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2" d="100"/>
          <a:sy n="92" d="100"/>
        </p:scale>
        <p:origin x="-712"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315892-9EF5-1B4C-B85E-02C956D50A74}" type="datetimeFigureOut">
              <a:rPr lang="en-US" smtClean="0"/>
              <a:pPr/>
              <a:t>3/15/09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6A8702-94E8-3342-8246-47824A76B85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F285A4-AB6C-F241-9810-0A4F1F6E93BD}"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F285A4-AB6C-F241-9810-0A4F1F6E93BD}"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F285A4-AB6C-F241-9810-0A4F1F6E93BD}"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F285A4-AB6C-F241-9810-0A4F1F6E93BD}"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F285A4-AB6C-F241-9810-0A4F1F6E93BD}" type="datetimeFigureOut">
              <a:rPr lang="en-US" smtClean="0"/>
              <a:pPr/>
              <a:t>3/15/09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F285A4-AB6C-F241-9810-0A4F1F6E93BD}"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F285A4-AB6C-F241-9810-0A4F1F6E93BD}" type="datetimeFigureOut">
              <a:rPr lang="en-US" smtClean="0"/>
              <a:pPr/>
              <a:t>3/15/09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F285A4-AB6C-F241-9810-0A4F1F6E93BD}" type="datetimeFigureOut">
              <a:rPr lang="en-US" smtClean="0"/>
              <a:pPr/>
              <a:t>3/15/09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F285A4-AB6C-F241-9810-0A4F1F6E93BD}" type="datetimeFigureOut">
              <a:rPr lang="en-US" smtClean="0"/>
              <a:pPr/>
              <a:t>3/15/09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F285A4-AB6C-F241-9810-0A4F1F6E93BD}"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F285A4-AB6C-F241-9810-0A4F1F6E93BD}" type="datetimeFigureOut">
              <a:rPr lang="en-US" smtClean="0"/>
              <a:pPr/>
              <a:t>3/15/09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1D012-5773-524B-83F1-13443D6B1F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285A4-AB6C-F241-9810-0A4F1F6E93BD}" type="datetimeFigureOut">
              <a:rPr lang="en-US" smtClean="0"/>
              <a:pPr/>
              <a:t>3/15/09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C1D012-5773-524B-83F1-13443D6B1F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993775"/>
          </a:xfrm>
        </p:spPr>
        <p:style>
          <a:lnRef idx="1">
            <a:schemeClr val="accent1"/>
          </a:lnRef>
          <a:fillRef idx="3">
            <a:schemeClr val="accent1"/>
          </a:fillRef>
          <a:effectRef idx="2">
            <a:schemeClr val="accent1"/>
          </a:effectRef>
          <a:fontRef idx="minor">
            <a:schemeClr val="lt1"/>
          </a:fontRef>
        </p:style>
        <p:txBody>
          <a:bodyPr>
            <a:noAutofit/>
          </a:bodyPr>
          <a:lstStyle/>
          <a:p>
            <a:r>
              <a:rPr lang="en-US" sz="4000" b="1" dirty="0" smtClean="0"/>
              <a:t>An Important Question </a:t>
            </a:r>
            <a:r>
              <a:rPr lang="en-US" sz="3200" b="1" dirty="0" smtClean="0"/>
              <a:t>– </a:t>
            </a:r>
            <a:r>
              <a:rPr lang="en-US" sz="3200" dirty="0" smtClean="0"/>
              <a:t>Matthew 21</a:t>
            </a:r>
            <a:endParaRPr lang="en-US" sz="4000" dirty="0"/>
          </a:p>
        </p:txBody>
      </p:sp>
      <p:sp>
        <p:nvSpPr>
          <p:cNvPr id="3" name="Subtitle 2"/>
          <p:cNvSpPr>
            <a:spLocks noGrp="1"/>
          </p:cNvSpPr>
          <p:nvPr>
            <p:ph type="subTitle" idx="1"/>
          </p:nvPr>
        </p:nvSpPr>
        <p:spPr>
          <a:xfrm>
            <a:off x="609600" y="1371600"/>
            <a:ext cx="7924800" cy="5334000"/>
          </a:xfrm>
        </p:spPr>
        <p:txBody>
          <a:bodyPr>
            <a:noAutofit/>
          </a:bodyPr>
          <a:lstStyle/>
          <a:p>
            <a:pPr algn="l">
              <a:lnSpc>
                <a:spcPts val="2580"/>
              </a:lnSpc>
            </a:pPr>
            <a:r>
              <a:rPr lang="en-US" sz="2400" baseline="30000" dirty="0" smtClean="0">
                <a:solidFill>
                  <a:schemeClr val="tx1"/>
                </a:solidFill>
              </a:rPr>
              <a:t>28</a:t>
            </a:r>
            <a:r>
              <a:rPr lang="en-US" sz="2400" dirty="0" smtClean="0">
                <a:solidFill>
                  <a:schemeClr val="tx1"/>
                </a:solidFill>
              </a:rPr>
              <a:t> What do you think? There was a man who had two sons. He went to the first and said, “Son, go and work today in the vineyard.”</a:t>
            </a:r>
          </a:p>
          <a:p>
            <a:pPr algn="l">
              <a:lnSpc>
                <a:spcPts val="2580"/>
              </a:lnSpc>
            </a:pPr>
            <a:r>
              <a:rPr lang="en-US" sz="2400" baseline="30000" dirty="0" smtClean="0">
                <a:solidFill>
                  <a:schemeClr val="tx1"/>
                </a:solidFill>
              </a:rPr>
              <a:t> 29 </a:t>
            </a:r>
            <a:r>
              <a:rPr lang="en-US" sz="2400" dirty="0" smtClean="0">
                <a:solidFill>
                  <a:schemeClr val="tx1"/>
                </a:solidFill>
              </a:rPr>
              <a:t>“I will not,” he answered, but later he changed his mind and went.</a:t>
            </a:r>
          </a:p>
          <a:p>
            <a:pPr algn="l">
              <a:lnSpc>
                <a:spcPts val="2580"/>
              </a:lnSpc>
            </a:pPr>
            <a:r>
              <a:rPr lang="en-US" sz="2400" baseline="30000" dirty="0" smtClean="0">
                <a:solidFill>
                  <a:schemeClr val="tx1"/>
                </a:solidFill>
              </a:rPr>
              <a:t> 30 </a:t>
            </a:r>
            <a:r>
              <a:rPr lang="en-US" sz="2400" dirty="0" smtClean="0">
                <a:solidFill>
                  <a:schemeClr val="tx1"/>
                </a:solidFill>
              </a:rPr>
              <a:t>Then the father went to the other son and said the same thing.  He answered, “I will, sir,” but he did not go.</a:t>
            </a:r>
          </a:p>
          <a:p>
            <a:pPr algn="l">
              <a:lnSpc>
                <a:spcPts val="2580"/>
              </a:lnSpc>
            </a:pPr>
            <a:r>
              <a:rPr lang="en-US" sz="2400" baseline="30000" dirty="0" smtClean="0">
                <a:solidFill>
                  <a:schemeClr val="tx1"/>
                </a:solidFill>
              </a:rPr>
              <a:t> 31</a:t>
            </a:r>
            <a:r>
              <a:rPr lang="en-US" sz="2400" dirty="0">
                <a:solidFill>
                  <a:schemeClr val="tx1"/>
                </a:solidFill>
              </a:rPr>
              <a:t> </a:t>
            </a:r>
            <a:r>
              <a:rPr lang="en-US" sz="2400" b="1" u="sng" dirty="0" smtClean="0">
                <a:solidFill>
                  <a:schemeClr val="tx1"/>
                </a:solidFill>
              </a:rPr>
              <a:t>Which of the two did the will of his father?</a:t>
            </a:r>
            <a:r>
              <a:rPr lang="en-US" sz="2400" b="1" dirty="0" smtClean="0">
                <a:solidFill>
                  <a:schemeClr val="tx1"/>
                </a:solidFill>
              </a:rPr>
              <a:t>  </a:t>
            </a:r>
            <a:r>
              <a:rPr lang="en-US" sz="2400" dirty="0" smtClean="0">
                <a:solidFill>
                  <a:schemeClr val="tx1"/>
                </a:solidFill>
              </a:rPr>
              <a:t>“The first,” they answered.</a:t>
            </a:r>
            <a:r>
              <a:rPr lang="en-US" sz="2400" dirty="0">
                <a:solidFill>
                  <a:schemeClr val="tx1"/>
                </a:solidFill>
              </a:rPr>
              <a:t> </a:t>
            </a:r>
            <a:r>
              <a:rPr lang="en-US" sz="2400" dirty="0" smtClean="0">
                <a:solidFill>
                  <a:schemeClr val="tx1"/>
                </a:solidFill>
              </a:rPr>
              <a:t> Jesus said to them, “I tell you the truth, the tax collectors and the prostitutes are entering the kingdom of God ahead of you. </a:t>
            </a:r>
          </a:p>
          <a:p>
            <a:pPr algn="l">
              <a:lnSpc>
                <a:spcPts val="2580"/>
              </a:lnSpc>
            </a:pPr>
            <a:r>
              <a:rPr lang="en-US" sz="2400" baseline="30000" dirty="0" smtClean="0">
                <a:solidFill>
                  <a:schemeClr val="tx1"/>
                </a:solidFill>
              </a:rPr>
              <a:t>32 </a:t>
            </a:r>
            <a:r>
              <a:rPr lang="en-US" sz="2400" dirty="0" smtClean="0">
                <a:solidFill>
                  <a:schemeClr val="tx1"/>
                </a:solidFill>
              </a:rPr>
              <a:t>For John came to you to show you the way of righteousness, and you did not believe him, but the tax collectors and the prostitutes did. And even after you saw this, you did not repent and believe him.”</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792162"/>
          </a:xfrm>
        </p:spPr>
        <p:style>
          <a:lnRef idx="1">
            <a:schemeClr val="accent1"/>
          </a:lnRef>
          <a:fillRef idx="3">
            <a:schemeClr val="accent1"/>
          </a:fillRef>
          <a:effectRef idx="2">
            <a:schemeClr val="accent1"/>
          </a:effectRef>
          <a:fontRef idx="minor">
            <a:schemeClr val="lt1"/>
          </a:fontRef>
        </p:style>
        <p:txBody>
          <a:bodyPr>
            <a:noAutofit/>
          </a:bodyPr>
          <a:lstStyle/>
          <a:p>
            <a:pPr algn="l"/>
            <a:r>
              <a:rPr lang="en-US" sz="3600" b="1" dirty="0" smtClean="0">
                <a:solidFill>
                  <a:schemeClr val="bg1"/>
                </a:solidFill>
              </a:rPr>
              <a:t>Which of the two did the will of his father?</a:t>
            </a:r>
            <a:endParaRPr lang="en-US" sz="3600" dirty="0">
              <a:solidFill>
                <a:schemeClr val="bg1"/>
              </a:solidFill>
            </a:endParaRPr>
          </a:p>
        </p:txBody>
      </p:sp>
      <p:sp>
        <p:nvSpPr>
          <p:cNvPr id="3" name="Content Placeholder 2"/>
          <p:cNvSpPr>
            <a:spLocks noGrp="1"/>
          </p:cNvSpPr>
          <p:nvPr>
            <p:ph idx="1"/>
          </p:nvPr>
        </p:nvSpPr>
        <p:spPr>
          <a:xfrm>
            <a:off x="457200" y="1371600"/>
            <a:ext cx="8229600" cy="5257800"/>
          </a:xfrm>
        </p:spPr>
        <p:txBody>
          <a:bodyPr>
            <a:normAutofit/>
          </a:bodyPr>
          <a:lstStyle/>
          <a:p>
            <a:r>
              <a:rPr lang="en-US" b="1" dirty="0" smtClean="0"/>
              <a:t>A timeless question:</a:t>
            </a:r>
          </a:p>
          <a:p>
            <a:pPr lvl="1"/>
            <a:r>
              <a:rPr lang="en-US" dirty="0" smtClean="0"/>
              <a:t>Enemies were desperately trying to find sin in the life of Jesus.</a:t>
            </a:r>
          </a:p>
          <a:p>
            <a:pPr lvl="1"/>
            <a:r>
              <a:rPr lang="en-US" dirty="0" smtClean="0"/>
              <a:t>This parable and the one that follows exposes the hypocrisy in them.</a:t>
            </a:r>
          </a:p>
          <a:p>
            <a:pPr lvl="1"/>
            <a:r>
              <a:rPr lang="en-US" dirty="0" smtClean="0"/>
              <a:t>A question for us today!</a:t>
            </a:r>
          </a:p>
          <a:p>
            <a:r>
              <a:rPr lang="en-US" b="1" dirty="0" smtClean="0"/>
              <a:t>A question from God to us:</a:t>
            </a:r>
          </a:p>
          <a:p>
            <a:pPr lvl="1"/>
            <a:r>
              <a:rPr lang="en-US" dirty="0" smtClean="0"/>
              <a:t>Are you doing the will of the Father?</a:t>
            </a:r>
          </a:p>
          <a:p>
            <a:pPr lvl="1"/>
            <a:r>
              <a:rPr lang="en-US" dirty="0" smtClean="0"/>
              <a:t>_______ are you doing the will of the Father?</a:t>
            </a:r>
          </a:p>
          <a:p>
            <a:r>
              <a:rPr lang="en-US" b="1" dirty="0" smtClean="0"/>
              <a:t>What could be more important?</a:t>
            </a:r>
            <a:endParaRPr lang="en-US" b="1" dirty="0"/>
          </a:p>
        </p:txBody>
      </p:sp>
      <p:sp>
        <p:nvSpPr>
          <p:cNvPr id="4" name="TextBox 3"/>
          <p:cNvSpPr txBox="1"/>
          <p:nvPr/>
        </p:nvSpPr>
        <p:spPr>
          <a:xfrm>
            <a:off x="1404511" y="5410200"/>
            <a:ext cx="957689" cy="523220"/>
          </a:xfrm>
          <a:prstGeom prst="rect">
            <a:avLst/>
          </a:prstGeom>
          <a:noFill/>
        </p:spPr>
        <p:txBody>
          <a:bodyPr wrap="none" rtlCol="0">
            <a:spAutoFit/>
          </a:bodyPr>
          <a:lstStyle/>
          <a:p>
            <a:r>
              <a:rPr lang="en-US" sz="2800" b="1" dirty="0" smtClean="0"/>
              <a:t>Andy</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9" accel="50000" decel="50000"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anim calcmode="lin" valueType="num">
                                      <p:cBhvr additive="base">
                                        <p:cTn id="63" dur="500" fill="hold"/>
                                        <p:tgtEl>
                                          <p:spTgt spid="4"/>
                                        </p:tgtEl>
                                        <p:attrNameLst>
                                          <p:attrName>ppt_x</p:attrName>
                                        </p:attrNameLst>
                                      </p:cBhvr>
                                      <p:tavLst>
                                        <p:tav tm="0">
                                          <p:val>
                                            <p:strVal val="0-#ppt_w/2"/>
                                          </p:val>
                                        </p:tav>
                                        <p:tav tm="100000">
                                          <p:val>
                                            <p:strVal val="#ppt_x"/>
                                          </p:val>
                                        </p:tav>
                                      </p:tavLst>
                                    </p:anim>
                                    <p:anim calcmode="lin" valueType="num">
                                      <p:cBhvr additive="base">
                                        <p:cTn id="6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xit" presetSubtype="4" accel="50000" decel="50000" fill="hold" grpId="1" nodeType="clickEffect">
                                  <p:stCondLst>
                                    <p:cond delay="0"/>
                                  </p:stCondLst>
                                  <p:childTnLst>
                                    <p:anim calcmode="lin" valueType="num">
                                      <p:cBhvr additive="base">
                                        <p:cTn id="68" dur="500"/>
                                        <p:tgtEl>
                                          <p:spTgt spid="4"/>
                                        </p:tgtEl>
                                        <p:attrNameLst>
                                          <p:attrName>ppt_x</p:attrName>
                                        </p:attrNameLst>
                                      </p:cBhvr>
                                      <p:tavLst>
                                        <p:tav tm="0">
                                          <p:val>
                                            <p:strVal val="ppt_x"/>
                                          </p:val>
                                        </p:tav>
                                        <p:tav tm="100000">
                                          <p:val>
                                            <p:strVal val="ppt_x"/>
                                          </p:val>
                                        </p:tav>
                                      </p:tavLst>
                                    </p:anim>
                                    <p:anim calcmode="lin" valueType="num">
                                      <p:cBhvr additive="base">
                                        <p:cTn id="69" dur="500"/>
                                        <p:tgtEl>
                                          <p:spTgt spid="4"/>
                                        </p:tgtEl>
                                        <p:attrNameLst>
                                          <p:attrName>ppt_y</p:attrName>
                                        </p:attrNameLst>
                                      </p:cBhvr>
                                      <p:tavLst>
                                        <p:tav tm="0">
                                          <p:val>
                                            <p:strVal val="ppt_y"/>
                                          </p:val>
                                        </p:tav>
                                        <p:tav tm="100000">
                                          <p:val>
                                            <p:strVal val="1+ppt_h/2"/>
                                          </p:val>
                                        </p:tav>
                                      </p:tavLst>
                                    </p:anim>
                                    <p:set>
                                      <p:cBhvr>
                                        <p:cTn id="70" dur="1" fill="hold">
                                          <p:stCondLst>
                                            <p:cond delay="499"/>
                                          </p:stCondLst>
                                        </p:cTn>
                                        <p:tgtEl>
                                          <p:spTgt spid="4"/>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37" presetClass="entr" presetSubtype="0" fill="hold" grpId="0" nodeType="clickEffect">
                                  <p:stCondLst>
                                    <p:cond delay="0"/>
                                  </p:stCondLst>
                                  <p:childTnLst>
                                    <p:set>
                                      <p:cBhvr>
                                        <p:cTn id="74" dur="1" fill="hold">
                                          <p:stCondLst>
                                            <p:cond delay="0"/>
                                          </p:stCondLst>
                                        </p:cTn>
                                        <p:tgtEl>
                                          <p:spTgt spid="3">
                                            <p:txEl>
                                              <p:pRg st="7" end="7"/>
                                            </p:txEl>
                                          </p:spTgt>
                                        </p:tgtEl>
                                        <p:attrNameLst>
                                          <p:attrName>style.visibility</p:attrName>
                                        </p:attrNameLst>
                                      </p:cBhvr>
                                      <p:to>
                                        <p:strVal val="visible"/>
                                      </p:to>
                                    </p:set>
                                    <p:animEffect transition="in" filter="fade">
                                      <p:cBhvr>
                                        <p:cTn id="75" dur="500"/>
                                        <p:tgtEl>
                                          <p:spTgt spid="3">
                                            <p:txEl>
                                              <p:pRg st="7" end="7"/>
                                            </p:txEl>
                                          </p:spTgt>
                                        </p:tgtEl>
                                      </p:cBhvr>
                                    </p:animEffect>
                                    <p:anim calcmode="lin" valueType="num">
                                      <p:cBhvr>
                                        <p:cTn id="7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7"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78"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4" grpId="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82000" cy="792162"/>
          </a:xfrm>
        </p:spPr>
        <p:style>
          <a:lnRef idx="1">
            <a:schemeClr val="accent1"/>
          </a:lnRef>
          <a:fillRef idx="3">
            <a:schemeClr val="accent1"/>
          </a:fillRef>
          <a:effectRef idx="2">
            <a:schemeClr val="accent1"/>
          </a:effectRef>
          <a:fontRef idx="minor">
            <a:schemeClr val="lt1"/>
          </a:fontRef>
        </p:style>
        <p:txBody>
          <a:bodyPr>
            <a:noAutofit/>
          </a:bodyPr>
          <a:lstStyle/>
          <a:p>
            <a:pPr algn="l"/>
            <a:r>
              <a:rPr lang="en-US" sz="3600" b="1" dirty="0" smtClean="0">
                <a:solidFill>
                  <a:srgbClr val="FFFFFF"/>
                </a:solidFill>
              </a:rPr>
              <a:t>Which of the two did the will of his father?</a:t>
            </a:r>
            <a:endParaRPr lang="en-US" sz="3600" dirty="0">
              <a:solidFill>
                <a:srgbClr val="FFFFFF"/>
              </a:solidFill>
            </a:endParaRPr>
          </a:p>
        </p:txBody>
      </p:sp>
      <p:sp>
        <p:nvSpPr>
          <p:cNvPr id="3" name="Content Placeholder 2"/>
          <p:cNvSpPr>
            <a:spLocks noGrp="1"/>
          </p:cNvSpPr>
          <p:nvPr>
            <p:ph idx="1"/>
          </p:nvPr>
        </p:nvSpPr>
        <p:spPr>
          <a:xfrm>
            <a:off x="457200" y="1371600"/>
            <a:ext cx="8229600" cy="5257800"/>
          </a:xfrm>
        </p:spPr>
        <p:txBody>
          <a:bodyPr>
            <a:normAutofit/>
          </a:bodyPr>
          <a:lstStyle/>
          <a:p>
            <a:pPr>
              <a:lnSpc>
                <a:spcPts val="3040"/>
              </a:lnSpc>
            </a:pPr>
            <a:r>
              <a:rPr lang="en-US" b="1" dirty="0" smtClean="0"/>
              <a:t>Why is this question asked?</a:t>
            </a:r>
          </a:p>
          <a:p>
            <a:pPr lvl="1">
              <a:lnSpc>
                <a:spcPts val="3040"/>
              </a:lnSpc>
            </a:pPr>
            <a:r>
              <a:rPr lang="en-US" sz="2600" dirty="0"/>
              <a:t>T</a:t>
            </a:r>
            <a:r>
              <a:rPr lang="en-US" sz="2600" dirty="0" smtClean="0"/>
              <a:t>he only question that really matters.</a:t>
            </a:r>
          </a:p>
          <a:p>
            <a:pPr lvl="1">
              <a:lnSpc>
                <a:spcPts val="3040"/>
              </a:lnSpc>
            </a:pPr>
            <a:r>
              <a:rPr lang="en-US" sz="2600" dirty="0" smtClean="0"/>
              <a:t>Entire Bible echoes this question.</a:t>
            </a:r>
          </a:p>
          <a:p>
            <a:pPr lvl="1">
              <a:lnSpc>
                <a:spcPts val="3040"/>
              </a:lnSpc>
            </a:pPr>
            <a:r>
              <a:rPr lang="en-US" sz="2600" dirty="0" smtClean="0"/>
              <a:t>The book of Kings is not concerned with the</a:t>
            </a:r>
            <a:r>
              <a:rPr lang="en-US" sz="2600" dirty="0" smtClean="0"/>
              <a:t> outward successes </a:t>
            </a:r>
            <a:r>
              <a:rPr lang="en-US" sz="2600" dirty="0" smtClean="0"/>
              <a:t>or failures of the rulers, but how they stood in reference to the will of God.</a:t>
            </a:r>
          </a:p>
          <a:p>
            <a:pPr lvl="2">
              <a:lnSpc>
                <a:spcPts val="3040"/>
              </a:lnSpc>
            </a:pPr>
            <a:r>
              <a:rPr lang="en-US" dirty="0" smtClean="0"/>
              <a:t>1 Kings 11:4 (Solomon); 11:38 (Jeroboam); 15:1-3 (Abijam); 15:11 (Asa); 15:26 (Nadab); 15:34 (Baasha)</a:t>
            </a:r>
          </a:p>
          <a:p>
            <a:pPr>
              <a:lnSpc>
                <a:spcPts val="3040"/>
              </a:lnSpc>
            </a:pPr>
            <a:r>
              <a:rPr lang="en-US" b="1" dirty="0" smtClean="0"/>
              <a:t>It’s no different in the New Testament:</a:t>
            </a:r>
          </a:p>
          <a:p>
            <a:pPr lvl="1">
              <a:lnSpc>
                <a:spcPts val="3040"/>
              </a:lnSpc>
            </a:pPr>
            <a:r>
              <a:rPr lang="en-US" sz="2600" dirty="0" smtClean="0"/>
              <a:t>Not everyone who says to Me, ‘Lord, Lord,’ shall enter the kingdom of heaven, but he who does the will of My Father in heaven (Matt. 7:21).</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1"/>
          </a:lnRef>
          <a:fillRef idx="3">
            <a:schemeClr val="accent1"/>
          </a:fillRef>
          <a:effectRef idx="2">
            <a:schemeClr val="accent1"/>
          </a:effectRef>
          <a:fontRef idx="minor">
            <a:schemeClr val="lt1"/>
          </a:fontRef>
        </p:style>
        <p:txBody>
          <a:bodyPr>
            <a:noAutofit/>
          </a:bodyPr>
          <a:lstStyle/>
          <a:p>
            <a:pPr algn="l"/>
            <a:r>
              <a:rPr lang="en-US" sz="3200" b="1" dirty="0" smtClean="0"/>
              <a:t>Why Ask?  Emphasize the Most Important Fact!</a:t>
            </a:r>
            <a:endParaRPr lang="en-US" sz="3200" dirty="0"/>
          </a:p>
        </p:txBody>
      </p:sp>
      <p:sp>
        <p:nvSpPr>
          <p:cNvPr id="3" name="Content Placeholder 2"/>
          <p:cNvSpPr>
            <a:spLocks noGrp="1"/>
          </p:cNvSpPr>
          <p:nvPr>
            <p:ph idx="1"/>
          </p:nvPr>
        </p:nvSpPr>
        <p:spPr>
          <a:xfrm>
            <a:off x="457200" y="1371600"/>
            <a:ext cx="8229600" cy="5257800"/>
          </a:xfrm>
        </p:spPr>
        <p:txBody>
          <a:bodyPr>
            <a:normAutofit/>
          </a:bodyPr>
          <a:lstStyle/>
          <a:p>
            <a:pPr>
              <a:lnSpc>
                <a:spcPts val="2940"/>
              </a:lnSpc>
            </a:pPr>
            <a:r>
              <a:rPr lang="en-US" b="1" dirty="0" smtClean="0"/>
              <a:t>Doing the will of the Father is Christianity.</a:t>
            </a:r>
          </a:p>
          <a:p>
            <a:pPr lvl="1">
              <a:lnSpc>
                <a:spcPts val="2940"/>
              </a:lnSpc>
            </a:pPr>
            <a:r>
              <a:rPr lang="en-US" dirty="0" smtClean="0"/>
              <a:t>Highest achievement we can ever reach.</a:t>
            </a:r>
          </a:p>
          <a:p>
            <a:pPr>
              <a:lnSpc>
                <a:spcPts val="2640"/>
              </a:lnSpc>
            </a:pPr>
            <a:r>
              <a:rPr lang="en-US" b="1" dirty="0" smtClean="0"/>
              <a:t>Reason </a:t>
            </a:r>
            <a:r>
              <a:rPr lang="en-US" b="1" dirty="0" smtClean="0"/>
              <a:t>for being here:</a:t>
            </a:r>
          </a:p>
          <a:p>
            <a:pPr lvl="1">
              <a:lnSpc>
                <a:spcPts val="2640"/>
              </a:lnSpc>
            </a:pPr>
            <a:r>
              <a:rPr lang="en-US" sz="2400" dirty="0" smtClean="0"/>
              <a:t>To have an easy time?</a:t>
            </a:r>
          </a:p>
          <a:p>
            <a:pPr lvl="1">
              <a:lnSpc>
                <a:spcPts val="2640"/>
              </a:lnSpc>
            </a:pPr>
            <a:r>
              <a:rPr lang="en-US" sz="2400" dirty="0" smtClean="0"/>
              <a:t>To avoid opposition?</a:t>
            </a:r>
          </a:p>
          <a:p>
            <a:pPr lvl="1">
              <a:lnSpc>
                <a:spcPts val="2640"/>
              </a:lnSpc>
            </a:pPr>
            <a:r>
              <a:rPr lang="en-US" sz="2400" dirty="0" smtClean="0"/>
              <a:t>To live and let live?</a:t>
            </a:r>
          </a:p>
          <a:p>
            <a:pPr lvl="1">
              <a:lnSpc>
                <a:spcPts val="2640"/>
              </a:lnSpc>
            </a:pPr>
            <a:r>
              <a:rPr lang="en-US" sz="2400" dirty="0" smtClean="0"/>
              <a:t>To get the most out of life?</a:t>
            </a:r>
          </a:p>
          <a:p>
            <a:pPr lvl="1">
              <a:lnSpc>
                <a:spcPts val="2640"/>
              </a:lnSpc>
            </a:pPr>
            <a:r>
              <a:rPr lang="en-US" sz="2400" dirty="0" smtClean="0"/>
              <a:t>Worldly success:</a:t>
            </a:r>
          </a:p>
          <a:p>
            <a:pPr lvl="2">
              <a:lnSpc>
                <a:spcPts val="2640"/>
              </a:lnSpc>
            </a:pPr>
            <a:r>
              <a:rPr lang="en-US" sz="2000" dirty="0" smtClean="0"/>
              <a:t>Inventor?</a:t>
            </a:r>
          </a:p>
          <a:p>
            <a:pPr lvl="2">
              <a:lnSpc>
                <a:spcPts val="2640"/>
              </a:lnSpc>
            </a:pPr>
            <a:r>
              <a:rPr lang="en-US" sz="2000" dirty="0" smtClean="0"/>
              <a:t>Politician?</a:t>
            </a:r>
          </a:p>
          <a:p>
            <a:pPr lvl="2">
              <a:lnSpc>
                <a:spcPts val="2640"/>
              </a:lnSpc>
            </a:pPr>
            <a:r>
              <a:rPr lang="en-US" sz="2000" dirty="0" smtClean="0"/>
              <a:t>Humanitarian?</a:t>
            </a:r>
          </a:p>
          <a:p>
            <a:pPr>
              <a:lnSpc>
                <a:spcPts val="3840"/>
              </a:lnSpc>
            </a:pPr>
            <a:r>
              <a:rPr lang="en-US" b="1" dirty="0" smtClean="0"/>
              <a:t>Jesus (Jn. 6:38; 17:4)!</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500"/>
                                        <p:tgtEl>
                                          <p:spTgt spid="3">
                                            <p:txEl>
                                              <p:pRg st="7" end="7"/>
                                            </p:txEl>
                                          </p:spTgt>
                                        </p:tgtEl>
                                      </p:cBhvr>
                                    </p:animEffect>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Effect transition="in" filter="fade">
                                      <p:cBhvr>
                                        <p:cTn id="71" dur="500"/>
                                        <p:tgtEl>
                                          <p:spTgt spid="3">
                                            <p:txEl>
                                              <p:pRg st="8" end="8"/>
                                            </p:txEl>
                                          </p:spTgt>
                                        </p:tgtEl>
                                      </p:cBhvr>
                                    </p:animEffect>
                                    <p:anim calcmode="lin" valueType="num">
                                      <p:cBhvr>
                                        <p:cTn id="7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3" dur="45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74" dur="50" accel="100000" fill="hold">
                                          <p:stCondLst>
                                            <p:cond delay="45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Effect transition="in" filter="fade">
                                      <p:cBhvr>
                                        <p:cTn id="79" dur="500"/>
                                        <p:tgtEl>
                                          <p:spTgt spid="3">
                                            <p:txEl>
                                              <p:pRg st="9" end="9"/>
                                            </p:txEl>
                                          </p:spTgt>
                                        </p:tgtEl>
                                      </p:cBhvr>
                                    </p:animEffect>
                                    <p:anim calcmode="lin" valueType="num">
                                      <p:cBhvr>
                                        <p:cTn id="8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81" dur="45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82" dur="50" accel="100000" fill="hold">
                                          <p:stCondLst>
                                            <p:cond delay="45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7" presetClass="entr" presetSubtype="0" fill="hold" grpId="0"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animEffect transition="in" filter="fade">
                                      <p:cBhvr>
                                        <p:cTn id="87" dur="500"/>
                                        <p:tgtEl>
                                          <p:spTgt spid="3">
                                            <p:txEl>
                                              <p:pRg st="10" end="10"/>
                                            </p:txEl>
                                          </p:spTgt>
                                        </p:tgtEl>
                                      </p:cBhvr>
                                    </p:animEffect>
                                    <p:anim calcmode="lin" valueType="num">
                                      <p:cBhvr>
                                        <p:cTn id="8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9" dur="450" decel="100000" fill="hold"/>
                                        <p:tgtEl>
                                          <p:spTgt spid="3">
                                            <p:txEl>
                                              <p:pRg st="10" end="10"/>
                                            </p:txEl>
                                          </p:spTgt>
                                        </p:tgtEl>
                                        <p:attrNameLst>
                                          <p:attrName>ppt_y</p:attrName>
                                        </p:attrNameLst>
                                      </p:cBhvr>
                                      <p:tavLst>
                                        <p:tav tm="0">
                                          <p:val>
                                            <p:strVal val="#ppt_y+1"/>
                                          </p:val>
                                        </p:tav>
                                        <p:tav tm="100000">
                                          <p:val>
                                            <p:strVal val="#ppt_y-.03"/>
                                          </p:val>
                                        </p:tav>
                                      </p:tavLst>
                                    </p:anim>
                                    <p:anim calcmode="lin" valueType="num">
                                      <p:cBhvr>
                                        <p:cTn id="90" dur="50" accel="100000" fill="hold">
                                          <p:stCondLst>
                                            <p:cond delay="450"/>
                                          </p:stCondLst>
                                        </p:cTn>
                                        <p:tgtEl>
                                          <p:spTgt spid="3">
                                            <p:txEl>
                                              <p:pRg st="10" end="10"/>
                                            </p:txEl>
                                          </p:spTgt>
                                        </p:tgtEl>
                                        <p:attrNameLst>
                                          <p:attrName>ppt_y</p:attrName>
                                        </p:attrNameLst>
                                      </p:cBhvr>
                                      <p:tavLst>
                                        <p:tav tm="0">
                                          <p:val>
                                            <p:strVal val="#ppt_y-.03"/>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37" presetClass="entr" presetSubtype="0" fill="hold" grpId="0" nodeType="clickEffect">
                                  <p:stCondLst>
                                    <p:cond delay="0"/>
                                  </p:stCondLst>
                                  <p:childTnLst>
                                    <p:set>
                                      <p:cBhvr>
                                        <p:cTn id="94" dur="1" fill="hold">
                                          <p:stCondLst>
                                            <p:cond delay="0"/>
                                          </p:stCondLst>
                                        </p:cTn>
                                        <p:tgtEl>
                                          <p:spTgt spid="3">
                                            <p:txEl>
                                              <p:pRg st="11" end="11"/>
                                            </p:txEl>
                                          </p:spTgt>
                                        </p:tgtEl>
                                        <p:attrNameLst>
                                          <p:attrName>style.visibility</p:attrName>
                                        </p:attrNameLst>
                                      </p:cBhvr>
                                      <p:to>
                                        <p:strVal val="visible"/>
                                      </p:to>
                                    </p:set>
                                    <p:animEffect transition="in" filter="fade">
                                      <p:cBhvr>
                                        <p:cTn id="95" dur="500"/>
                                        <p:tgtEl>
                                          <p:spTgt spid="3">
                                            <p:txEl>
                                              <p:pRg st="11" end="11"/>
                                            </p:txEl>
                                          </p:spTgt>
                                        </p:tgtEl>
                                      </p:cBhvr>
                                    </p:animEffect>
                                    <p:anim calcmode="lin" valueType="num">
                                      <p:cBhvr>
                                        <p:cTn id="96"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97" dur="450" decel="100000" fill="hold"/>
                                        <p:tgtEl>
                                          <p:spTgt spid="3">
                                            <p:txEl>
                                              <p:pRg st="11" end="11"/>
                                            </p:txEl>
                                          </p:spTgt>
                                        </p:tgtEl>
                                        <p:attrNameLst>
                                          <p:attrName>ppt_y</p:attrName>
                                        </p:attrNameLst>
                                      </p:cBhvr>
                                      <p:tavLst>
                                        <p:tav tm="0">
                                          <p:val>
                                            <p:strVal val="#ppt_y+1"/>
                                          </p:val>
                                        </p:tav>
                                        <p:tav tm="100000">
                                          <p:val>
                                            <p:strVal val="#ppt_y-.03"/>
                                          </p:val>
                                        </p:tav>
                                      </p:tavLst>
                                    </p:anim>
                                    <p:anim calcmode="lin" valueType="num">
                                      <p:cBhvr>
                                        <p:cTn id="98" dur="50" accel="100000" fill="hold">
                                          <p:stCondLst>
                                            <p:cond delay="450"/>
                                          </p:stCondLst>
                                        </p:cTn>
                                        <p:tgtEl>
                                          <p:spTgt spid="3">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1"/>
          </a:lnRef>
          <a:fillRef idx="3">
            <a:schemeClr val="accent1"/>
          </a:fillRef>
          <a:effectRef idx="2">
            <a:schemeClr val="accent1"/>
          </a:effectRef>
          <a:fontRef idx="minor">
            <a:schemeClr val="lt1"/>
          </a:fontRef>
        </p:style>
        <p:txBody>
          <a:bodyPr>
            <a:normAutofit/>
          </a:bodyPr>
          <a:lstStyle/>
          <a:p>
            <a:pPr algn="l"/>
            <a:r>
              <a:rPr lang="en-US" sz="4000" b="1" dirty="0" smtClean="0"/>
              <a:t>The Command:</a:t>
            </a:r>
            <a:endParaRPr lang="en-US" sz="4000" b="1" dirty="0"/>
          </a:p>
        </p:txBody>
      </p:sp>
      <p:sp>
        <p:nvSpPr>
          <p:cNvPr id="3" name="Content Placeholder 2"/>
          <p:cNvSpPr>
            <a:spLocks noGrp="1"/>
          </p:cNvSpPr>
          <p:nvPr>
            <p:ph idx="1"/>
          </p:nvPr>
        </p:nvSpPr>
        <p:spPr>
          <a:xfrm>
            <a:off x="457200" y="1066800"/>
            <a:ext cx="8229600" cy="5562600"/>
          </a:xfrm>
        </p:spPr>
        <p:txBody>
          <a:bodyPr/>
          <a:lstStyle/>
          <a:p>
            <a:r>
              <a:rPr lang="en-US" b="1" dirty="0" smtClean="0"/>
              <a:t>Go work in my vineyard.</a:t>
            </a:r>
          </a:p>
          <a:p>
            <a:pPr lvl="1"/>
            <a:r>
              <a:rPr lang="en-US" dirty="0" smtClean="0"/>
              <a:t>Command of a father, not a slave driver.</a:t>
            </a:r>
          </a:p>
          <a:p>
            <a:pPr lvl="1"/>
            <a:r>
              <a:rPr lang="en-US" dirty="0" smtClean="0"/>
              <a:t>Vineyard = Church (1 Cor. 3:9).</a:t>
            </a:r>
          </a:p>
          <a:p>
            <a:pPr lvl="1"/>
            <a:r>
              <a:rPr lang="en-US" dirty="0" smtClean="0"/>
              <a:t>Today is the day to work (Jn. 9:4).</a:t>
            </a:r>
          </a:p>
          <a:p>
            <a:pPr lvl="1"/>
            <a:r>
              <a:rPr lang="en-US" dirty="0" smtClean="0"/>
              <a:t>The fool is so busy seeing the distant, that he forgets the here and now.</a:t>
            </a:r>
          </a:p>
          <a:p>
            <a:pPr lvl="2"/>
            <a:r>
              <a:rPr lang="en-US" dirty="0" smtClean="0"/>
              <a:t>Wisdom is in the sight of him who has understanding, But the eyes of a fool are on the ends of the earth. (Prov. 17:24).</a:t>
            </a:r>
          </a:p>
          <a:p>
            <a:r>
              <a:rPr lang="en-US" b="1" dirty="0" smtClean="0"/>
              <a:t>Recognizes personal freedom.</a:t>
            </a:r>
          </a:p>
          <a:p>
            <a:pPr lvl="1"/>
            <a:r>
              <a:rPr lang="en-US" dirty="0" smtClean="0"/>
              <a:t>Does not </a:t>
            </a:r>
            <a:r>
              <a:rPr lang="en-US" dirty="0" smtClean="0"/>
              <a:t>force us; </a:t>
            </a:r>
            <a:r>
              <a:rPr lang="en-US" dirty="0" smtClean="0"/>
              <a:t>we must open (Rev. 3:20).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500"/>
                                        <p:tgtEl>
                                          <p:spTgt spid="3">
                                            <p:txEl>
                                              <p:pRg st="7" end="7"/>
                                            </p:txEl>
                                          </p:spTgt>
                                        </p:tgtEl>
                                      </p:cBhvr>
                                    </p:animEffect>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accent1"/>
          </a:lnRef>
          <a:fillRef idx="3">
            <a:schemeClr val="accent1"/>
          </a:fillRef>
          <a:effectRef idx="2">
            <a:schemeClr val="accent1"/>
          </a:effectRef>
          <a:fontRef idx="minor">
            <a:schemeClr val="lt1"/>
          </a:fontRef>
        </p:style>
        <p:txBody>
          <a:bodyPr>
            <a:normAutofit/>
          </a:bodyPr>
          <a:lstStyle/>
          <a:p>
            <a:pPr algn="l"/>
            <a:r>
              <a:rPr lang="en-US" sz="4000" b="1" dirty="0" smtClean="0"/>
              <a:t>The Responses:</a:t>
            </a:r>
            <a:endParaRPr lang="en-US" sz="4000" b="1" dirty="0"/>
          </a:p>
        </p:txBody>
      </p:sp>
      <p:sp>
        <p:nvSpPr>
          <p:cNvPr id="3" name="Content Placeholder 2"/>
          <p:cNvSpPr>
            <a:spLocks noGrp="1"/>
          </p:cNvSpPr>
          <p:nvPr>
            <p:ph idx="1"/>
          </p:nvPr>
        </p:nvSpPr>
        <p:spPr>
          <a:xfrm>
            <a:off x="457200" y="1066800"/>
            <a:ext cx="8229600" cy="5562600"/>
          </a:xfrm>
        </p:spPr>
        <p:txBody>
          <a:bodyPr>
            <a:normAutofit lnSpcReduction="10000"/>
          </a:bodyPr>
          <a:lstStyle/>
          <a:p>
            <a:r>
              <a:rPr lang="en-US" b="1" dirty="0" smtClean="0"/>
              <a:t>Second son is quite courteous – “I go, sir.”</a:t>
            </a:r>
          </a:p>
          <a:p>
            <a:pPr lvl="1"/>
            <a:r>
              <a:rPr lang="en-US" dirty="0" smtClean="0"/>
              <a:t>Seemed respectful, but how disappointing.</a:t>
            </a:r>
          </a:p>
          <a:p>
            <a:pPr lvl="1"/>
            <a:r>
              <a:rPr lang="en-US" dirty="0" smtClean="0"/>
              <a:t>What is wrong?</a:t>
            </a:r>
          </a:p>
          <a:p>
            <a:pPr lvl="2"/>
            <a:r>
              <a:rPr lang="en-US" dirty="0" smtClean="0"/>
              <a:t>Not his manner or quick reply to do the work.</a:t>
            </a:r>
          </a:p>
          <a:p>
            <a:pPr lvl="2"/>
            <a:r>
              <a:rPr lang="en-US" dirty="0" smtClean="0"/>
              <a:t>Rather, his failure to obey the father.</a:t>
            </a:r>
          </a:p>
          <a:p>
            <a:pPr lvl="2"/>
            <a:r>
              <a:rPr lang="en-US" dirty="0" smtClean="0"/>
              <a:t>All else is meaningless without obedience. </a:t>
            </a:r>
          </a:p>
          <a:p>
            <a:r>
              <a:rPr lang="en-US" b="1" dirty="0" smtClean="0"/>
              <a:t>First son’s response is shocking – “I will not.”</a:t>
            </a:r>
          </a:p>
          <a:p>
            <a:pPr lvl="1"/>
            <a:r>
              <a:rPr lang="en-US" dirty="0" smtClean="0"/>
              <a:t>Brazen and ugly reply.</a:t>
            </a:r>
          </a:p>
          <a:p>
            <a:pPr lvl="1"/>
            <a:r>
              <a:rPr lang="en-US" dirty="0" smtClean="0"/>
              <a:t>No respect and no hint of obedience.</a:t>
            </a:r>
          </a:p>
          <a:p>
            <a:pPr lvl="1"/>
            <a:r>
              <a:rPr lang="en-US" dirty="0" smtClean="0"/>
              <a:t>He changes his mind.</a:t>
            </a:r>
          </a:p>
          <a:p>
            <a:pPr lvl="2"/>
            <a:r>
              <a:rPr lang="en-US" dirty="0" smtClean="0"/>
              <a:t>Look of disappointment in father’s face???</a:t>
            </a:r>
          </a:p>
          <a:p>
            <a:pPr lvl="2"/>
            <a:r>
              <a:rPr lang="en-US" dirty="0" smtClean="0"/>
              <a:t>Remembrance of father’s sacrifices???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500"/>
                                        <p:tgtEl>
                                          <p:spTgt spid="3">
                                            <p:txEl>
                                              <p:pRg st="7" end="7"/>
                                            </p:txEl>
                                          </p:spTgt>
                                        </p:tgtEl>
                                      </p:cBhvr>
                                    </p:animEffect>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Effect transition="in" filter="fade">
                                      <p:cBhvr>
                                        <p:cTn id="71" dur="500"/>
                                        <p:tgtEl>
                                          <p:spTgt spid="3">
                                            <p:txEl>
                                              <p:pRg st="8" end="8"/>
                                            </p:txEl>
                                          </p:spTgt>
                                        </p:tgtEl>
                                      </p:cBhvr>
                                    </p:animEffect>
                                    <p:anim calcmode="lin" valueType="num">
                                      <p:cBhvr>
                                        <p:cTn id="7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3" dur="45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74" dur="50" accel="100000" fill="hold">
                                          <p:stCondLst>
                                            <p:cond delay="45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Effect transition="in" filter="fade">
                                      <p:cBhvr>
                                        <p:cTn id="79" dur="500"/>
                                        <p:tgtEl>
                                          <p:spTgt spid="3">
                                            <p:txEl>
                                              <p:pRg st="9" end="9"/>
                                            </p:txEl>
                                          </p:spTgt>
                                        </p:tgtEl>
                                      </p:cBhvr>
                                    </p:animEffect>
                                    <p:anim calcmode="lin" valueType="num">
                                      <p:cBhvr>
                                        <p:cTn id="8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81" dur="45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82" dur="50" accel="100000" fill="hold">
                                          <p:stCondLst>
                                            <p:cond delay="45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7" presetClass="entr" presetSubtype="0" fill="hold" grpId="0"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animEffect transition="in" filter="fade">
                                      <p:cBhvr>
                                        <p:cTn id="87" dur="500"/>
                                        <p:tgtEl>
                                          <p:spTgt spid="3">
                                            <p:txEl>
                                              <p:pRg st="10" end="10"/>
                                            </p:txEl>
                                          </p:spTgt>
                                        </p:tgtEl>
                                      </p:cBhvr>
                                    </p:animEffect>
                                    <p:anim calcmode="lin" valueType="num">
                                      <p:cBhvr>
                                        <p:cTn id="8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9" dur="450" decel="100000" fill="hold"/>
                                        <p:tgtEl>
                                          <p:spTgt spid="3">
                                            <p:txEl>
                                              <p:pRg st="10" end="10"/>
                                            </p:txEl>
                                          </p:spTgt>
                                        </p:tgtEl>
                                        <p:attrNameLst>
                                          <p:attrName>ppt_y</p:attrName>
                                        </p:attrNameLst>
                                      </p:cBhvr>
                                      <p:tavLst>
                                        <p:tav tm="0">
                                          <p:val>
                                            <p:strVal val="#ppt_y+1"/>
                                          </p:val>
                                        </p:tav>
                                        <p:tav tm="100000">
                                          <p:val>
                                            <p:strVal val="#ppt_y-.03"/>
                                          </p:val>
                                        </p:tav>
                                      </p:tavLst>
                                    </p:anim>
                                    <p:anim calcmode="lin" valueType="num">
                                      <p:cBhvr>
                                        <p:cTn id="90" dur="50" accel="100000" fill="hold">
                                          <p:stCondLst>
                                            <p:cond delay="450"/>
                                          </p:stCondLst>
                                        </p:cTn>
                                        <p:tgtEl>
                                          <p:spTgt spid="3">
                                            <p:txEl>
                                              <p:pRg st="10" end="10"/>
                                            </p:txEl>
                                          </p:spTgt>
                                        </p:tgtEl>
                                        <p:attrNameLst>
                                          <p:attrName>ppt_y</p:attrName>
                                        </p:attrNameLst>
                                      </p:cBhvr>
                                      <p:tavLst>
                                        <p:tav tm="0">
                                          <p:val>
                                            <p:strVal val="#ppt_y-.03"/>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37" presetClass="entr" presetSubtype="0" fill="hold" grpId="0" nodeType="clickEffect">
                                  <p:stCondLst>
                                    <p:cond delay="0"/>
                                  </p:stCondLst>
                                  <p:childTnLst>
                                    <p:set>
                                      <p:cBhvr>
                                        <p:cTn id="94" dur="1" fill="hold">
                                          <p:stCondLst>
                                            <p:cond delay="0"/>
                                          </p:stCondLst>
                                        </p:cTn>
                                        <p:tgtEl>
                                          <p:spTgt spid="3">
                                            <p:txEl>
                                              <p:pRg st="11" end="11"/>
                                            </p:txEl>
                                          </p:spTgt>
                                        </p:tgtEl>
                                        <p:attrNameLst>
                                          <p:attrName>style.visibility</p:attrName>
                                        </p:attrNameLst>
                                      </p:cBhvr>
                                      <p:to>
                                        <p:strVal val="visible"/>
                                      </p:to>
                                    </p:set>
                                    <p:animEffect transition="in" filter="fade">
                                      <p:cBhvr>
                                        <p:cTn id="95" dur="500"/>
                                        <p:tgtEl>
                                          <p:spTgt spid="3">
                                            <p:txEl>
                                              <p:pRg st="11" end="11"/>
                                            </p:txEl>
                                          </p:spTgt>
                                        </p:tgtEl>
                                      </p:cBhvr>
                                    </p:animEffect>
                                    <p:anim calcmode="lin" valueType="num">
                                      <p:cBhvr>
                                        <p:cTn id="96"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97" dur="450" decel="100000" fill="hold"/>
                                        <p:tgtEl>
                                          <p:spTgt spid="3">
                                            <p:txEl>
                                              <p:pRg st="11" end="11"/>
                                            </p:txEl>
                                          </p:spTgt>
                                        </p:tgtEl>
                                        <p:attrNameLst>
                                          <p:attrName>ppt_y</p:attrName>
                                        </p:attrNameLst>
                                      </p:cBhvr>
                                      <p:tavLst>
                                        <p:tav tm="0">
                                          <p:val>
                                            <p:strVal val="#ppt_y+1"/>
                                          </p:val>
                                        </p:tav>
                                        <p:tav tm="100000">
                                          <p:val>
                                            <p:strVal val="#ppt_y-.03"/>
                                          </p:val>
                                        </p:tav>
                                      </p:tavLst>
                                    </p:anim>
                                    <p:anim calcmode="lin" valueType="num">
                                      <p:cBhvr>
                                        <p:cTn id="98" dur="50" accel="100000" fill="hold">
                                          <p:stCondLst>
                                            <p:cond delay="450"/>
                                          </p:stCondLst>
                                        </p:cTn>
                                        <p:tgtEl>
                                          <p:spTgt spid="3">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b="1" dirty="0" smtClean="0"/>
              <a:t>All Appreciate the Conduct of this Son</a:t>
            </a:r>
            <a:endParaRPr lang="en-US" b="1" dirty="0"/>
          </a:p>
        </p:txBody>
      </p:sp>
      <p:sp>
        <p:nvSpPr>
          <p:cNvPr id="3" name="Content Placeholder 2"/>
          <p:cNvSpPr>
            <a:spLocks noGrp="1"/>
          </p:cNvSpPr>
          <p:nvPr>
            <p:ph idx="1"/>
          </p:nvPr>
        </p:nvSpPr>
        <p:spPr>
          <a:xfrm>
            <a:off x="381000" y="1600200"/>
            <a:ext cx="8458200" cy="5105400"/>
          </a:xfrm>
        </p:spPr>
        <p:txBody>
          <a:bodyPr/>
          <a:lstStyle/>
          <a:p>
            <a:r>
              <a:rPr lang="en-US" b="1" dirty="0" smtClean="0"/>
              <a:t>Why?</a:t>
            </a:r>
          </a:p>
          <a:p>
            <a:pPr lvl="1"/>
            <a:r>
              <a:rPr lang="en-US" dirty="0" smtClean="0"/>
              <a:t>Not the ugly reply.</a:t>
            </a:r>
          </a:p>
          <a:p>
            <a:pPr lvl="1"/>
            <a:r>
              <a:rPr lang="en-US" dirty="0" smtClean="0"/>
              <a:t>Not the delay of obedience.</a:t>
            </a:r>
          </a:p>
          <a:p>
            <a:pPr lvl="1"/>
            <a:r>
              <a:rPr lang="en-US" dirty="0" smtClean="0"/>
              <a:t>Because he repented of his ugly, shameful conduct.</a:t>
            </a:r>
          </a:p>
          <a:p>
            <a:pPr lvl="1"/>
            <a:r>
              <a:rPr lang="en-US" dirty="0" smtClean="0"/>
              <a:t>He said “yes” to his father instead of “no.”</a:t>
            </a:r>
          </a:p>
          <a:p>
            <a:r>
              <a:rPr lang="en-US" b="1" dirty="0" smtClean="0"/>
              <a:t>God commands us all to work in His vineyard.</a:t>
            </a:r>
          </a:p>
          <a:p>
            <a:pPr lvl="1"/>
            <a:r>
              <a:rPr lang="en-US" dirty="0" smtClean="0"/>
              <a:t>What is your answer?</a:t>
            </a:r>
          </a:p>
          <a:p>
            <a:pPr lvl="2"/>
            <a:r>
              <a:rPr lang="en-US" dirty="0" smtClean="0"/>
              <a:t>No!</a:t>
            </a:r>
          </a:p>
          <a:p>
            <a:pPr lvl="2"/>
            <a:r>
              <a:rPr lang="en-US" dirty="0" smtClean="0"/>
              <a:t>Yes, but no action!</a:t>
            </a:r>
          </a:p>
          <a:p>
            <a:pPr lvl="2"/>
            <a:r>
              <a:rPr lang="en-US" dirty="0" smtClean="0"/>
              <a:t>Yes, and righteous action!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5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5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5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5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50" accel="100000" fill="hold">
                                          <p:stCondLst>
                                            <p:cond delay="45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45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50" accel="100000" fill="hold">
                                          <p:stCondLst>
                                            <p:cond delay="45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45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50" accel="100000" fill="hold">
                                          <p:stCondLst>
                                            <p:cond delay="45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500"/>
                                        <p:tgtEl>
                                          <p:spTgt spid="3">
                                            <p:txEl>
                                              <p:pRg st="7" end="7"/>
                                            </p:txEl>
                                          </p:spTgt>
                                        </p:tgtEl>
                                      </p:cBhvr>
                                    </p:animEffect>
                                    <p:anim calcmode="lin" valueType="num">
                                      <p:cBhvr>
                                        <p:cTn id="6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45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50" accel="100000" fill="hold">
                                          <p:stCondLst>
                                            <p:cond delay="45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Effect transition="in" filter="fade">
                                      <p:cBhvr>
                                        <p:cTn id="71" dur="500"/>
                                        <p:tgtEl>
                                          <p:spTgt spid="3">
                                            <p:txEl>
                                              <p:pRg st="8" end="8"/>
                                            </p:txEl>
                                          </p:spTgt>
                                        </p:tgtEl>
                                      </p:cBhvr>
                                    </p:animEffect>
                                    <p:anim calcmode="lin" valueType="num">
                                      <p:cBhvr>
                                        <p:cTn id="7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3" dur="45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74" dur="50" accel="100000" fill="hold">
                                          <p:stCondLst>
                                            <p:cond delay="45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Effect transition="in" filter="fade">
                                      <p:cBhvr>
                                        <p:cTn id="79" dur="500"/>
                                        <p:tgtEl>
                                          <p:spTgt spid="3">
                                            <p:txEl>
                                              <p:pRg st="9" end="9"/>
                                            </p:txEl>
                                          </p:spTgt>
                                        </p:tgtEl>
                                      </p:cBhvr>
                                    </p:animEffect>
                                    <p:anim calcmode="lin" valueType="num">
                                      <p:cBhvr>
                                        <p:cTn id="80"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81" dur="45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82" dur="50" accel="100000" fill="hold">
                                          <p:stCondLst>
                                            <p:cond delay="45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218</TotalTime>
  <Words>783</Words>
  <Application>Microsoft Macintosh PowerPoint</Application>
  <PresentationFormat>On-screen Show (4:3)</PresentationFormat>
  <Paragraphs>70</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An Important Question – Matthew 21</vt:lpstr>
      <vt:lpstr>Which of the two did the will of his father?</vt:lpstr>
      <vt:lpstr>Which of the two did the will of his father?</vt:lpstr>
      <vt:lpstr>Why Ask?  Emphasize the Most Important Fact!</vt:lpstr>
      <vt:lpstr>The Command:</vt:lpstr>
      <vt:lpstr>The Responses:</vt:lpstr>
      <vt:lpstr>All Appreciate the Conduct of this Son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Important Question – MATT. 21</dc:title>
  <dc:creator>Andrew Alexander</dc:creator>
  <cp:lastModifiedBy>Andrew Alexander</cp:lastModifiedBy>
  <cp:revision>26</cp:revision>
  <cp:lastPrinted>2009-03-14T18:01:37Z</cp:lastPrinted>
  <dcterms:created xsi:type="dcterms:W3CDTF">2009-03-15T11:26:30Z</dcterms:created>
  <dcterms:modified xsi:type="dcterms:W3CDTF">2009-03-15T11:38:45Z</dcterms:modified>
</cp:coreProperties>
</file>