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4"/>
  </p:handoutMasterIdLst>
  <p:sldIdLst>
    <p:sldId id="256" r:id="rId2"/>
    <p:sldId id="267" r:id="rId3"/>
    <p:sldId id="257" r:id="rId4"/>
    <p:sldId id="266" r:id="rId5"/>
    <p:sldId id="258" r:id="rId6"/>
    <p:sldId id="259" r:id="rId7"/>
    <p:sldId id="260" r:id="rId8"/>
    <p:sldId id="261" r:id="rId9"/>
    <p:sldId id="262" r:id="rId10"/>
    <p:sldId id="263" r:id="rId11"/>
    <p:sldId id="264" r:id="rId12"/>
    <p:sldId id="265"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D6DA"/>
    <a:srgbClr val="DBEFF1"/>
    <a:srgbClr val="CDE9EB"/>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618" autoAdjust="0"/>
  </p:normalViewPr>
  <p:slideViewPr>
    <p:cSldViewPr>
      <p:cViewPr varScale="1">
        <p:scale>
          <a:sx n="63" d="100"/>
          <a:sy n="63" d="100"/>
        </p:scale>
        <p:origin x="-16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21C8202-231F-4204-9652-266B1C3BA698}" type="datetimeFigureOut">
              <a:rPr lang="en-US" smtClean="0"/>
              <a:t>6/18/2010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C47834E-933A-4216-9FFE-C7EBFE349457}"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Text Box 8"/>
          <p:cNvSpPr txBox="1">
            <a:spLocks noChangeArrowheads="1"/>
          </p:cNvSpPr>
          <p:nvPr userDrawn="1"/>
        </p:nvSpPr>
        <p:spPr bwMode="auto">
          <a:xfrm>
            <a:off x="0" y="152400"/>
            <a:ext cx="9144000" cy="579438"/>
          </a:xfrm>
          <a:prstGeom prst="rect">
            <a:avLst/>
          </a:prstGeom>
          <a:solidFill>
            <a:srgbClr val="CDE9EB"/>
          </a:solidFill>
          <a:ln w="9525">
            <a:noFill/>
            <a:miter lim="800000"/>
            <a:headEnd/>
            <a:tailEnd/>
          </a:ln>
          <a:effectLst/>
        </p:spPr>
        <p:txBody>
          <a:bodyPr>
            <a:prstTxWarp prst="textNoShape">
              <a:avLst/>
            </a:prstTxWarp>
            <a:spAutoFit/>
          </a:bodyPr>
          <a:lstStyle/>
          <a:p>
            <a:pPr algn="ctr">
              <a:spcBef>
                <a:spcPct val="50000"/>
              </a:spcBef>
              <a:defRPr/>
            </a:pPr>
            <a:r>
              <a:rPr lang="en-US" sz="3200" b="1"/>
              <a:t> Atmosphere of Love in the Home</a:t>
            </a:r>
          </a:p>
        </p:txBody>
      </p:sp>
      <p:pic>
        <p:nvPicPr>
          <p:cNvPr id="1027" name="Picture 10" descr="Family"/>
          <p:cNvPicPr>
            <a:picLocks noChangeAspect="1" noChangeArrowheads="1"/>
          </p:cNvPicPr>
          <p:nvPr userDrawn="1"/>
        </p:nvPicPr>
        <p:blipFill>
          <a:blip r:embed="rId13"/>
          <a:srcRect/>
          <a:stretch>
            <a:fillRect/>
          </a:stretch>
        </p:blipFill>
        <p:spPr bwMode="auto">
          <a:xfrm>
            <a:off x="76200" y="0"/>
            <a:ext cx="1219200" cy="995363"/>
          </a:xfrm>
          <a:prstGeom prst="rect">
            <a:avLst/>
          </a:prstGeom>
          <a:noFill/>
          <a:ln w="9525">
            <a:noFill/>
            <a:miter lim="800000"/>
            <a:headEnd/>
            <a:tailEnd/>
          </a:ln>
        </p:spPr>
      </p:pic>
      <p:pic>
        <p:nvPicPr>
          <p:cNvPr id="1028" name="Picture 4" descr="House 2"/>
          <p:cNvPicPr>
            <a:picLocks noChangeAspect="1"/>
          </p:cNvPicPr>
          <p:nvPr userDrawn="1"/>
        </p:nvPicPr>
        <p:blipFill>
          <a:blip r:embed="rId14">
            <a:alphaModFix amt="34000"/>
          </a:blip>
          <a:srcRect/>
          <a:stretch>
            <a:fillRect/>
          </a:stretch>
        </p:blipFill>
        <p:spPr bwMode="auto">
          <a:xfrm>
            <a:off x="1752600" y="852488"/>
            <a:ext cx="5684838" cy="60055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381000" y="990600"/>
            <a:ext cx="8534400" cy="3560763"/>
          </a:xfrm>
          <a:prstGeom prst="rect">
            <a:avLst/>
          </a:prstGeom>
          <a:noFill/>
          <a:ln w="9525">
            <a:noFill/>
            <a:miter lim="800000"/>
            <a:headEnd/>
            <a:tailEnd/>
          </a:ln>
          <a:effectLst/>
        </p:spPr>
        <p:txBody>
          <a:bodyPr>
            <a:prstTxWarp prst="textNoShape">
              <a:avLst/>
            </a:prstTxWarp>
            <a:spAutoFit/>
          </a:bodyPr>
          <a:lstStyle/>
          <a:p>
            <a:pPr>
              <a:spcBef>
                <a:spcPct val="50000"/>
              </a:spcBef>
              <a:buClr>
                <a:schemeClr val="accent2"/>
              </a:buClr>
              <a:buFont typeface="Wingdings" charset="2"/>
              <a:buChar char="è"/>
            </a:pPr>
            <a:r>
              <a:rPr lang="en-US" sz="2400" dirty="0"/>
              <a:t>Marriages falling apart like all around us.</a:t>
            </a:r>
          </a:p>
          <a:p>
            <a:pPr>
              <a:spcBef>
                <a:spcPct val="50000"/>
              </a:spcBef>
              <a:buClr>
                <a:schemeClr val="accent2"/>
              </a:buClr>
              <a:buFont typeface="Wingdings" charset="2"/>
              <a:buChar char="è"/>
            </a:pPr>
            <a:r>
              <a:rPr lang="en-US" sz="2400" dirty="0"/>
              <a:t>Vows broken: “Till death do us part”</a:t>
            </a:r>
          </a:p>
          <a:p>
            <a:pPr>
              <a:spcBef>
                <a:spcPct val="50000"/>
              </a:spcBef>
              <a:buClr>
                <a:schemeClr val="accent2"/>
              </a:buClr>
              <a:buFont typeface="Wingdings" charset="2"/>
              <a:buChar char="è"/>
            </a:pPr>
            <a:r>
              <a:rPr lang="en-US" sz="2400" dirty="0"/>
              <a:t>Experts searching for cause or causes.</a:t>
            </a:r>
          </a:p>
          <a:p>
            <a:pPr>
              <a:spcBef>
                <a:spcPct val="50000"/>
              </a:spcBef>
              <a:buClr>
                <a:schemeClr val="accent2"/>
              </a:buClr>
              <a:buFont typeface="Wingdings" charset="2"/>
              <a:buChar char="è"/>
            </a:pPr>
            <a:r>
              <a:rPr lang="en-US" sz="2400" b="1" dirty="0"/>
              <a:t>Major Factor:</a:t>
            </a:r>
            <a:r>
              <a:rPr lang="en-US" sz="2400" dirty="0"/>
              <a:t> Failure of husbands to love their wives as Christ loved the church.</a:t>
            </a:r>
          </a:p>
          <a:p>
            <a:pPr>
              <a:spcBef>
                <a:spcPct val="50000"/>
              </a:spcBef>
              <a:buClr>
                <a:schemeClr val="accent2"/>
              </a:buClr>
              <a:buFont typeface="Wingdings" charset="2"/>
              <a:buChar char="è"/>
            </a:pPr>
            <a:r>
              <a:rPr lang="en-US" sz="2400" dirty="0"/>
              <a:t>As leader – husband bears chief responsibility in the home.</a:t>
            </a:r>
          </a:p>
          <a:p>
            <a:pPr>
              <a:spcBef>
                <a:spcPct val="50000"/>
              </a:spcBef>
              <a:buClr>
                <a:schemeClr val="accent2"/>
              </a:buClr>
              <a:buFont typeface="Wingdings" charset="2"/>
              <a:buChar char="è"/>
            </a:pPr>
            <a:r>
              <a:rPr lang="en-US" sz="2400" dirty="0"/>
              <a:t>Husband’s sacrificial love will breathe life into the marriage.</a:t>
            </a:r>
          </a:p>
        </p:txBody>
      </p:sp>
      <p:sp>
        <p:nvSpPr>
          <p:cNvPr id="4" name="Text Box 5"/>
          <p:cNvSpPr txBox="1">
            <a:spLocks noChangeArrowheads="1"/>
          </p:cNvSpPr>
          <p:nvPr/>
        </p:nvSpPr>
        <p:spPr bwMode="auto">
          <a:xfrm>
            <a:off x="457200" y="4800600"/>
            <a:ext cx="8382000" cy="1917700"/>
          </a:xfrm>
          <a:prstGeom prst="rect">
            <a:avLst/>
          </a:prstGeom>
          <a:solidFill>
            <a:srgbClr val="3C3CB6"/>
          </a:solidFill>
          <a:ln w="9525">
            <a:noFill/>
            <a:miter lim="800000"/>
            <a:headEnd/>
            <a:tailEnd/>
          </a:ln>
          <a:effectLst/>
        </p:spPr>
        <p:txBody>
          <a:bodyPr>
            <a:prstTxWarp prst="textNoShape">
              <a:avLst/>
            </a:prstTxWarp>
            <a:spAutoFit/>
          </a:bodyPr>
          <a:lstStyle/>
          <a:p>
            <a:r>
              <a:rPr lang="en-US" sz="2400">
                <a:solidFill>
                  <a:schemeClr val="bg1"/>
                </a:solidFill>
              </a:rPr>
              <a:t>Husbands, love your wives, just as Christ also loved the church and gave Himself for her...So husbands ought to love their own wives as their own bodies…For no one ever hated his own flesh, but nourishes and cherishes it, just as the Lord does the church. (Eph. 5:29)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500"/>
                                        <p:tgtEl>
                                          <p:spTgt spid="3">
                                            <p:txEl>
                                              <p:pRg st="0" end="0"/>
                                            </p:txEl>
                                          </p:spTgt>
                                        </p:tgtEl>
                                      </p:cBhvr>
                                    </p:animEffect>
                                  </p:childTnLst>
                                </p:cTn>
                              </p:par>
                            </p:childTnLst>
                          </p:cTn>
                        </p:par>
                        <p:par>
                          <p:cTn id="8" fill="hold">
                            <p:stCondLst>
                              <p:cond delay="500"/>
                            </p:stCondLst>
                            <p:childTnLst>
                              <p:par>
                                <p:cTn id="9" presetID="2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edge">
                                      <p:cBhvr>
                                        <p:cTn id="11" dur="500"/>
                                        <p:tgtEl>
                                          <p:spTgt spid="3">
                                            <p:txEl>
                                              <p:pRg st="1" end="1"/>
                                            </p:txEl>
                                          </p:spTgt>
                                        </p:tgtEl>
                                      </p:cBhvr>
                                    </p:animEffect>
                                  </p:childTnLst>
                                </p:cTn>
                              </p:par>
                            </p:childTnLst>
                          </p:cTn>
                        </p:par>
                        <p:par>
                          <p:cTn id="12" fill="hold">
                            <p:stCondLst>
                              <p:cond delay="1000"/>
                            </p:stCondLst>
                            <p:childTnLst>
                              <p:par>
                                <p:cTn id="13" presetID="2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edge">
                                      <p:cBhvr>
                                        <p:cTn id="15" dur="500"/>
                                        <p:tgtEl>
                                          <p:spTgt spid="3">
                                            <p:txEl>
                                              <p:pRg st="2" end="2"/>
                                            </p:txEl>
                                          </p:spTgt>
                                        </p:tgtEl>
                                      </p:cBhvr>
                                    </p:animEffect>
                                  </p:childTnLst>
                                </p:cTn>
                              </p:par>
                            </p:childTnLst>
                          </p:cTn>
                        </p:par>
                        <p:par>
                          <p:cTn id="16" fill="hold">
                            <p:stCondLst>
                              <p:cond delay="1500"/>
                            </p:stCondLst>
                            <p:childTnLst>
                              <p:par>
                                <p:cTn id="17" presetID="2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edge">
                                      <p:cBhvr>
                                        <p:cTn id="19" dur="500"/>
                                        <p:tgtEl>
                                          <p:spTgt spid="3">
                                            <p:txEl>
                                              <p:pRg st="3" end="3"/>
                                            </p:txEl>
                                          </p:spTgt>
                                        </p:tgtEl>
                                      </p:cBhvr>
                                    </p:animEffect>
                                  </p:childTnLst>
                                </p:cTn>
                              </p:par>
                            </p:childTnLst>
                          </p:cTn>
                        </p:par>
                        <p:par>
                          <p:cTn id="20" fill="hold">
                            <p:stCondLst>
                              <p:cond delay="2000"/>
                            </p:stCondLst>
                            <p:childTnLst>
                              <p:par>
                                <p:cTn id="21" presetID="2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edge">
                                      <p:cBhvr>
                                        <p:cTn id="23" dur="500"/>
                                        <p:tgtEl>
                                          <p:spTgt spid="3">
                                            <p:txEl>
                                              <p:pRg st="4" end="4"/>
                                            </p:txEl>
                                          </p:spTgt>
                                        </p:tgtEl>
                                      </p:cBhvr>
                                    </p:animEffect>
                                  </p:childTnLst>
                                </p:cTn>
                              </p:par>
                            </p:childTnLst>
                          </p:cTn>
                        </p:par>
                        <p:par>
                          <p:cTn id="24" fill="hold">
                            <p:stCondLst>
                              <p:cond delay="2500"/>
                            </p:stCondLst>
                            <p:childTnLst>
                              <p:par>
                                <p:cTn id="25" presetID="2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edg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edge">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304800" y="1223963"/>
            <a:ext cx="8686800" cy="1552575"/>
          </a:xfrm>
          <a:prstGeom prst="rect">
            <a:avLst/>
          </a:prstGeom>
          <a:noFill/>
          <a:ln w="9525">
            <a:noFill/>
            <a:miter lim="800000"/>
            <a:headEnd/>
            <a:tailEnd/>
          </a:ln>
        </p:spPr>
        <p:txBody>
          <a:bodyPr>
            <a:prstTxWarp prst="textNoShape">
              <a:avLst/>
            </a:prstTxWarp>
            <a:spAutoFit/>
          </a:bodyPr>
          <a:lstStyle/>
          <a:p>
            <a:pPr>
              <a:spcBef>
                <a:spcPct val="50000"/>
              </a:spcBef>
            </a:pPr>
            <a:r>
              <a:rPr lang="en-US" sz="2400" b="1">
                <a:solidFill>
                  <a:srgbClr val="CC0000"/>
                </a:solidFill>
              </a:rPr>
              <a:t>Love Thinks No Evil:</a:t>
            </a:r>
          </a:p>
          <a:p>
            <a:pPr marL="350838" lvl="1" indent="106363">
              <a:spcBef>
                <a:spcPct val="50000"/>
              </a:spcBef>
              <a:buClr>
                <a:srgbClr val="A6D6DA"/>
              </a:buClr>
              <a:buFont typeface="Wingdings" charset="2"/>
              <a:buChar char="è"/>
            </a:pPr>
            <a:r>
              <a:rPr lang="en-US" sz="2400" b="1"/>
              <a:t>Keeps no record of wrongs; forgiving</a:t>
            </a:r>
          </a:p>
          <a:p>
            <a:pPr marL="350838" lvl="1" indent="106363">
              <a:spcBef>
                <a:spcPct val="50000"/>
              </a:spcBef>
              <a:buClr>
                <a:srgbClr val="A6D6DA"/>
              </a:buClr>
              <a:buFont typeface="Wingdings" charset="2"/>
              <a:buChar char="è"/>
            </a:pPr>
            <a:r>
              <a:rPr lang="en-US" sz="2400" b="1"/>
              <a:t>Does not take into account a wrong suffered</a:t>
            </a:r>
          </a:p>
        </p:txBody>
      </p:sp>
      <p:sp>
        <p:nvSpPr>
          <p:cNvPr id="9219" name="Text Box 3"/>
          <p:cNvSpPr txBox="1">
            <a:spLocks noChangeArrowheads="1"/>
          </p:cNvSpPr>
          <p:nvPr/>
        </p:nvSpPr>
        <p:spPr bwMode="auto">
          <a:xfrm>
            <a:off x="4572000" y="3132138"/>
            <a:ext cx="4343400" cy="2282825"/>
          </a:xfrm>
          <a:prstGeom prst="rect">
            <a:avLst/>
          </a:prstGeom>
          <a:noFill/>
          <a:ln w="9525">
            <a:noFill/>
            <a:miter lim="800000"/>
            <a:headEnd/>
            <a:tailEnd/>
          </a:ln>
        </p:spPr>
        <p:txBody>
          <a:bodyPr>
            <a:prstTxWarp prst="textNoShape">
              <a:avLst/>
            </a:prstTxWarp>
            <a:spAutoFit/>
          </a:bodyPr>
          <a:lstStyle/>
          <a:p>
            <a:pPr marL="350838" indent="-350838">
              <a:spcBef>
                <a:spcPct val="50000"/>
              </a:spcBef>
              <a:buClr>
                <a:schemeClr val="accent2"/>
              </a:buClr>
              <a:buFont typeface="Wingdings" charset="2"/>
              <a:buChar char="è"/>
            </a:pPr>
            <a:r>
              <a:rPr lang="en-US" sz="2400"/>
              <a:t>Forgive and forget past wrongs</a:t>
            </a:r>
          </a:p>
          <a:p>
            <a:pPr marL="350838" indent="-350838">
              <a:spcBef>
                <a:spcPct val="50000"/>
              </a:spcBef>
              <a:buClr>
                <a:schemeClr val="accent2"/>
              </a:buClr>
              <a:buFont typeface="Wingdings" charset="2"/>
              <a:buChar char="è"/>
            </a:pPr>
            <a:r>
              <a:rPr lang="en-US" sz="2400"/>
              <a:t>Deal with the present</a:t>
            </a:r>
          </a:p>
          <a:p>
            <a:pPr marL="350838" indent="-350838">
              <a:spcBef>
                <a:spcPct val="50000"/>
              </a:spcBef>
              <a:buClr>
                <a:schemeClr val="accent2"/>
              </a:buClr>
              <a:buFont typeface="Wingdings" charset="2"/>
              <a:buChar char="è"/>
            </a:pPr>
            <a:r>
              <a:rPr lang="en-US" sz="2400"/>
              <a:t>Forgiveness brings families together</a:t>
            </a:r>
          </a:p>
        </p:txBody>
      </p:sp>
      <p:sp>
        <p:nvSpPr>
          <p:cNvPr id="9220" name="Text Box 4"/>
          <p:cNvSpPr txBox="1">
            <a:spLocks noChangeArrowheads="1"/>
          </p:cNvSpPr>
          <p:nvPr/>
        </p:nvSpPr>
        <p:spPr bwMode="auto">
          <a:xfrm>
            <a:off x="228600" y="3128963"/>
            <a:ext cx="4038600" cy="3195637"/>
          </a:xfrm>
          <a:prstGeom prst="rect">
            <a:avLst/>
          </a:prstGeom>
          <a:noFill/>
          <a:ln w="9525">
            <a:noFill/>
            <a:miter lim="800000"/>
            <a:headEnd/>
            <a:tailEnd/>
          </a:ln>
        </p:spPr>
        <p:txBody>
          <a:bodyPr>
            <a:prstTxWarp prst="textNoShape">
              <a:avLst/>
            </a:prstTxWarp>
            <a:spAutoFit/>
          </a:bodyPr>
          <a:lstStyle/>
          <a:p>
            <a:pPr>
              <a:spcBef>
                <a:spcPct val="50000"/>
              </a:spcBef>
              <a:buClr>
                <a:srgbClr val="CC0000"/>
              </a:buClr>
              <a:buFont typeface="Wingdings" charset="2"/>
              <a:buChar char="è"/>
            </a:pPr>
            <a:r>
              <a:rPr lang="en-US" sz="2400"/>
              <a:t>Remember wrongs and regurgitate at slightest provocation</a:t>
            </a:r>
          </a:p>
          <a:p>
            <a:pPr>
              <a:spcBef>
                <a:spcPct val="50000"/>
              </a:spcBef>
              <a:buClr>
                <a:srgbClr val="CC0000"/>
              </a:buClr>
              <a:buFont typeface="Wingdings" charset="2"/>
              <a:buChar char="è"/>
            </a:pPr>
            <a:r>
              <a:rPr lang="en-US" sz="2400"/>
              <a:t>Remind others of wrongs committed by mate</a:t>
            </a:r>
          </a:p>
          <a:p>
            <a:pPr>
              <a:spcBef>
                <a:spcPct val="50000"/>
              </a:spcBef>
              <a:buClr>
                <a:srgbClr val="CC0000"/>
              </a:buClr>
              <a:buFont typeface="Wingdings" charset="2"/>
              <a:buChar char="è"/>
            </a:pPr>
            <a:r>
              <a:rPr lang="en-US" sz="2400"/>
              <a:t>Carries a grudge</a:t>
            </a:r>
          </a:p>
          <a:p>
            <a:pPr>
              <a:spcBef>
                <a:spcPct val="50000"/>
              </a:spcBef>
              <a:buClr>
                <a:srgbClr val="CC0000"/>
              </a:buClr>
              <a:buFont typeface="Wingdings" charset="2"/>
              <a:buChar char="è"/>
            </a:pPr>
            <a:r>
              <a:rPr lang="en-US" sz="2400"/>
              <a:t>Peace is suffocated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animEffect transition="in" filter="wipe(left)">
                                      <p:cBhvr>
                                        <p:cTn id="7" dur="500"/>
                                        <p:tgtEl>
                                          <p:spTgt spid="921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9218">
                                            <p:txEl>
                                              <p:pRg st="2" end="2"/>
                                            </p:txEl>
                                          </p:spTgt>
                                        </p:tgtEl>
                                        <p:attrNameLst>
                                          <p:attrName>style.visibility</p:attrName>
                                        </p:attrNameLst>
                                      </p:cBhvr>
                                      <p:to>
                                        <p:strVal val="visible"/>
                                      </p:to>
                                    </p:set>
                                    <p:animEffect transition="in" filter="wipe(left)">
                                      <p:cBhvr>
                                        <p:cTn id="12" dur="500"/>
                                        <p:tgtEl>
                                          <p:spTgt spid="921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9220">
                                            <p:txEl>
                                              <p:pRg st="0" end="0"/>
                                            </p:txEl>
                                          </p:spTgt>
                                        </p:tgtEl>
                                        <p:attrNameLst>
                                          <p:attrName>style.visibility</p:attrName>
                                        </p:attrNameLst>
                                      </p:cBhvr>
                                      <p:to>
                                        <p:strVal val="visible"/>
                                      </p:to>
                                    </p:set>
                                    <p:animEffect transition="in" filter="wipe(left)">
                                      <p:cBhvr>
                                        <p:cTn id="17" dur="500"/>
                                        <p:tgtEl>
                                          <p:spTgt spid="9220">
                                            <p:txEl>
                                              <p:pRg st="0" end="0"/>
                                            </p:txEl>
                                          </p:spTgt>
                                        </p:tgtEl>
                                      </p:cBhvr>
                                    </p:animEffect>
                                  </p:childTnLst>
                                </p:cTn>
                              </p:par>
                              <p:par>
                                <p:cTn id="18" presetID="22" presetClass="entr" presetSubtype="8" fill="hold" nodeType="withEffect">
                                  <p:stCondLst>
                                    <p:cond delay="0"/>
                                  </p:stCondLst>
                                  <p:childTnLst>
                                    <p:set>
                                      <p:cBhvr>
                                        <p:cTn id="19" dur="1" fill="hold">
                                          <p:stCondLst>
                                            <p:cond delay="0"/>
                                          </p:stCondLst>
                                        </p:cTn>
                                        <p:tgtEl>
                                          <p:spTgt spid="9220">
                                            <p:txEl>
                                              <p:pRg st="1" end="1"/>
                                            </p:txEl>
                                          </p:spTgt>
                                        </p:tgtEl>
                                        <p:attrNameLst>
                                          <p:attrName>style.visibility</p:attrName>
                                        </p:attrNameLst>
                                      </p:cBhvr>
                                      <p:to>
                                        <p:strVal val="visible"/>
                                      </p:to>
                                    </p:set>
                                    <p:animEffect transition="in" filter="wipe(left)">
                                      <p:cBhvr>
                                        <p:cTn id="20" dur="500"/>
                                        <p:tgtEl>
                                          <p:spTgt spid="9220">
                                            <p:txEl>
                                              <p:pRg st="1" end="1"/>
                                            </p:txEl>
                                          </p:spTgt>
                                        </p:tgtEl>
                                      </p:cBhvr>
                                    </p:animEffect>
                                  </p:childTnLst>
                                </p:cTn>
                              </p:par>
                              <p:par>
                                <p:cTn id="21" presetID="22" presetClass="entr" presetSubtype="8" fill="hold" nodeType="withEffect">
                                  <p:stCondLst>
                                    <p:cond delay="0"/>
                                  </p:stCondLst>
                                  <p:childTnLst>
                                    <p:set>
                                      <p:cBhvr>
                                        <p:cTn id="22" dur="1" fill="hold">
                                          <p:stCondLst>
                                            <p:cond delay="0"/>
                                          </p:stCondLst>
                                        </p:cTn>
                                        <p:tgtEl>
                                          <p:spTgt spid="9220">
                                            <p:txEl>
                                              <p:pRg st="2" end="2"/>
                                            </p:txEl>
                                          </p:spTgt>
                                        </p:tgtEl>
                                        <p:attrNameLst>
                                          <p:attrName>style.visibility</p:attrName>
                                        </p:attrNameLst>
                                      </p:cBhvr>
                                      <p:to>
                                        <p:strVal val="visible"/>
                                      </p:to>
                                    </p:set>
                                    <p:animEffect transition="in" filter="wipe(left)">
                                      <p:cBhvr>
                                        <p:cTn id="23" dur="500"/>
                                        <p:tgtEl>
                                          <p:spTgt spid="9220">
                                            <p:txEl>
                                              <p:pRg st="2" end="2"/>
                                            </p:txEl>
                                          </p:spTgt>
                                        </p:tgtEl>
                                      </p:cBhvr>
                                    </p:animEffect>
                                  </p:childTnLst>
                                </p:cTn>
                              </p:par>
                              <p:par>
                                <p:cTn id="24" presetID="22" presetClass="entr" presetSubtype="8" fill="hold" nodeType="withEffect">
                                  <p:stCondLst>
                                    <p:cond delay="0"/>
                                  </p:stCondLst>
                                  <p:childTnLst>
                                    <p:set>
                                      <p:cBhvr>
                                        <p:cTn id="25" dur="1" fill="hold">
                                          <p:stCondLst>
                                            <p:cond delay="0"/>
                                          </p:stCondLst>
                                        </p:cTn>
                                        <p:tgtEl>
                                          <p:spTgt spid="9220">
                                            <p:txEl>
                                              <p:pRg st="3" end="3"/>
                                            </p:txEl>
                                          </p:spTgt>
                                        </p:tgtEl>
                                        <p:attrNameLst>
                                          <p:attrName>style.visibility</p:attrName>
                                        </p:attrNameLst>
                                      </p:cBhvr>
                                      <p:to>
                                        <p:strVal val="visible"/>
                                      </p:to>
                                    </p:set>
                                    <p:animEffect transition="in" filter="wipe(left)">
                                      <p:cBhvr>
                                        <p:cTn id="26" dur="500"/>
                                        <p:tgtEl>
                                          <p:spTgt spid="9220">
                                            <p:txEl>
                                              <p:pRg st="3" end="3"/>
                                            </p:txEl>
                                          </p:spTgt>
                                        </p:tgtEl>
                                      </p:cBhvr>
                                    </p:animEffect>
                                  </p:childTnLst>
                                </p:cTn>
                              </p:par>
                              <p:par>
                                <p:cTn id="27" presetID="22" presetClass="entr" presetSubtype="8" fill="hold" nodeType="withEffect">
                                  <p:stCondLst>
                                    <p:cond delay="0"/>
                                  </p:stCondLst>
                                  <p:childTnLst>
                                    <p:set>
                                      <p:cBhvr>
                                        <p:cTn id="28" dur="1" fill="hold">
                                          <p:stCondLst>
                                            <p:cond delay="0"/>
                                          </p:stCondLst>
                                        </p:cTn>
                                        <p:tgtEl>
                                          <p:spTgt spid="9219">
                                            <p:txEl>
                                              <p:pRg st="0" end="0"/>
                                            </p:txEl>
                                          </p:spTgt>
                                        </p:tgtEl>
                                        <p:attrNameLst>
                                          <p:attrName>style.visibility</p:attrName>
                                        </p:attrNameLst>
                                      </p:cBhvr>
                                      <p:to>
                                        <p:strVal val="visible"/>
                                      </p:to>
                                    </p:set>
                                    <p:animEffect transition="in" filter="wipe(left)">
                                      <p:cBhvr>
                                        <p:cTn id="29" dur="500"/>
                                        <p:tgtEl>
                                          <p:spTgt spid="9219">
                                            <p:txEl>
                                              <p:pRg st="0" end="0"/>
                                            </p:txEl>
                                          </p:spTgt>
                                        </p:tgtEl>
                                      </p:cBhvr>
                                    </p:animEffect>
                                  </p:childTnLst>
                                </p:cTn>
                              </p:par>
                              <p:par>
                                <p:cTn id="30" presetID="22" presetClass="entr" presetSubtype="8" fill="hold" nodeType="withEffect">
                                  <p:stCondLst>
                                    <p:cond delay="0"/>
                                  </p:stCondLst>
                                  <p:childTnLst>
                                    <p:set>
                                      <p:cBhvr>
                                        <p:cTn id="31" dur="1" fill="hold">
                                          <p:stCondLst>
                                            <p:cond delay="0"/>
                                          </p:stCondLst>
                                        </p:cTn>
                                        <p:tgtEl>
                                          <p:spTgt spid="9219">
                                            <p:txEl>
                                              <p:pRg st="1" end="1"/>
                                            </p:txEl>
                                          </p:spTgt>
                                        </p:tgtEl>
                                        <p:attrNameLst>
                                          <p:attrName>style.visibility</p:attrName>
                                        </p:attrNameLst>
                                      </p:cBhvr>
                                      <p:to>
                                        <p:strVal val="visible"/>
                                      </p:to>
                                    </p:set>
                                    <p:animEffect transition="in" filter="wipe(left)">
                                      <p:cBhvr>
                                        <p:cTn id="32" dur="500"/>
                                        <p:tgtEl>
                                          <p:spTgt spid="9219">
                                            <p:txEl>
                                              <p:pRg st="1" end="1"/>
                                            </p:txEl>
                                          </p:spTgt>
                                        </p:tgtEl>
                                      </p:cBhvr>
                                    </p:animEffect>
                                  </p:childTnLst>
                                </p:cTn>
                              </p:par>
                              <p:par>
                                <p:cTn id="33" presetID="22" presetClass="entr" presetSubtype="8" fill="hold" nodeType="withEffect">
                                  <p:stCondLst>
                                    <p:cond delay="0"/>
                                  </p:stCondLst>
                                  <p:childTnLst>
                                    <p:set>
                                      <p:cBhvr>
                                        <p:cTn id="34" dur="1" fill="hold">
                                          <p:stCondLst>
                                            <p:cond delay="0"/>
                                          </p:stCondLst>
                                        </p:cTn>
                                        <p:tgtEl>
                                          <p:spTgt spid="9219">
                                            <p:txEl>
                                              <p:pRg st="2" end="2"/>
                                            </p:txEl>
                                          </p:spTgt>
                                        </p:tgtEl>
                                        <p:attrNameLst>
                                          <p:attrName>style.visibility</p:attrName>
                                        </p:attrNameLst>
                                      </p:cBhvr>
                                      <p:to>
                                        <p:strVal val="visible"/>
                                      </p:to>
                                    </p:set>
                                    <p:animEffect transition="in" filter="wipe(left)">
                                      <p:cBhvr>
                                        <p:cTn id="35" dur="500"/>
                                        <p:tgtEl>
                                          <p:spTgt spid="92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304800" y="1452563"/>
            <a:ext cx="8686800" cy="3195637"/>
          </a:xfrm>
          <a:prstGeom prst="rect">
            <a:avLst/>
          </a:prstGeom>
          <a:noFill/>
          <a:ln w="9525">
            <a:noFill/>
            <a:miter lim="800000"/>
            <a:headEnd/>
            <a:tailEnd/>
          </a:ln>
        </p:spPr>
        <p:txBody>
          <a:bodyPr>
            <a:prstTxWarp prst="textNoShape">
              <a:avLst/>
            </a:prstTxWarp>
            <a:spAutoFit/>
          </a:bodyPr>
          <a:lstStyle/>
          <a:p>
            <a:pPr>
              <a:spcBef>
                <a:spcPct val="50000"/>
              </a:spcBef>
            </a:pPr>
            <a:r>
              <a:rPr lang="en-US" sz="2400" b="1">
                <a:solidFill>
                  <a:srgbClr val="CC0000"/>
                </a:solidFill>
              </a:rPr>
              <a:t>Love Bears, Believes, Hopes and Endures All Things:</a:t>
            </a:r>
          </a:p>
          <a:p>
            <a:pPr marL="350838" lvl="1" indent="106363">
              <a:spcBef>
                <a:spcPct val="50000"/>
              </a:spcBef>
              <a:buClr>
                <a:srgbClr val="A6D6DA"/>
              </a:buClr>
              <a:buFont typeface="Wingdings" charset="2"/>
              <a:buChar char="è"/>
            </a:pPr>
            <a:r>
              <a:rPr lang="en-US" sz="2400" b="1"/>
              <a:t>Overcomes all obstacles</a:t>
            </a:r>
          </a:p>
          <a:p>
            <a:pPr marL="350838" lvl="1" indent="106363">
              <a:spcBef>
                <a:spcPct val="50000"/>
              </a:spcBef>
              <a:buClr>
                <a:srgbClr val="A6D6DA"/>
              </a:buClr>
              <a:buFont typeface="Wingdings" charset="2"/>
              <a:buChar char="è"/>
            </a:pPr>
            <a:r>
              <a:rPr lang="en-US" sz="2400" b="1"/>
              <a:t>Severe problems: Loves bears them</a:t>
            </a:r>
          </a:p>
          <a:p>
            <a:pPr marL="350838" lvl="1" indent="106363">
              <a:spcBef>
                <a:spcPct val="50000"/>
              </a:spcBef>
              <a:buClr>
                <a:srgbClr val="A6D6DA"/>
              </a:buClr>
              <a:buFont typeface="Wingdings" charset="2"/>
              <a:buChar char="è"/>
            </a:pPr>
            <a:r>
              <a:rPr lang="en-US" sz="2400" b="1"/>
              <a:t>When confidence seems foolish: Love trusts</a:t>
            </a:r>
          </a:p>
          <a:p>
            <a:pPr marL="350838" lvl="1" indent="106363">
              <a:spcBef>
                <a:spcPct val="50000"/>
              </a:spcBef>
              <a:buClr>
                <a:srgbClr val="A6D6DA"/>
              </a:buClr>
              <a:buFont typeface="Wingdings" charset="2"/>
              <a:buChar char="è"/>
            </a:pPr>
            <a:r>
              <a:rPr lang="en-US" sz="2400" b="1"/>
              <a:t>When all seems lost: Love sees good shining through</a:t>
            </a:r>
          </a:p>
          <a:p>
            <a:pPr marL="350838" lvl="1" indent="106363">
              <a:spcBef>
                <a:spcPct val="50000"/>
              </a:spcBef>
              <a:buClr>
                <a:srgbClr val="A6D6DA"/>
              </a:buClr>
              <a:buFont typeface="Wingdings" charset="2"/>
              <a:buChar char="è"/>
            </a:pPr>
            <a:r>
              <a:rPr lang="en-US" sz="2400" b="1"/>
              <a:t>When the feeble tremble: Love remains firm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242">
                                            <p:txEl>
                                              <p:pRg st="1" end="1"/>
                                            </p:txEl>
                                          </p:spTgt>
                                        </p:tgtEl>
                                        <p:attrNameLst>
                                          <p:attrName>style.visibility</p:attrName>
                                        </p:attrNameLst>
                                      </p:cBhvr>
                                      <p:to>
                                        <p:strVal val="visible"/>
                                      </p:to>
                                    </p:set>
                                    <p:animEffect transition="in" filter="wipe(left)">
                                      <p:cBhvr>
                                        <p:cTn id="7" dur="500"/>
                                        <p:tgtEl>
                                          <p:spTgt spid="1024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242">
                                            <p:txEl>
                                              <p:pRg st="2" end="2"/>
                                            </p:txEl>
                                          </p:spTgt>
                                        </p:tgtEl>
                                        <p:attrNameLst>
                                          <p:attrName>style.visibility</p:attrName>
                                        </p:attrNameLst>
                                      </p:cBhvr>
                                      <p:to>
                                        <p:strVal val="visible"/>
                                      </p:to>
                                    </p:set>
                                    <p:animEffect transition="in" filter="wipe(left)">
                                      <p:cBhvr>
                                        <p:cTn id="12" dur="500"/>
                                        <p:tgtEl>
                                          <p:spTgt spid="1024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0242">
                                            <p:txEl>
                                              <p:pRg st="3" end="3"/>
                                            </p:txEl>
                                          </p:spTgt>
                                        </p:tgtEl>
                                        <p:attrNameLst>
                                          <p:attrName>style.visibility</p:attrName>
                                        </p:attrNameLst>
                                      </p:cBhvr>
                                      <p:to>
                                        <p:strVal val="visible"/>
                                      </p:to>
                                    </p:set>
                                    <p:animEffect transition="in" filter="wipe(left)">
                                      <p:cBhvr>
                                        <p:cTn id="17" dur="500"/>
                                        <p:tgtEl>
                                          <p:spTgt spid="1024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0242">
                                            <p:txEl>
                                              <p:pRg st="4" end="4"/>
                                            </p:txEl>
                                          </p:spTgt>
                                        </p:tgtEl>
                                        <p:attrNameLst>
                                          <p:attrName>style.visibility</p:attrName>
                                        </p:attrNameLst>
                                      </p:cBhvr>
                                      <p:to>
                                        <p:strVal val="visible"/>
                                      </p:to>
                                    </p:set>
                                    <p:animEffect transition="in" filter="wipe(left)">
                                      <p:cBhvr>
                                        <p:cTn id="22" dur="500"/>
                                        <p:tgtEl>
                                          <p:spTgt spid="1024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0242">
                                            <p:txEl>
                                              <p:pRg st="5" end="5"/>
                                            </p:txEl>
                                          </p:spTgt>
                                        </p:tgtEl>
                                        <p:attrNameLst>
                                          <p:attrName>style.visibility</p:attrName>
                                        </p:attrNameLst>
                                      </p:cBhvr>
                                      <p:to>
                                        <p:strVal val="visible"/>
                                      </p:to>
                                    </p:set>
                                    <p:animEffect transition="in" filter="wipe(left)">
                                      <p:cBhvr>
                                        <p:cTn id="27" dur="500"/>
                                        <p:tgtEl>
                                          <p:spTgt spid="1024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228600" y="1452563"/>
            <a:ext cx="8763000" cy="4579937"/>
          </a:xfrm>
          <a:prstGeom prst="rect">
            <a:avLst/>
          </a:prstGeom>
          <a:noFill/>
          <a:ln w="9525">
            <a:noFill/>
            <a:miter lim="800000"/>
            <a:headEnd/>
            <a:tailEnd/>
          </a:ln>
        </p:spPr>
        <p:txBody>
          <a:bodyPr>
            <a:prstTxWarp prst="textNoShape">
              <a:avLst/>
            </a:prstTxWarp>
            <a:spAutoFit/>
          </a:bodyPr>
          <a:lstStyle/>
          <a:p>
            <a:pPr>
              <a:spcBef>
                <a:spcPct val="50000"/>
              </a:spcBef>
            </a:pPr>
            <a:r>
              <a:rPr lang="en-US" sz="2800" b="1">
                <a:solidFill>
                  <a:srgbClr val="CC0000"/>
                </a:solidFill>
              </a:rPr>
              <a:t>The Source of Love:</a:t>
            </a:r>
          </a:p>
          <a:p>
            <a:pPr marL="625475" lvl="1" indent="-396875">
              <a:spcBef>
                <a:spcPct val="50000"/>
              </a:spcBef>
              <a:buClr>
                <a:srgbClr val="A6D6DA"/>
              </a:buClr>
              <a:buFont typeface="Wingdings" charset="2"/>
              <a:buChar char="è"/>
            </a:pPr>
            <a:r>
              <a:rPr lang="en-US" sz="2800" b="1"/>
              <a:t>Fruit of the Spirit (Gal. 5:22-23)</a:t>
            </a:r>
          </a:p>
          <a:p>
            <a:pPr marL="625475" lvl="1" indent="-396875">
              <a:spcBef>
                <a:spcPct val="50000"/>
              </a:spcBef>
              <a:buClr>
                <a:srgbClr val="A6D6DA"/>
              </a:buClr>
              <a:buFont typeface="Wingdings" charset="2"/>
              <a:buChar char="è"/>
            </a:pPr>
            <a:r>
              <a:rPr lang="en-US" sz="2800" b="1"/>
              <a:t>Comes as we study and live by the gospel (Eph. 3:14-19; Rom. 10:17)</a:t>
            </a:r>
          </a:p>
          <a:p>
            <a:pPr marL="625475" lvl="1" indent="-396875">
              <a:spcBef>
                <a:spcPct val="50000"/>
              </a:spcBef>
              <a:buClr>
                <a:srgbClr val="A6D6DA"/>
              </a:buClr>
              <a:buFont typeface="Wingdings" charset="2"/>
              <a:buChar char="è"/>
            </a:pPr>
            <a:r>
              <a:rPr lang="en-US" sz="2800" b="1"/>
              <a:t>Gospel is food that strengthens the spirit       (1 Pet. 2:1-2; Heb 5:11-14)</a:t>
            </a:r>
          </a:p>
          <a:p>
            <a:pPr marL="625475" lvl="1" indent="-396875">
              <a:spcBef>
                <a:spcPct val="50000"/>
              </a:spcBef>
              <a:buClr>
                <a:srgbClr val="A6D6DA"/>
              </a:buClr>
              <a:buFont typeface="Wingdings" charset="2"/>
              <a:buChar char="è"/>
            </a:pPr>
            <a:r>
              <a:rPr lang="en-US" sz="2800" b="1"/>
              <a:t>Nourishes us (1 Tim. 4:6)</a:t>
            </a:r>
          </a:p>
          <a:p>
            <a:pPr marL="625475" lvl="1" indent="-396875">
              <a:spcBef>
                <a:spcPct val="50000"/>
              </a:spcBef>
              <a:buClr>
                <a:srgbClr val="A6D6DA"/>
              </a:buClr>
              <a:buFont typeface="Wingdings" charset="2"/>
              <a:buChar char="è"/>
            </a:pPr>
            <a:r>
              <a:rPr lang="en-US" sz="2800" b="1"/>
              <a:t>Works in believers (1 Thess. 2:13)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animEffect transition="in" filter="wipe(left)">
                                      <p:cBhvr>
                                        <p:cTn id="7" dur="500"/>
                                        <p:tgtEl>
                                          <p:spTgt spid="1126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1266">
                                            <p:txEl>
                                              <p:pRg st="2" end="2"/>
                                            </p:txEl>
                                          </p:spTgt>
                                        </p:tgtEl>
                                        <p:attrNameLst>
                                          <p:attrName>style.visibility</p:attrName>
                                        </p:attrNameLst>
                                      </p:cBhvr>
                                      <p:to>
                                        <p:strVal val="visible"/>
                                      </p:to>
                                    </p:set>
                                    <p:animEffect transition="in" filter="wipe(left)">
                                      <p:cBhvr>
                                        <p:cTn id="12" dur="500"/>
                                        <p:tgtEl>
                                          <p:spTgt spid="1126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1266">
                                            <p:txEl>
                                              <p:pRg st="3" end="3"/>
                                            </p:txEl>
                                          </p:spTgt>
                                        </p:tgtEl>
                                        <p:attrNameLst>
                                          <p:attrName>style.visibility</p:attrName>
                                        </p:attrNameLst>
                                      </p:cBhvr>
                                      <p:to>
                                        <p:strVal val="visible"/>
                                      </p:to>
                                    </p:set>
                                    <p:animEffect transition="in" filter="wipe(left)">
                                      <p:cBhvr>
                                        <p:cTn id="17" dur="500"/>
                                        <p:tgtEl>
                                          <p:spTgt spid="1126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1266">
                                            <p:txEl>
                                              <p:pRg st="4" end="4"/>
                                            </p:txEl>
                                          </p:spTgt>
                                        </p:tgtEl>
                                        <p:attrNameLst>
                                          <p:attrName>style.visibility</p:attrName>
                                        </p:attrNameLst>
                                      </p:cBhvr>
                                      <p:to>
                                        <p:strVal val="visible"/>
                                      </p:to>
                                    </p:set>
                                    <p:animEffect transition="in" filter="wipe(left)">
                                      <p:cBhvr>
                                        <p:cTn id="22" dur="500"/>
                                        <p:tgtEl>
                                          <p:spTgt spid="1126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1266">
                                            <p:txEl>
                                              <p:pRg st="5" end="5"/>
                                            </p:txEl>
                                          </p:spTgt>
                                        </p:tgtEl>
                                        <p:attrNameLst>
                                          <p:attrName>style.visibility</p:attrName>
                                        </p:attrNameLst>
                                      </p:cBhvr>
                                      <p:to>
                                        <p:strVal val="visible"/>
                                      </p:to>
                                    </p:set>
                                    <p:animEffect transition="in" filter="wipe(left)">
                                      <p:cBhvr>
                                        <p:cTn id="27" dur="500"/>
                                        <p:tgtEl>
                                          <p:spTgt spid="1126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Text Box 12"/>
          <p:cNvSpPr txBox="1">
            <a:spLocks noChangeArrowheads="1"/>
          </p:cNvSpPr>
          <p:nvPr/>
        </p:nvSpPr>
        <p:spPr bwMode="auto">
          <a:xfrm>
            <a:off x="228600" y="971550"/>
            <a:ext cx="8686800" cy="5386388"/>
          </a:xfrm>
          <a:prstGeom prst="rect">
            <a:avLst/>
          </a:prstGeom>
          <a:noFill/>
          <a:ln w="9525">
            <a:noFill/>
            <a:miter lim="800000"/>
            <a:headEnd/>
            <a:tailEnd/>
          </a:ln>
        </p:spPr>
        <p:txBody>
          <a:bodyPr>
            <a:prstTxWarp prst="textNoShape">
              <a:avLst/>
            </a:prstTxWarp>
            <a:spAutoFit/>
          </a:bodyPr>
          <a:lstStyle/>
          <a:p>
            <a:pPr>
              <a:lnSpc>
                <a:spcPct val="110000"/>
              </a:lnSpc>
              <a:spcBef>
                <a:spcPct val="50000"/>
              </a:spcBef>
            </a:pPr>
            <a:r>
              <a:rPr lang="en-US" sz="2400" b="1"/>
              <a:t>Priority in the Home of a Christian</a:t>
            </a:r>
          </a:p>
          <a:p>
            <a:pPr>
              <a:lnSpc>
                <a:spcPct val="110000"/>
              </a:lnSpc>
            </a:pPr>
            <a:r>
              <a:rPr lang="en-US" sz="2400"/>
              <a:t>Jesus said to him, “You shall love the LORD your God with all your heart, with all your soul, and with all your mind.  This is the first and great commandment.  And the second is like it:  You shall love your neighbor as yourself… </a:t>
            </a:r>
            <a:r>
              <a:rPr lang="en-US" sz="2000" b="1"/>
              <a:t>(Matt. 22:37-40)</a:t>
            </a:r>
          </a:p>
          <a:p>
            <a:endParaRPr lang="en-US" sz="800"/>
          </a:p>
          <a:p>
            <a:r>
              <a:rPr lang="en-US" sz="2400" b="1"/>
              <a:t>Governed by Commands:</a:t>
            </a:r>
          </a:p>
          <a:p>
            <a:pPr>
              <a:lnSpc>
                <a:spcPct val="110000"/>
              </a:lnSpc>
            </a:pPr>
            <a:r>
              <a:rPr lang="en-US" sz="2400"/>
              <a:t>For the commandments, “You shall not commit adultery, You shall not murder, You shall not steal, You shall not bear false witness, You shall not covet,” and if there is  any other com-mandment, are all summed up in this saying, namely, “You shall love your neighbor as yourself.” Love does no harm to a neighbor; therefore love is the fulfillment of the law.           </a:t>
            </a:r>
            <a:r>
              <a:rPr lang="en-US" sz="2000" b="1"/>
              <a:t>(Rom. 13:9-10)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060">
                                            <p:txEl>
                                              <p:pRg st="0" end="0"/>
                                            </p:txEl>
                                          </p:spTgt>
                                        </p:tgtEl>
                                        <p:attrNameLst>
                                          <p:attrName>style.visibility</p:attrName>
                                        </p:attrNameLst>
                                      </p:cBhvr>
                                      <p:to>
                                        <p:strVal val="visible"/>
                                      </p:to>
                                    </p:set>
                                    <p:animEffect transition="in" filter="wipe(left)">
                                      <p:cBhvr>
                                        <p:cTn id="7" dur="500"/>
                                        <p:tgtEl>
                                          <p:spTgt spid="206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060">
                                            <p:txEl>
                                              <p:pRg st="1" end="1"/>
                                            </p:txEl>
                                          </p:spTgt>
                                        </p:tgtEl>
                                        <p:attrNameLst>
                                          <p:attrName>style.visibility</p:attrName>
                                        </p:attrNameLst>
                                      </p:cBhvr>
                                      <p:to>
                                        <p:strVal val="visible"/>
                                      </p:to>
                                    </p:set>
                                    <p:animEffect transition="in" filter="wipe(left)">
                                      <p:cBhvr>
                                        <p:cTn id="12" dur="500"/>
                                        <p:tgtEl>
                                          <p:spTgt spid="206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060">
                                            <p:txEl>
                                              <p:pRg st="3" end="3"/>
                                            </p:txEl>
                                          </p:spTgt>
                                        </p:tgtEl>
                                        <p:attrNameLst>
                                          <p:attrName>style.visibility</p:attrName>
                                        </p:attrNameLst>
                                      </p:cBhvr>
                                      <p:to>
                                        <p:strVal val="visible"/>
                                      </p:to>
                                    </p:set>
                                    <p:animEffect transition="in" filter="wipe(left)">
                                      <p:cBhvr>
                                        <p:cTn id="17" dur="500"/>
                                        <p:tgtEl>
                                          <p:spTgt spid="206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060">
                                            <p:txEl>
                                              <p:pRg st="4" end="4"/>
                                            </p:txEl>
                                          </p:spTgt>
                                        </p:tgtEl>
                                        <p:attrNameLst>
                                          <p:attrName>style.visibility</p:attrName>
                                        </p:attrNameLst>
                                      </p:cBhvr>
                                      <p:to>
                                        <p:strVal val="visible"/>
                                      </p:to>
                                    </p:set>
                                    <p:animEffect transition="in" filter="wipe(left)">
                                      <p:cBhvr>
                                        <p:cTn id="22" dur="500"/>
                                        <p:tgtEl>
                                          <p:spTgt spid="206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533400" y="1143000"/>
            <a:ext cx="7239000" cy="5276850"/>
          </a:xfrm>
          <a:prstGeom prst="rect">
            <a:avLst/>
          </a:prstGeom>
          <a:noFill/>
          <a:ln w="9525">
            <a:noFill/>
            <a:miter lim="800000"/>
            <a:headEnd/>
            <a:tailEnd/>
          </a:ln>
        </p:spPr>
        <p:txBody>
          <a:bodyPr>
            <a:prstTxWarp prst="textNoShape">
              <a:avLst/>
            </a:prstTxWarp>
            <a:spAutoFit/>
          </a:bodyPr>
          <a:lstStyle/>
          <a:p>
            <a:pPr>
              <a:lnSpc>
                <a:spcPct val="120000"/>
              </a:lnSpc>
              <a:spcBef>
                <a:spcPct val="50000"/>
              </a:spcBef>
            </a:pPr>
            <a:r>
              <a:rPr lang="en-US" sz="2400" b="1"/>
              <a:t>Qualities of Love:</a:t>
            </a:r>
          </a:p>
          <a:p>
            <a:pPr>
              <a:lnSpc>
                <a:spcPct val="120000"/>
              </a:lnSpc>
            </a:pPr>
            <a:r>
              <a:rPr lang="en-US" sz="2400"/>
              <a:t>Love suffers long and is kind; </a:t>
            </a:r>
          </a:p>
          <a:p>
            <a:pPr>
              <a:lnSpc>
                <a:spcPct val="120000"/>
              </a:lnSpc>
            </a:pPr>
            <a:r>
              <a:rPr lang="en-US" sz="2400"/>
              <a:t>love does not envy; </a:t>
            </a:r>
          </a:p>
          <a:p>
            <a:pPr>
              <a:lnSpc>
                <a:spcPct val="120000"/>
              </a:lnSpc>
            </a:pPr>
            <a:r>
              <a:rPr lang="en-US" sz="2400"/>
              <a:t>love does not parade itself, is not puffed up; </a:t>
            </a:r>
          </a:p>
          <a:p>
            <a:pPr>
              <a:lnSpc>
                <a:spcPct val="120000"/>
              </a:lnSpc>
            </a:pPr>
            <a:r>
              <a:rPr lang="en-US" sz="2400"/>
              <a:t>does not behave rudely, </a:t>
            </a:r>
          </a:p>
          <a:p>
            <a:pPr>
              <a:lnSpc>
                <a:spcPct val="120000"/>
              </a:lnSpc>
            </a:pPr>
            <a:r>
              <a:rPr lang="en-US" sz="2400"/>
              <a:t>does not seek its own, </a:t>
            </a:r>
          </a:p>
          <a:p>
            <a:pPr>
              <a:lnSpc>
                <a:spcPct val="120000"/>
              </a:lnSpc>
            </a:pPr>
            <a:r>
              <a:rPr lang="en-US" sz="2400"/>
              <a:t>is not provoked, </a:t>
            </a:r>
          </a:p>
          <a:p>
            <a:pPr>
              <a:lnSpc>
                <a:spcPct val="120000"/>
              </a:lnSpc>
            </a:pPr>
            <a:r>
              <a:rPr lang="en-US" sz="2400"/>
              <a:t>thinks no evil; </a:t>
            </a:r>
          </a:p>
          <a:p>
            <a:pPr>
              <a:lnSpc>
                <a:spcPct val="120000"/>
              </a:lnSpc>
            </a:pPr>
            <a:r>
              <a:rPr lang="en-US" sz="2400"/>
              <a:t>does not rejoice in iniquity, but rejoices in the truth; </a:t>
            </a:r>
          </a:p>
          <a:p>
            <a:pPr>
              <a:lnSpc>
                <a:spcPct val="120000"/>
              </a:lnSpc>
            </a:pPr>
            <a:r>
              <a:rPr lang="en-US" sz="2400"/>
              <a:t>bears all things, believes all things, </a:t>
            </a:r>
          </a:p>
          <a:p>
            <a:pPr>
              <a:lnSpc>
                <a:spcPct val="120000"/>
              </a:lnSpc>
            </a:pPr>
            <a:r>
              <a:rPr lang="en-US" sz="2400"/>
              <a:t>hopes all things, endures all things. </a:t>
            </a:r>
          </a:p>
          <a:p>
            <a:pPr>
              <a:lnSpc>
                <a:spcPct val="120000"/>
              </a:lnSpc>
            </a:pPr>
            <a:r>
              <a:rPr lang="en-US" sz="2000" b="1"/>
              <a:t>(1 Cor. 13:4-7)</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381000" y="1254125"/>
            <a:ext cx="8382000" cy="5222875"/>
          </a:xfrm>
          <a:prstGeom prst="rect">
            <a:avLst/>
          </a:prstGeom>
          <a:noFill/>
          <a:ln w="9525">
            <a:noFill/>
            <a:miter lim="800000"/>
            <a:headEnd/>
            <a:tailEnd/>
          </a:ln>
        </p:spPr>
        <p:txBody>
          <a:bodyPr>
            <a:prstTxWarp prst="textNoShape">
              <a:avLst/>
            </a:prstTxWarp>
            <a:spAutoFit/>
          </a:bodyPr>
          <a:lstStyle/>
          <a:p>
            <a:pPr>
              <a:lnSpc>
                <a:spcPct val="115000"/>
              </a:lnSpc>
              <a:spcBef>
                <a:spcPct val="50000"/>
              </a:spcBef>
            </a:pPr>
            <a:r>
              <a:rPr lang="en-US" sz="2800" b="1">
                <a:solidFill>
                  <a:srgbClr val="CC0000"/>
                </a:solidFill>
              </a:rPr>
              <a:t>Necessity of Love</a:t>
            </a:r>
          </a:p>
          <a:p>
            <a:pPr>
              <a:lnSpc>
                <a:spcPct val="115000"/>
              </a:lnSpc>
              <a:spcBef>
                <a:spcPct val="50000"/>
              </a:spcBef>
            </a:pPr>
            <a:endParaRPr lang="en-US" sz="900" b="1">
              <a:solidFill>
                <a:srgbClr val="CC0000"/>
              </a:solidFill>
            </a:endParaRPr>
          </a:p>
          <a:p>
            <a:pPr>
              <a:lnSpc>
                <a:spcPct val="115000"/>
              </a:lnSpc>
            </a:pPr>
            <a:r>
              <a:rPr lang="en-US" sz="2800"/>
              <a:t>Though I speak with the tongues of men and of angels, but have not love, I have become sounding brass or a clanging cymbal. And though I have the gift of prophecy, and understand all mysteries and all knowledge, and though I have all faith, so that I could remove mountains, but have not love, I am nothing. And though I bestow all my goods to feed the poor, and though I give my body to be burned, but have not love, it profits me nothing. </a:t>
            </a:r>
            <a:r>
              <a:rPr lang="en-US" sz="2400"/>
              <a:t>(1 Cor. 13:1-3)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Box 4"/>
          <p:cNvSpPr txBox="1">
            <a:spLocks noChangeArrowheads="1"/>
          </p:cNvSpPr>
          <p:nvPr/>
        </p:nvSpPr>
        <p:spPr bwMode="auto">
          <a:xfrm>
            <a:off x="304800" y="1295400"/>
            <a:ext cx="8610600" cy="2100263"/>
          </a:xfrm>
          <a:prstGeom prst="rect">
            <a:avLst/>
          </a:prstGeom>
          <a:noFill/>
          <a:ln w="9525">
            <a:noFill/>
            <a:miter lim="800000"/>
            <a:headEnd/>
            <a:tailEnd/>
          </a:ln>
        </p:spPr>
        <p:txBody>
          <a:bodyPr>
            <a:prstTxWarp prst="textNoShape">
              <a:avLst/>
            </a:prstTxWarp>
            <a:spAutoFit/>
          </a:bodyPr>
          <a:lstStyle/>
          <a:p>
            <a:pPr>
              <a:spcBef>
                <a:spcPct val="50000"/>
              </a:spcBef>
            </a:pPr>
            <a:r>
              <a:rPr lang="en-US" sz="2400" b="1">
                <a:solidFill>
                  <a:srgbClr val="CC0000"/>
                </a:solidFill>
              </a:rPr>
              <a:t>Love Suffers Long; Is Not Provoked:</a:t>
            </a:r>
          </a:p>
          <a:p>
            <a:pPr lvl="1">
              <a:spcBef>
                <a:spcPct val="50000"/>
              </a:spcBef>
              <a:buClr>
                <a:srgbClr val="A6D6DA"/>
              </a:buClr>
              <a:buFont typeface="Wingdings" charset="2"/>
              <a:buChar char="è"/>
            </a:pPr>
            <a:r>
              <a:rPr lang="en-US" sz="2400" b="1"/>
              <a:t>Patient; long-tempered – Contrast: Short-tempered</a:t>
            </a:r>
          </a:p>
          <a:p>
            <a:pPr lvl="1">
              <a:spcBef>
                <a:spcPct val="50000"/>
              </a:spcBef>
              <a:buClr>
                <a:srgbClr val="A6D6DA"/>
              </a:buClr>
              <a:buFont typeface="Wingdings" charset="2"/>
              <a:buChar char="è"/>
            </a:pPr>
            <a:r>
              <a:rPr lang="en-US" sz="2400" b="1"/>
              <a:t>Not easily angered; not have a short fuse</a:t>
            </a:r>
          </a:p>
          <a:p>
            <a:pPr lvl="1">
              <a:spcBef>
                <a:spcPct val="50000"/>
              </a:spcBef>
              <a:buClr>
                <a:srgbClr val="A6D6DA"/>
              </a:buClr>
              <a:buFont typeface="Wingdings" charset="2"/>
              <a:buChar char="è"/>
            </a:pPr>
            <a:r>
              <a:rPr lang="en-US" sz="2400" b="1"/>
              <a:t>Love controls the passions, keeps a cool head.</a:t>
            </a:r>
          </a:p>
        </p:txBody>
      </p:sp>
      <p:sp>
        <p:nvSpPr>
          <p:cNvPr id="4101" name="Text Box 5"/>
          <p:cNvSpPr txBox="1">
            <a:spLocks noChangeArrowheads="1"/>
          </p:cNvSpPr>
          <p:nvPr/>
        </p:nvSpPr>
        <p:spPr bwMode="auto">
          <a:xfrm>
            <a:off x="304800" y="3676650"/>
            <a:ext cx="3962400" cy="2647950"/>
          </a:xfrm>
          <a:prstGeom prst="rect">
            <a:avLst/>
          </a:prstGeom>
          <a:noFill/>
          <a:ln w="9525">
            <a:noFill/>
            <a:miter lim="800000"/>
            <a:headEnd/>
            <a:tailEnd/>
          </a:ln>
        </p:spPr>
        <p:txBody>
          <a:bodyPr>
            <a:prstTxWarp prst="textNoShape">
              <a:avLst/>
            </a:prstTxWarp>
            <a:spAutoFit/>
          </a:bodyPr>
          <a:lstStyle/>
          <a:p>
            <a:pPr>
              <a:spcBef>
                <a:spcPct val="50000"/>
              </a:spcBef>
              <a:buClr>
                <a:srgbClr val="CC0000"/>
              </a:buClr>
              <a:buFont typeface="Wingdings" charset="2"/>
              <a:buChar char="è"/>
            </a:pPr>
            <a:r>
              <a:rPr lang="en-US" sz="2400" dirty="0"/>
              <a:t>Sexual adjustments</a:t>
            </a:r>
          </a:p>
          <a:p>
            <a:pPr>
              <a:spcBef>
                <a:spcPct val="50000"/>
              </a:spcBef>
              <a:buClr>
                <a:srgbClr val="CC0000"/>
              </a:buClr>
              <a:buFont typeface="Wingdings" charset="2"/>
              <a:buChar char="è"/>
            </a:pPr>
            <a:r>
              <a:rPr lang="en-US" sz="2400" dirty="0"/>
              <a:t>Money management</a:t>
            </a:r>
          </a:p>
          <a:p>
            <a:pPr>
              <a:spcBef>
                <a:spcPct val="50000"/>
              </a:spcBef>
              <a:buClr>
                <a:srgbClr val="CC0000"/>
              </a:buClr>
              <a:buFont typeface="Wingdings" charset="2"/>
              <a:buChar char="è"/>
            </a:pPr>
            <a:r>
              <a:rPr lang="en-US" sz="2400" dirty="0"/>
              <a:t>Personal habits</a:t>
            </a:r>
          </a:p>
          <a:p>
            <a:pPr>
              <a:spcBef>
                <a:spcPct val="50000"/>
              </a:spcBef>
              <a:buClr>
                <a:srgbClr val="CC0000"/>
              </a:buClr>
              <a:buFont typeface="Wingdings" charset="2"/>
              <a:buChar char="è"/>
            </a:pPr>
            <a:r>
              <a:rPr lang="en-US" sz="2400" dirty="0"/>
              <a:t>Child training &amp; discipline</a:t>
            </a:r>
          </a:p>
          <a:p>
            <a:pPr>
              <a:spcBef>
                <a:spcPct val="50000"/>
              </a:spcBef>
              <a:buClr>
                <a:srgbClr val="CC0000"/>
              </a:buClr>
              <a:buFont typeface="Wingdings" charset="2"/>
              <a:buChar char="è"/>
            </a:pPr>
            <a:r>
              <a:rPr lang="en-US" sz="2400" dirty="0"/>
              <a:t>Other tensions</a:t>
            </a:r>
          </a:p>
        </p:txBody>
      </p:sp>
      <p:sp>
        <p:nvSpPr>
          <p:cNvPr id="4102" name="Text Box 6"/>
          <p:cNvSpPr txBox="1">
            <a:spLocks noChangeArrowheads="1"/>
          </p:cNvSpPr>
          <p:nvPr/>
        </p:nvSpPr>
        <p:spPr bwMode="auto">
          <a:xfrm>
            <a:off x="4572000" y="3676650"/>
            <a:ext cx="4419600" cy="2282825"/>
          </a:xfrm>
          <a:prstGeom prst="rect">
            <a:avLst/>
          </a:prstGeom>
          <a:noFill/>
          <a:ln w="9525">
            <a:noFill/>
            <a:miter lim="800000"/>
            <a:headEnd/>
            <a:tailEnd/>
          </a:ln>
        </p:spPr>
        <p:txBody>
          <a:bodyPr>
            <a:prstTxWarp prst="textNoShape">
              <a:avLst/>
            </a:prstTxWarp>
            <a:spAutoFit/>
          </a:bodyPr>
          <a:lstStyle/>
          <a:p>
            <a:pPr marL="350838" indent="-350838">
              <a:spcBef>
                <a:spcPct val="50000"/>
              </a:spcBef>
              <a:buClr>
                <a:schemeClr val="accent2"/>
              </a:buClr>
              <a:buFont typeface="Wingdings" charset="2"/>
              <a:buChar char="è"/>
            </a:pPr>
            <a:r>
              <a:rPr lang="en-US" sz="2400"/>
              <a:t>Seeks explanations</a:t>
            </a:r>
          </a:p>
          <a:p>
            <a:pPr marL="350838" indent="-350838">
              <a:spcBef>
                <a:spcPct val="50000"/>
              </a:spcBef>
              <a:buClr>
                <a:schemeClr val="accent2"/>
              </a:buClr>
              <a:buFont typeface="Wingdings" charset="2"/>
              <a:buChar char="è"/>
            </a:pPr>
            <a:r>
              <a:rPr lang="en-US" sz="2400"/>
              <a:t>Searches for understanding</a:t>
            </a:r>
          </a:p>
          <a:p>
            <a:pPr marL="350838" indent="-350838">
              <a:spcBef>
                <a:spcPct val="50000"/>
              </a:spcBef>
              <a:buClr>
                <a:schemeClr val="accent2"/>
              </a:buClr>
              <a:buFont typeface="Wingdings" charset="2"/>
              <a:buChar char="è"/>
            </a:pPr>
            <a:r>
              <a:rPr lang="en-US" sz="2400"/>
              <a:t>Rids explosive atmosphere that creates tension and confusion in the home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100">
                                            <p:txEl>
                                              <p:pRg st="1" end="1"/>
                                            </p:txEl>
                                          </p:spTgt>
                                        </p:tgtEl>
                                        <p:attrNameLst>
                                          <p:attrName>style.visibility</p:attrName>
                                        </p:attrNameLst>
                                      </p:cBhvr>
                                      <p:to>
                                        <p:strVal val="visible"/>
                                      </p:to>
                                    </p:set>
                                    <p:animEffect transition="in" filter="wipe(left)">
                                      <p:cBhvr>
                                        <p:cTn id="7" dur="500"/>
                                        <p:tgtEl>
                                          <p:spTgt spid="410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100">
                                            <p:txEl>
                                              <p:pRg st="2" end="2"/>
                                            </p:txEl>
                                          </p:spTgt>
                                        </p:tgtEl>
                                        <p:attrNameLst>
                                          <p:attrName>style.visibility</p:attrName>
                                        </p:attrNameLst>
                                      </p:cBhvr>
                                      <p:to>
                                        <p:strVal val="visible"/>
                                      </p:to>
                                    </p:set>
                                    <p:animEffect transition="in" filter="wipe(left)">
                                      <p:cBhvr>
                                        <p:cTn id="12" dur="500"/>
                                        <p:tgtEl>
                                          <p:spTgt spid="410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100">
                                            <p:txEl>
                                              <p:pRg st="3" end="3"/>
                                            </p:txEl>
                                          </p:spTgt>
                                        </p:tgtEl>
                                        <p:attrNameLst>
                                          <p:attrName>style.visibility</p:attrName>
                                        </p:attrNameLst>
                                      </p:cBhvr>
                                      <p:to>
                                        <p:strVal val="visible"/>
                                      </p:to>
                                    </p:set>
                                    <p:animEffect transition="in" filter="wipe(left)">
                                      <p:cBhvr>
                                        <p:cTn id="17" dur="500"/>
                                        <p:tgtEl>
                                          <p:spTgt spid="410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101">
                                            <p:txEl>
                                              <p:pRg st="0" end="0"/>
                                            </p:txEl>
                                          </p:spTgt>
                                        </p:tgtEl>
                                        <p:attrNameLst>
                                          <p:attrName>style.visibility</p:attrName>
                                        </p:attrNameLst>
                                      </p:cBhvr>
                                      <p:to>
                                        <p:strVal val="visible"/>
                                      </p:to>
                                    </p:set>
                                    <p:animEffect transition="in" filter="wipe(left)">
                                      <p:cBhvr>
                                        <p:cTn id="22" dur="500"/>
                                        <p:tgtEl>
                                          <p:spTgt spid="4101">
                                            <p:txEl>
                                              <p:pRg st="0" end="0"/>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4101">
                                            <p:txEl>
                                              <p:pRg st="1" end="1"/>
                                            </p:txEl>
                                          </p:spTgt>
                                        </p:tgtEl>
                                        <p:attrNameLst>
                                          <p:attrName>style.visibility</p:attrName>
                                        </p:attrNameLst>
                                      </p:cBhvr>
                                      <p:to>
                                        <p:strVal val="visible"/>
                                      </p:to>
                                    </p:set>
                                    <p:animEffect transition="in" filter="wipe(left)">
                                      <p:cBhvr>
                                        <p:cTn id="25" dur="500"/>
                                        <p:tgtEl>
                                          <p:spTgt spid="4101">
                                            <p:txEl>
                                              <p:pRg st="1" end="1"/>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4101">
                                            <p:txEl>
                                              <p:pRg st="2" end="2"/>
                                            </p:txEl>
                                          </p:spTgt>
                                        </p:tgtEl>
                                        <p:attrNameLst>
                                          <p:attrName>style.visibility</p:attrName>
                                        </p:attrNameLst>
                                      </p:cBhvr>
                                      <p:to>
                                        <p:strVal val="visible"/>
                                      </p:to>
                                    </p:set>
                                    <p:animEffect transition="in" filter="wipe(left)">
                                      <p:cBhvr>
                                        <p:cTn id="28" dur="500"/>
                                        <p:tgtEl>
                                          <p:spTgt spid="4101">
                                            <p:txEl>
                                              <p:pRg st="2" end="2"/>
                                            </p:txEl>
                                          </p:spTgt>
                                        </p:tgtEl>
                                      </p:cBhvr>
                                    </p:animEffect>
                                  </p:childTnLst>
                                </p:cTn>
                              </p:par>
                              <p:par>
                                <p:cTn id="29" presetID="22" presetClass="entr" presetSubtype="8" fill="hold" nodeType="withEffect">
                                  <p:stCondLst>
                                    <p:cond delay="0"/>
                                  </p:stCondLst>
                                  <p:childTnLst>
                                    <p:set>
                                      <p:cBhvr>
                                        <p:cTn id="30" dur="1" fill="hold">
                                          <p:stCondLst>
                                            <p:cond delay="0"/>
                                          </p:stCondLst>
                                        </p:cTn>
                                        <p:tgtEl>
                                          <p:spTgt spid="4101">
                                            <p:txEl>
                                              <p:pRg st="3" end="3"/>
                                            </p:txEl>
                                          </p:spTgt>
                                        </p:tgtEl>
                                        <p:attrNameLst>
                                          <p:attrName>style.visibility</p:attrName>
                                        </p:attrNameLst>
                                      </p:cBhvr>
                                      <p:to>
                                        <p:strVal val="visible"/>
                                      </p:to>
                                    </p:set>
                                    <p:animEffect transition="in" filter="wipe(left)">
                                      <p:cBhvr>
                                        <p:cTn id="31" dur="500"/>
                                        <p:tgtEl>
                                          <p:spTgt spid="4101">
                                            <p:txEl>
                                              <p:pRg st="3" end="3"/>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4101">
                                            <p:txEl>
                                              <p:pRg st="4" end="4"/>
                                            </p:txEl>
                                          </p:spTgt>
                                        </p:tgtEl>
                                        <p:attrNameLst>
                                          <p:attrName>style.visibility</p:attrName>
                                        </p:attrNameLst>
                                      </p:cBhvr>
                                      <p:to>
                                        <p:strVal val="visible"/>
                                      </p:to>
                                    </p:set>
                                    <p:animEffect transition="in" filter="wipe(left)">
                                      <p:cBhvr>
                                        <p:cTn id="34" dur="500"/>
                                        <p:tgtEl>
                                          <p:spTgt spid="4101">
                                            <p:txEl>
                                              <p:pRg st="4" end="4"/>
                                            </p:txEl>
                                          </p:spTgt>
                                        </p:tgtEl>
                                      </p:cBhvr>
                                    </p:animEffect>
                                  </p:childTnLst>
                                </p:cTn>
                              </p:par>
                              <p:par>
                                <p:cTn id="35" presetID="22" presetClass="entr" presetSubtype="8" fill="hold" nodeType="withEffect">
                                  <p:stCondLst>
                                    <p:cond delay="0"/>
                                  </p:stCondLst>
                                  <p:childTnLst>
                                    <p:set>
                                      <p:cBhvr>
                                        <p:cTn id="36" dur="1" fill="hold">
                                          <p:stCondLst>
                                            <p:cond delay="0"/>
                                          </p:stCondLst>
                                        </p:cTn>
                                        <p:tgtEl>
                                          <p:spTgt spid="4102">
                                            <p:txEl>
                                              <p:pRg st="0" end="0"/>
                                            </p:txEl>
                                          </p:spTgt>
                                        </p:tgtEl>
                                        <p:attrNameLst>
                                          <p:attrName>style.visibility</p:attrName>
                                        </p:attrNameLst>
                                      </p:cBhvr>
                                      <p:to>
                                        <p:strVal val="visible"/>
                                      </p:to>
                                    </p:set>
                                    <p:animEffect transition="in" filter="wipe(left)">
                                      <p:cBhvr>
                                        <p:cTn id="37" dur="500"/>
                                        <p:tgtEl>
                                          <p:spTgt spid="4102">
                                            <p:txEl>
                                              <p:pRg st="0" end="0"/>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4102">
                                            <p:txEl>
                                              <p:pRg st="1" end="1"/>
                                            </p:txEl>
                                          </p:spTgt>
                                        </p:tgtEl>
                                        <p:attrNameLst>
                                          <p:attrName>style.visibility</p:attrName>
                                        </p:attrNameLst>
                                      </p:cBhvr>
                                      <p:to>
                                        <p:strVal val="visible"/>
                                      </p:to>
                                    </p:set>
                                    <p:animEffect transition="in" filter="wipe(left)">
                                      <p:cBhvr>
                                        <p:cTn id="40" dur="500"/>
                                        <p:tgtEl>
                                          <p:spTgt spid="4102">
                                            <p:txEl>
                                              <p:pRg st="1" end="1"/>
                                            </p:txEl>
                                          </p:spTgt>
                                        </p:tgtEl>
                                      </p:cBhvr>
                                    </p:animEffect>
                                  </p:childTnLst>
                                </p:cTn>
                              </p:par>
                              <p:par>
                                <p:cTn id="41" presetID="22" presetClass="entr" presetSubtype="8" fill="hold" nodeType="withEffect">
                                  <p:stCondLst>
                                    <p:cond delay="0"/>
                                  </p:stCondLst>
                                  <p:childTnLst>
                                    <p:set>
                                      <p:cBhvr>
                                        <p:cTn id="42" dur="1" fill="hold">
                                          <p:stCondLst>
                                            <p:cond delay="0"/>
                                          </p:stCondLst>
                                        </p:cTn>
                                        <p:tgtEl>
                                          <p:spTgt spid="4102">
                                            <p:txEl>
                                              <p:pRg st="2" end="2"/>
                                            </p:txEl>
                                          </p:spTgt>
                                        </p:tgtEl>
                                        <p:attrNameLst>
                                          <p:attrName>style.visibility</p:attrName>
                                        </p:attrNameLst>
                                      </p:cBhvr>
                                      <p:to>
                                        <p:strVal val="visible"/>
                                      </p:to>
                                    </p:set>
                                    <p:animEffect transition="in" filter="wipe(left)">
                                      <p:cBhvr>
                                        <p:cTn id="43" dur="500"/>
                                        <p:tgtEl>
                                          <p:spTgt spid="41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04800" y="1295400"/>
            <a:ext cx="8610600" cy="2100263"/>
          </a:xfrm>
          <a:prstGeom prst="rect">
            <a:avLst/>
          </a:prstGeom>
          <a:noFill/>
          <a:ln w="9525">
            <a:noFill/>
            <a:miter lim="800000"/>
            <a:headEnd/>
            <a:tailEnd/>
          </a:ln>
        </p:spPr>
        <p:txBody>
          <a:bodyPr>
            <a:prstTxWarp prst="textNoShape">
              <a:avLst/>
            </a:prstTxWarp>
            <a:spAutoFit/>
          </a:bodyPr>
          <a:lstStyle/>
          <a:p>
            <a:pPr>
              <a:spcBef>
                <a:spcPct val="50000"/>
              </a:spcBef>
            </a:pPr>
            <a:r>
              <a:rPr lang="en-US" sz="2400" b="1">
                <a:solidFill>
                  <a:srgbClr val="CC0000"/>
                </a:solidFill>
              </a:rPr>
              <a:t>Love is Kind:</a:t>
            </a:r>
          </a:p>
          <a:p>
            <a:pPr lvl="1">
              <a:spcBef>
                <a:spcPct val="50000"/>
              </a:spcBef>
              <a:buClr>
                <a:srgbClr val="A6D6DA"/>
              </a:buClr>
              <a:buFont typeface="Wingdings" charset="2"/>
              <a:buChar char="è"/>
            </a:pPr>
            <a:r>
              <a:rPr lang="en-US" sz="2400" b="1"/>
              <a:t>Useful; needful</a:t>
            </a:r>
          </a:p>
          <a:p>
            <a:pPr lvl="1">
              <a:spcBef>
                <a:spcPct val="50000"/>
              </a:spcBef>
              <a:buClr>
                <a:srgbClr val="A6D6DA"/>
              </a:buClr>
              <a:buFont typeface="Wingdings" charset="2"/>
              <a:buChar char="è"/>
            </a:pPr>
            <a:r>
              <a:rPr lang="en-US" sz="2400" b="1"/>
              <a:t>Charitable spirit</a:t>
            </a:r>
          </a:p>
          <a:p>
            <a:pPr lvl="1">
              <a:spcBef>
                <a:spcPct val="50000"/>
              </a:spcBef>
              <a:buClr>
                <a:srgbClr val="A6D6DA"/>
              </a:buClr>
              <a:buFont typeface="Wingdings" charset="2"/>
              <a:buChar char="è"/>
            </a:pPr>
            <a:r>
              <a:rPr lang="en-US" sz="2400" b="1"/>
              <a:t>Considerate; always provides what is of value</a:t>
            </a:r>
          </a:p>
        </p:txBody>
      </p:sp>
      <p:sp>
        <p:nvSpPr>
          <p:cNvPr id="5123" name="Text Box 3"/>
          <p:cNvSpPr txBox="1">
            <a:spLocks noChangeArrowheads="1"/>
          </p:cNvSpPr>
          <p:nvPr/>
        </p:nvSpPr>
        <p:spPr bwMode="auto">
          <a:xfrm>
            <a:off x="304800" y="3676650"/>
            <a:ext cx="3962400" cy="2647950"/>
          </a:xfrm>
          <a:prstGeom prst="rect">
            <a:avLst/>
          </a:prstGeom>
          <a:noFill/>
          <a:ln w="9525">
            <a:noFill/>
            <a:miter lim="800000"/>
            <a:headEnd/>
            <a:tailEnd/>
          </a:ln>
        </p:spPr>
        <p:txBody>
          <a:bodyPr>
            <a:prstTxWarp prst="textNoShape">
              <a:avLst/>
            </a:prstTxWarp>
            <a:spAutoFit/>
          </a:bodyPr>
          <a:lstStyle/>
          <a:p>
            <a:pPr>
              <a:spcBef>
                <a:spcPct val="50000"/>
              </a:spcBef>
              <a:buClr>
                <a:srgbClr val="CC0000"/>
              </a:buClr>
              <a:buFont typeface="Wingdings" charset="2"/>
              <a:buChar char="è"/>
            </a:pPr>
            <a:r>
              <a:rPr lang="en-US" sz="2400"/>
              <a:t>Sick spouse</a:t>
            </a:r>
          </a:p>
          <a:p>
            <a:pPr>
              <a:spcBef>
                <a:spcPct val="50000"/>
              </a:spcBef>
              <a:buClr>
                <a:srgbClr val="CC0000"/>
              </a:buClr>
              <a:buFont typeface="Wingdings" charset="2"/>
              <a:buChar char="è"/>
            </a:pPr>
            <a:r>
              <a:rPr lang="en-US" sz="2400"/>
              <a:t>Disagreeable neighbor</a:t>
            </a:r>
          </a:p>
          <a:p>
            <a:pPr>
              <a:spcBef>
                <a:spcPct val="50000"/>
              </a:spcBef>
              <a:buClr>
                <a:srgbClr val="CC0000"/>
              </a:buClr>
              <a:buFont typeface="Wingdings" charset="2"/>
              <a:buChar char="è"/>
            </a:pPr>
            <a:r>
              <a:rPr lang="en-US" sz="2400"/>
              <a:t>Disobedient children</a:t>
            </a:r>
          </a:p>
          <a:p>
            <a:pPr>
              <a:spcBef>
                <a:spcPct val="50000"/>
              </a:spcBef>
              <a:buClr>
                <a:srgbClr val="CC0000"/>
              </a:buClr>
              <a:buFont typeface="Wingdings" charset="2"/>
              <a:buChar char="è"/>
            </a:pPr>
            <a:r>
              <a:rPr lang="en-US" sz="2400"/>
              <a:t>Dangerous activities</a:t>
            </a:r>
          </a:p>
          <a:p>
            <a:pPr>
              <a:spcBef>
                <a:spcPct val="50000"/>
              </a:spcBef>
              <a:buClr>
                <a:srgbClr val="CC0000"/>
              </a:buClr>
              <a:buFont typeface="Wingdings" charset="2"/>
              <a:buChar char="è"/>
            </a:pPr>
            <a:r>
              <a:rPr lang="en-US" sz="2400"/>
              <a:t>Spiritual well-being</a:t>
            </a:r>
          </a:p>
        </p:txBody>
      </p:sp>
      <p:sp>
        <p:nvSpPr>
          <p:cNvPr id="5124" name="Text Box 4"/>
          <p:cNvSpPr txBox="1">
            <a:spLocks noChangeArrowheads="1"/>
          </p:cNvSpPr>
          <p:nvPr/>
        </p:nvSpPr>
        <p:spPr bwMode="auto">
          <a:xfrm>
            <a:off x="4419600" y="3676650"/>
            <a:ext cx="4572000" cy="1917700"/>
          </a:xfrm>
          <a:prstGeom prst="rect">
            <a:avLst/>
          </a:prstGeom>
          <a:noFill/>
          <a:ln w="9525">
            <a:noFill/>
            <a:miter lim="800000"/>
            <a:headEnd/>
            <a:tailEnd/>
          </a:ln>
        </p:spPr>
        <p:txBody>
          <a:bodyPr>
            <a:prstTxWarp prst="textNoShape">
              <a:avLst/>
            </a:prstTxWarp>
            <a:spAutoFit/>
          </a:bodyPr>
          <a:lstStyle/>
          <a:p>
            <a:pPr marL="350838" indent="-350838">
              <a:spcBef>
                <a:spcPct val="50000"/>
              </a:spcBef>
              <a:buClr>
                <a:schemeClr val="accent2"/>
              </a:buClr>
              <a:buFont typeface="Wingdings" charset="2"/>
              <a:buChar char="è"/>
            </a:pPr>
            <a:r>
              <a:rPr lang="en-US" sz="2400"/>
              <a:t>Compassionate</a:t>
            </a:r>
          </a:p>
          <a:p>
            <a:pPr marL="350838" indent="-350838">
              <a:spcBef>
                <a:spcPct val="50000"/>
              </a:spcBef>
              <a:buClr>
                <a:schemeClr val="accent2"/>
              </a:buClr>
              <a:buFont typeface="Wingdings" charset="2"/>
              <a:buChar char="è"/>
            </a:pPr>
            <a:r>
              <a:rPr lang="en-US" sz="2400"/>
              <a:t>Sees need &amp; seeks to satisfy</a:t>
            </a:r>
          </a:p>
          <a:p>
            <a:pPr marL="350838" indent="-350838">
              <a:spcBef>
                <a:spcPct val="50000"/>
              </a:spcBef>
              <a:buClr>
                <a:schemeClr val="accent2"/>
              </a:buClr>
              <a:buFont typeface="Wingdings" charset="2"/>
              <a:buChar char="è"/>
            </a:pPr>
            <a:r>
              <a:rPr lang="en-US" sz="2400"/>
              <a:t>Seeks to relieve burdens, not be a burden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122">
                                            <p:txEl>
                                              <p:pRg st="1" end="1"/>
                                            </p:txEl>
                                          </p:spTgt>
                                        </p:tgtEl>
                                        <p:attrNameLst>
                                          <p:attrName>style.visibility</p:attrName>
                                        </p:attrNameLst>
                                      </p:cBhvr>
                                      <p:to>
                                        <p:strVal val="visible"/>
                                      </p:to>
                                    </p:set>
                                    <p:animEffect transition="in" filter="wipe(left)">
                                      <p:cBhvr>
                                        <p:cTn id="7" dur="500"/>
                                        <p:tgtEl>
                                          <p:spTgt spid="512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122">
                                            <p:txEl>
                                              <p:pRg st="2" end="2"/>
                                            </p:txEl>
                                          </p:spTgt>
                                        </p:tgtEl>
                                        <p:attrNameLst>
                                          <p:attrName>style.visibility</p:attrName>
                                        </p:attrNameLst>
                                      </p:cBhvr>
                                      <p:to>
                                        <p:strVal val="visible"/>
                                      </p:to>
                                    </p:set>
                                    <p:animEffect transition="in" filter="wipe(left)">
                                      <p:cBhvr>
                                        <p:cTn id="12" dur="500"/>
                                        <p:tgtEl>
                                          <p:spTgt spid="512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122">
                                            <p:txEl>
                                              <p:pRg st="3" end="3"/>
                                            </p:txEl>
                                          </p:spTgt>
                                        </p:tgtEl>
                                        <p:attrNameLst>
                                          <p:attrName>style.visibility</p:attrName>
                                        </p:attrNameLst>
                                      </p:cBhvr>
                                      <p:to>
                                        <p:strVal val="visible"/>
                                      </p:to>
                                    </p:set>
                                    <p:animEffect transition="in" filter="wipe(left)">
                                      <p:cBhvr>
                                        <p:cTn id="17" dur="500"/>
                                        <p:tgtEl>
                                          <p:spTgt spid="512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123">
                                            <p:txEl>
                                              <p:pRg st="0" end="0"/>
                                            </p:txEl>
                                          </p:spTgt>
                                        </p:tgtEl>
                                        <p:attrNameLst>
                                          <p:attrName>style.visibility</p:attrName>
                                        </p:attrNameLst>
                                      </p:cBhvr>
                                      <p:to>
                                        <p:strVal val="visible"/>
                                      </p:to>
                                    </p:set>
                                    <p:animEffect transition="in" filter="wipe(left)">
                                      <p:cBhvr>
                                        <p:cTn id="22" dur="500"/>
                                        <p:tgtEl>
                                          <p:spTgt spid="5123">
                                            <p:txEl>
                                              <p:pRg st="0" end="0"/>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5123">
                                            <p:txEl>
                                              <p:pRg st="1" end="1"/>
                                            </p:txEl>
                                          </p:spTgt>
                                        </p:tgtEl>
                                        <p:attrNameLst>
                                          <p:attrName>style.visibility</p:attrName>
                                        </p:attrNameLst>
                                      </p:cBhvr>
                                      <p:to>
                                        <p:strVal val="visible"/>
                                      </p:to>
                                    </p:set>
                                    <p:animEffect transition="in" filter="wipe(left)">
                                      <p:cBhvr>
                                        <p:cTn id="25" dur="500"/>
                                        <p:tgtEl>
                                          <p:spTgt spid="5123">
                                            <p:txEl>
                                              <p:pRg st="1" end="1"/>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5123">
                                            <p:txEl>
                                              <p:pRg st="2" end="2"/>
                                            </p:txEl>
                                          </p:spTgt>
                                        </p:tgtEl>
                                        <p:attrNameLst>
                                          <p:attrName>style.visibility</p:attrName>
                                        </p:attrNameLst>
                                      </p:cBhvr>
                                      <p:to>
                                        <p:strVal val="visible"/>
                                      </p:to>
                                    </p:set>
                                    <p:animEffect transition="in" filter="wipe(left)">
                                      <p:cBhvr>
                                        <p:cTn id="28" dur="500"/>
                                        <p:tgtEl>
                                          <p:spTgt spid="5123">
                                            <p:txEl>
                                              <p:pRg st="2" end="2"/>
                                            </p:txEl>
                                          </p:spTgt>
                                        </p:tgtEl>
                                      </p:cBhvr>
                                    </p:animEffect>
                                  </p:childTnLst>
                                </p:cTn>
                              </p:par>
                              <p:par>
                                <p:cTn id="29" presetID="22" presetClass="entr" presetSubtype="8" fill="hold" nodeType="withEffect">
                                  <p:stCondLst>
                                    <p:cond delay="0"/>
                                  </p:stCondLst>
                                  <p:childTnLst>
                                    <p:set>
                                      <p:cBhvr>
                                        <p:cTn id="30" dur="1" fill="hold">
                                          <p:stCondLst>
                                            <p:cond delay="0"/>
                                          </p:stCondLst>
                                        </p:cTn>
                                        <p:tgtEl>
                                          <p:spTgt spid="5123">
                                            <p:txEl>
                                              <p:pRg st="3" end="3"/>
                                            </p:txEl>
                                          </p:spTgt>
                                        </p:tgtEl>
                                        <p:attrNameLst>
                                          <p:attrName>style.visibility</p:attrName>
                                        </p:attrNameLst>
                                      </p:cBhvr>
                                      <p:to>
                                        <p:strVal val="visible"/>
                                      </p:to>
                                    </p:set>
                                    <p:animEffect transition="in" filter="wipe(left)">
                                      <p:cBhvr>
                                        <p:cTn id="31" dur="500"/>
                                        <p:tgtEl>
                                          <p:spTgt spid="5123">
                                            <p:txEl>
                                              <p:pRg st="3" end="3"/>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5123">
                                            <p:txEl>
                                              <p:pRg st="4" end="4"/>
                                            </p:txEl>
                                          </p:spTgt>
                                        </p:tgtEl>
                                        <p:attrNameLst>
                                          <p:attrName>style.visibility</p:attrName>
                                        </p:attrNameLst>
                                      </p:cBhvr>
                                      <p:to>
                                        <p:strVal val="visible"/>
                                      </p:to>
                                    </p:set>
                                    <p:animEffect transition="in" filter="wipe(left)">
                                      <p:cBhvr>
                                        <p:cTn id="34" dur="500"/>
                                        <p:tgtEl>
                                          <p:spTgt spid="5123">
                                            <p:txEl>
                                              <p:pRg st="4" end="4"/>
                                            </p:txEl>
                                          </p:spTgt>
                                        </p:tgtEl>
                                      </p:cBhvr>
                                    </p:animEffect>
                                  </p:childTnLst>
                                </p:cTn>
                              </p:par>
                              <p:par>
                                <p:cTn id="35" presetID="22" presetClass="entr" presetSubtype="8" fill="hold" nodeType="withEffect">
                                  <p:stCondLst>
                                    <p:cond delay="0"/>
                                  </p:stCondLst>
                                  <p:childTnLst>
                                    <p:set>
                                      <p:cBhvr>
                                        <p:cTn id="36" dur="1" fill="hold">
                                          <p:stCondLst>
                                            <p:cond delay="0"/>
                                          </p:stCondLst>
                                        </p:cTn>
                                        <p:tgtEl>
                                          <p:spTgt spid="5124">
                                            <p:txEl>
                                              <p:pRg st="0" end="0"/>
                                            </p:txEl>
                                          </p:spTgt>
                                        </p:tgtEl>
                                        <p:attrNameLst>
                                          <p:attrName>style.visibility</p:attrName>
                                        </p:attrNameLst>
                                      </p:cBhvr>
                                      <p:to>
                                        <p:strVal val="visible"/>
                                      </p:to>
                                    </p:set>
                                    <p:animEffect transition="in" filter="wipe(left)">
                                      <p:cBhvr>
                                        <p:cTn id="37" dur="500"/>
                                        <p:tgtEl>
                                          <p:spTgt spid="5124">
                                            <p:txEl>
                                              <p:pRg st="0" end="0"/>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5124">
                                            <p:txEl>
                                              <p:pRg st="1" end="1"/>
                                            </p:txEl>
                                          </p:spTgt>
                                        </p:tgtEl>
                                        <p:attrNameLst>
                                          <p:attrName>style.visibility</p:attrName>
                                        </p:attrNameLst>
                                      </p:cBhvr>
                                      <p:to>
                                        <p:strVal val="visible"/>
                                      </p:to>
                                    </p:set>
                                    <p:animEffect transition="in" filter="wipe(left)">
                                      <p:cBhvr>
                                        <p:cTn id="40" dur="500"/>
                                        <p:tgtEl>
                                          <p:spTgt spid="5124">
                                            <p:txEl>
                                              <p:pRg st="1" end="1"/>
                                            </p:txEl>
                                          </p:spTgt>
                                        </p:tgtEl>
                                      </p:cBhvr>
                                    </p:animEffect>
                                  </p:childTnLst>
                                </p:cTn>
                              </p:par>
                              <p:par>
                                <p:cTn id="41" presetID="22" presetClass="entr" presetSubtype="8" fill="hold" nodeType="withEffect">
                                  <p:stCondLst>
                                    <p:cond delay="0"/>
                                  </p:stCondLst>
                                  <p:childTnLst>
                                    <p:set>
                                      <p:cBhvr>
                                        <p:cTn id="42" dur="1" fill="hold">
                                          <p:stCondLst>
                                            <p:cond delay="0"/>
                                          </p:stCondLst>
                                        </p:cTn>
                                        <p:tgtEl>
                                          <p:spTgt spid="5124">
                                            <p:txEl>
                                              <p:pRg st="2" end="2"/>
                                            </p:txEl>
                                          </p:spTgt>
                                        </p:tgtEl>
                                        <p:attrNameLst>
                                          <p:attrName>style.visibility</p:attrName>
                                        </p:attrNameLst>
                                      </p:cBhvr>
                                      <p:to>
                                        <p:strVal val="visible"/>
                                      </p:to>
                                    </p:set>
                                    <p:animEffect transition="in" filter="wipe(left)">
                                      <p:cBhvr>
                                        <p:cTn id="43" dur="500"/>
                                        <p:tgtEl>
                                          <p:spTgt spid="512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304800" y="1095375"/>
            <a:ext cx="8610600" cy="2100263"/>
          </a:xfrm>
          <a:prstGeom prst="rect">
            <a:avLst/>
          </a:prstGeom>
          <a:noFill/>
          <a:ln w="9525">
            <a:noFill/>
            <a:miter lim="800000"/>
            <a:headEnd/>
            <a:tailEnd/>
          </a:ln>
        </p:spPr>
        <p:txBody>
          <a:bodyPr>
            <a:prstTxWarp prst="textNoShape">
              <a:avLst/>
            </a:prstTxWarp>
            <a:spAutoFit/>
          </a:bodyPr>
          <a:lstStyle/>
          <a:p>
            <a:pPr>
              <a:spcBef>
                <a:spcPct val="50000"/>
              </a:spcBef>
            </a:pPr>
            <a:r>
              <a:rPr lang="en-US" sz="2400" b="1">
                <a:solidFill>
                  <a:srgbClr val="CC0000"/>
                </a:solidFill>
              </a:rPr>
              <a:t>Love Does Not Envy:</a:t>
            </a:r>
          </a:p>
          <a:p>
            <a:pPr marL="350838" lvl="1" indent="106363">
              <a:spcBef>
                <a:spcPct val="50000"/>
              </a:spcBef>
              <a:buClr>
                <a:srgbClr val="A6D6DA"/>
              </a:buClr>
              <a:buFont typeface="Wingdings" charset="2"/>
              <a:buChar char="è"/>
            </a:pPr>
            <a:r>
              <a:rPr lang="en-US" sz="2400" b="1"/>
              <a:t>Jealous: Original meaning of word “boil with heat”</a:t>
            </a:r>
          </a:p>
          <a:p>
            <a:pPr marL="350838" lvl="1" indent="106363">
              <a:spcBef>
                <a:spcPct val="50000"/>
              </a:spcBef>
              <a:buClr>
                <a:srgbClr val="A6D6DA"/>
              </a:buClr>
              <a:buFont typeface="Wingdings" charset="2"/>
              <a:buChar char="è"/>
            </a:pPr>
            <a:r>
              <a:rPr lang="en-US" sz="2400" b="1"/>
              <a:t>Carnal spirit that heats up between rivals</a:t>
            </a:r>
          </a:p>
          <a:p>
            <a:pPr marL="350838" lvl="1" indent="106363">
              <a:spcBef>
                <a:spcPct val="50000"/>
              </a:spcBef>
              <a:buClr>
                <a:srgbClr val="A6D6DA"/>
              </a:buClr>
              <a:buFont typeface="Wingdings" charset="2"/>
              <a:buChar char="è"/>
            </a:pPr>
            <a:r>
              <a:rPr lang="en-US" sz="2400" b="1"/>
              <a:t>Competition that creates division &amp; strife in the home</a:t>
            </a:r>
          </a:p>
        </p:txBody>
      </p:sp>
      <p:sp>
        <p:nvSpPr>
          <p:cNvPr id="6147" name="Text Box 3"/>
          <p:cNvSpPr txBox="1">
            <a:spLocks noChangeArrowheads="1"/>
          </p:cNvSpPr>
          <p:nvPr/>
        </p:nvSpPr>
        <p:spPr bwMode="auto">
          <a:xfrm>
            <a:off x="304800" y="3476625"/>
            <a:ext cx="3962400" cy="3195638"/>
          </a:xfrm>
          <a:prstGeom prst="rect">
            <a:avLst/>
          </a:prstGeom>
          <a:noFill/>
          <a:ln w="9525">
            <a:noFill/>
            <a:miter lim="800000"/>
            <a:headEnd/>
            <a:tailEnd/>
          </a:ln>
        </p:spPr>
        <p:txBody>
          <a:bodyPr>
            <a:prstTxWarp prst="textNoShape">
              <a:avLst/>
            </a:prstTxWarp>
            <a:spAutoFit/>
          </a:bodyPr>
          <a:lstStyle/>
          <a:p>
            <a:pPr>
              <a:spcBef>
                <a:spcPct val="50000"/>
              </a:spcBef>
              <a:buClr>
                <a:srgbClr val="CC0000"/>
              </a:buClr>
              <a:buFont typeface="Wingdings" charset="2"/>
              <a:buChar char="è"/>
            </a:pPr>
            <a:r>
              <a:rPr lang="en-US" sz="2400" dirty="0"/>
              <a:t>Security of love missing</a:t>
            </a:r>
          </a:p>
          <a:p>
            <a:pPr>
              <a:spcBef>
                <a:spcPct val="50000"/>
              </a:spcBef>
              <a:buClr>
                <a:srgbClr val="CC0000"/>
              </a:buClr>
              <a:buFont typeface="Wingdings" charset="2"/>
              <a:buChar char="è"/>
            </a:pPr>
            <a:r>
              <a:rPr lang="en-US" sz="2400" dirty="0"/>
              <a:t>Favoritism</a:t>
            </a:r>
          </a:p>
          <a:p>
            <a:pPr>
              <a:spcBef>
                <a:spcPct val="50000"/>
              </a:spcBef>
              <a:buClr>
                <a:srgbClr val="CC0000"/>
              </a:buClr>
              <a:buFont typeface="Wingdings" charset="2"/>
              <a:buChar char="è"/>
            </a:pPr>
            <a:r>
              <a:rPr lang="en-US" sz="2400" dirty="0"/>
              <a:t>More attention given to others—mate neglected</a:t>
            </a:r>
          </a:p>
          <a:p>
            <a:pPr>
              <a:spcBef>
                <a:spcPct val="50000"/>
              </a:spcBef>
              <a:buClr>
                <a:srgbClr val="CC0000"/>
              </a:buClr>
              <a:buFont typeface="Wingdings" charset="2"/>
              <a:buChar char="è"/>
            </a:pPr>
            <a:r>
              <a:rPr lang="en-US" sz="2400" dirty="0"/>
              <a:t>More attention given to career or hobby—family neglected</a:t>
            </a:r>
          </a:p>
        </p:txBody>
      </p:sp>
      <p:sp>
        <p:nvSpPr>
          <p:cNvPr id="6148" name="Text Box 4"/>
          <p:cNvSpPr txBox="1">
            <a:spLocks noChangeArrowheads="1"/>
          </p:cNvSpPr>
          <p:nvPr/>
        </p:nvSpPr>
        <p:spPr bwMode="auto">
          <a:xfrm>
            <a:off x="4419600" y="3476625"/>
            <a:ext cx="4572000" cy="2282825"/>
          </a:xfrm>
          <a:prstGeom prst="rect">
            <a:avLst/>
          </a:prstGeom>
          <a:noFill/>
          <a:ln w="9525">
            <a:noFill/>
            <a:miter lim="800000"/>
            <a:headEnd/>
            <a:tailEnd/>
          </a:ln>
        </p:spPr>
        <p:txBody>
          <a:bodyPr>
            <a:prstTxWarp prst="textNoShape">
              <a:avLst/>
            </a:prstTxWarp>
            <a:spAutoFit/>
          </a:bodyPr>
          <a:lstStyle/>
          <a:p>
            <a:pPr marL="350838" indent="-350838">
              <a:spcBef>
                <a:spcPct val="50000"/>
              </a:spcBef>
              <a:buClr>
                <a:schemeClr val="accent2"/>
              </a:buClr>
              <a:buFont typeface="Wingdings" charset="2"/>
              <a:buChar char="è"/>
            </a:pPr>
            <a:r>
              <a:rPr lang="en-US" sz="2400"/>
              <a:t>Praise</a:t>
            </a:r>
          </a:p>
          <a:p>
            <a:pPr marL="350838" indent="-350838">
              <a:spcBef>
                <a:spcPct val="50000"/>
              </a:spcBef>
              <a:buClr>
                <a:schemeClr val="accent2"/>
              </a:buClr>
              <a:buFont typeface="Wingdings" charset="2"/>
              <a:buChar char="è"/>
            </a:pPr>
            <a:r>
              <a:rPr lang="en-US" sz="2400"/>
              <a:t>Assurance of love</a:t>
            </a:r>
          </a:p>
          <a:p>
            <a:pPr marL="350838" indent="-350838">
              <a:spcBef>
                <a:spcPct val="50000"/>
              </a:spcBef>
              <a:buClr>
                <a:schemeClr val="accent2"/>
              </a:buClr>
              <a:buFont typeface="Wingdings" charset="2"/>
              <a:buChar char="è"/>
            </a:pPr>
            <a:r>
              <a:rPr lang="en-US" sz="2400"/>
              <a:t>Time and attention given to mate’s needs and children’s needs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146">
                                            <p:txEl>
                                              <p:pRg st="1" end="1"/>
                                            </p:txEl>
                                          </p:spTgt>
                                        </p:tgtEl>
                                        <p:attrNameLst>
                                          <p:attrName>style.visibility</p:attrName>
                                        </p:attrNameLst>
                                      </p:cBhvr>
                                      <p:to>
                                        <p:strVal val="visible"/>
                                      </p:to>
                                    </p:set>
                                    <p:animEffect transition="in" filter="wipe(left)">
                                      <p:cBhvr>
                                        <p:cTn id="7" dur="500"/>
                                        <p:tgtEl>
                                          <p:spTgt spid="614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146">
                                            <p:txEl>
                                              <p:pRg st="2" end="2"/>
                                            </p:txEl>
                                          </p:spTgt>
                                        </p:tgtEl>
                                        <p:attrNameLst>
                                          <p:attrName>style.visibility</p:attrName>
                                        </p:attrNameLst>
                                      </p:cBhvr>
                                      <p:to>
                                        <p:strVal val="visible"/>
                                      </p:to>
                                    </p:set>
                                    <p:animEffect transition="in" filter="wipe(left)">
                                      <p:cBhvr>
                                        <p:cTn id="12" dur="500"/>
                                        <p:tgtEl>
                                          <p:spTgt spid="614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146">
                                            <p:txEl>
                                              <p:pRg st="3" end="3"/>
                                            </p:txEl>
                                          </p:spTgt>
                                        </p:tgtEl>
                                        <p:attrNameLst>
                                          <p:attrName>style.visibility</p:attrName>
                                        </p:attrNameLst>
                                      </p:cBhvr>
                                      <p:to>
                                        <p:strVal val="visible"/>
                                      </p:to>
                                    </p:set>
                                    <p:animEffect transition="in" filter="wipe(left)">
                                      <p:cBhvr>
                                        <p:cTn id="17" dur="500"/>
                                        <p:tgtEl>
                                          <p:spTgt spid="614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147">
                                            <p:txEl>
                                              <p:pRg st="0" end="0"/>
                                            </p:txEl>
                                          </p:spTgt>
                                        </p:tgtEl>
                                        <p:attrNameLst>
                                          <p:attrName>style.visibility</p:attrName>
                                        </p:attrNameLst>
                                      </p:cBhvr>
                                      <p:to>
                                        <p:strVal val="visible"/>
                                      </p:to>
                                    </p:set>
                                    <p:animEffect transition="in" filter="wipe(left)">
                                      <p:cBhvr>
                                        <p:cTn id="22" dur="500"/>
                                        <p:tgtEl>
                                          <p:spTgt spid="6147">
                                            <p:txEl>
                                              <p:pRg st="0" end="0"/>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6147">
                                            <p:txEl>
                                              <p:pRg st="1" end="1"/>
                                            </p:txEl>
                                          </p:spTgt>
                                        </p:tgtEl>
                                        <p:attrNameLst>
                                          <p:attrName>style.visibility</p:attrName>
                                        </p:attrNameLst>
                                      </p:cBhvr>
                                      <p:to>
                                        <p:strVal val="visible"/>
                                      </p:to>
                                    </p:set>
                                    <p:animEffect transition="in" filter="wipe(left)">
                                      <p:cBhvr>
                                        <p:cTn id="25" dur="500"/>
                                        <p:tgtEl>
                                          <p:spTgt spid="6147">
                                            <p:txEl>
                                              <p:pRg st="1" end="1"/>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6147">
                                            <p:txEl>
                                              <p:pRg st="2" end="2"/>
                                            </p:txEl>
                                          </p:spTgt>
                                        </p:tgtEl>
                                        <p:attrNameLst>
                                          <p:attrName>style.visibility</p:attrName>
                                        </p:attrNameLst>
                                      </p:cBhvr>
                                      <p:to>
                                        <p:strVal val="visible"/>
                                      </p:to>
                                    </p:set>
                                    <p:animEffect transition="in" filter="wipe(left)">
                                      <p:cBhvr>
                                        <p:cTn id="28" dur="500"/>
                                        <p:tgtEl>
                                          <p:spTgt spid="6147">
                                            <p:txEl>
                                              <p:pRg st="2" end="2"/>
                                            </p:txEl>
                                          </p:spTgt>
                                        </p:tgtEl>
                                      </p:cBhvr>
                                    </p:animEffect>
                                  </p:childTnLst>
                                </p:cTn>
                              </p:par>
                              <p:par>
                                <p:cTn id="29" presetID="22" presetClass="entr" presetSubtype="8" fill="hold" nodeType="withEffect">
                                  <p:stCondLst>
                                    <p:cond delay="0"/>
                                  </p:stCondLst>
                                  <p:childTnLst>
                                    <p:set>
                                      <p:cBhvr>
                                        <p:cTn id="30" dur="1" fill="hold">
                                          <p:stCondLst>
                                            <p:cond delay="0"/>
                                          </p:stCondLst>
                                        </p:cTn>
                                        <p:tgtEl>
                                          <p:spTgt spid="6147">
                                            <p:txEl>
                                              <p:pRg st="3" end="3"/>
                                            </p:txEl>
                                          </p:spTgt>
                                        </p:tgtEl>
                                        <p:attrNameLst>
                                          <p:attrName>style.visibility</p:attrName>
                                        </p:attrNameLst>
                                      </p:cBhvr>
                                      <p:to>
                                        <p:strVal val="visible"/>
                                      </p:to>
                                    </p:set>
                                    <p:animEffect transition="in" filter="wipe(left)">
                                      <p:cBhvr>
                                        <p:cTn id="31" dur="500"/>
                                        <p:tgtEl>
                                          <p:spTgt spid="6147">
                                            <p:txEl>
                                              <p:pRg st="3" end="3"/>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6148">
                                            <p:txEl>
                                              <p:pRg st="0" end="0"/>
                                            </p:txEl>
                                          </p:spTgt>
                                        </p:tgtEl>
                                        <p:attrNameLst>
                                          <p:attrName>style.visibility</p:attrName>
                                        </p:attrNameLst>
                                      </p:cBhvr>
                                      <p:to>
                                        <p:strVal val="visible"/>
                                      </p:to>
                                    </p:set>
                                    <p:animEffect transition="in" filter="wipe(left)">
                                      <p:cBhvr>
                                        <p:cTn id="34" dur="500"/>
                                        <p:tgtEl>
                                          <p:spTgt spid="6148">
                                            <p:txEl>
                                              <p:pRg st="0" end="0"/>
                                            </p:txEl>
                                          </p:spTgt>
                                        </p:tgtEl>
                                      </p:cBhvr>
                                    </p:animEffect>
                                  </p:childTnLst>
                                </p:cTn>
                              </p:par>
                              <p:par>
                                <p:cTn id="35" presetID="22" presetClass="entr" presetSubtype="8" fill="hold" nodeType="withEffect">
                                  <p:stCondLst>
                                    <p:cond delay="0"/>
                                  </p:stCondLst>
                                  <p:childTnLst>
                                    <p:set>
                                      <p:cBhvr>
                                        <p:cTn id="36" dur="1" fill="hold">
                                          <p:stCondLst>
                                            <p:cond delay="0"/>
                                          </p:stCondLst>
                                        </p:cTn>
                                        <p:tgtEl>
                                          <p:spTgt spid="6148">
                                            <p:txEl>
                                              <p:pRg st="1" end="1"/>
                                            </p:txEl>
                                          </p:spTgt>
                                        </p:tgtEl>
                                        <p:attrNameLst>
                                          <p:attrName>style.visibility</p:attrName>
                                        </p:attrNameLst>
                                      </p:cBhvr>
                                      <p:to>
                                        <p:strVal val="visible"/>
                                      </p:to>
                                    </p:set>
                                    <p:animEffect transition="in" filter="wipe(left)">
                                      <p:cBhvr>
                                        <p:cTn id="37" dur="500"/>
                                        <p:tgtEl>
                                          <p:spTgt spid="6148">
                                            <p:txEl>
                                              <p:pRg st="1" end="1"/>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6148">
                                            <p:txEl>
                                              <p:pRg st="2" end="2"/>
                                            </p:txEl>
                                          </p:spTgt>
                                        </p:tgtEl>
                                        <p:attrNameLst>
                                          <p:attrName>style.visibility</p:attrName>
                                        </p:attrNameLst>
                                      </p:cBhvr>
                                      <p:to>
                                        <p:strVal val="visible"/>
                                      </p:to>
                                    </p:set>
                                    <p:animEffect transition="in" filter="wipe(left)">
                                      <p:cBhvr>
                                        <p:cTn id="40" dur="500"/>
                                        <p:tgtEl>
                                          <p:spTgt spid="614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304800" y="1066800"/>
            <a:ext cx="8686800" cy="2465388"/>
          </a:xfrm>
          <a:prstGeom prst="rect">
            <a:avLst/>
          </a:prstGeom>
          <a:noFill/>
          <a:ln w="9525">
            <a:noFill/>
            <a:miter lim="800000"/>
            <a:headEnd/>
            <a:tailEnd/>
          </a:ln>
        </p:spPr>
        <p:txBody>
          <a:bodyPr>
            <a:prstTxWarp prst="textNoShape">
              <a:avLst/>
            </a:prstTxWarp>
            <a:spAutoFit/>
          </a:bodyPr>
          <a:lstStyle/>
          <a:p>
            <a:pPr>
              <a:spcBef>
                <a:spcPct val="50000"/>
              </a:spcBef>
            </a:pPr>
            <a:r>
              <a:rPr lang="en-US" sz="2400" b="1">
                <a:solidFill>
                  <a:srgbClr val="CC0000"/>
                </a:solidFill>
              </a:rPr>
              <a:t>Love Does Not Parade Itself, Is Not Puffed Up, Seeks Not Its Own:</a:t>
            </a:r>
          </a:p>
          <a:p>
            <a:pPr marL="350838" lvl="1" indent="106363">
              <a:spcBef>
                <a:spcPct val="50000"/>
              </a:spcBef>
              <a:buClr>
                <a:srgbClr val="A6D6DA"/>
              </a:buClr>
              <a:buFont typeface="Wingdings" charset="2"/>
              <a:buChar char="è"/>
            </a:pPr>
            <a:r>
              <a:rPr lang="en-US" sz="2400" b="1"/>
              <a:t>Braggart; inflated view of oneself; proud, arrogant</a:t>
            </a:r>
          </a:p>
          <a:p>
            <a:pPr marL="350838" lvl="1" indent="106363">
              <a:spcBef>
                <a:spcPct val="50000"/>
              </a:spcBef>
              <a:buClr>
                <a:srgbClr val="A6D6DA"/>
              </a:buClr>
              <a:buFont typeface="Wingdings" charset="2"/>
              <a:buChar char="è"/>
            </a:pPr>
            <a:r>
              <a:rPr lang="en-US" sz="2400" b="1"/>
              <a:t>Puts self at center; Feels world revolves around him</a:t>
            </a:r>
          </a:p>
          <a:p>
            <a:pPr marL="350838" lvl="1" indent="106363">
              <a:spcBef>
                <a:spcPct val="50000"/>
              </a:spcBef>
              <a:buClr>
                <a:srgbClr val="A6D6DA"/>
              </a:buClr>
              <a:buFont typeface="Wingdings" charset="2"/>
              <a:buChar char="è"/>
            </a:pPr>
            <a:r>
              <a:rPr lang="en-US" sz="2400" b="1"/>
              <a:t>Demands others gravitate toward him &amp; his interest</a:t>
            </a:r>
          </a:p>
        </p:txBody>
      </p:sp>
      <p:sp>
        <p:nvSpPr>
          <p:cNvPr id="7172" name="Text Box 4"/>
          <p:cNvSpPr txBox="1">
            <a:spLocks noChangeArrowheads="1"/>
          </p:cNvSpPr>
          <p:nvPr/>
        </p:nvSpPr>
        <p:spPr bwMode="auto">
          <a:xfrm>
            <a:off x="4572000" y="3660775"/>
            <a:ext cx="4343400" cy="2830513"/>
          </a:xfrm>
          <a:prstGeom prst="rect">
            <a:avLst/>
          </a:prstGeom>
          <a:noFill/>
          <a:ln w="9525">
            <a:noFill/>
            <a:miter lim="800000"/>
            <a:headEnd/>
            <a:tailEnd/>
          </a:ln>
        </p:spPr>
        <p:txBody>
          <a:bodyPr>
            <a:prstTxWarp prst="textNoShape">
              <a:avLst/>
            </a:prstTxWarp>
            <a:spAutoFit/>
          </a:bodyPr>
          <a:lstStyle/>
          <a:p>
            <a:pPr marL="350838" indent="-350838">
              <a:spcBef>
                <a:spcPct val="50000"/>
              </a:spcBef>
              <a:buClr>
                <a:schemeClr val="accent2"/>
              </a:buClr>
              <a:buFont typeface="Wingdings" charset="2"/>
              <a:buChar char="è"/>
            </a:pPr>
            <a:r>
              <a:rPr lang="en-US" sz="2400"/>
              <a:t>Serve others in the home</a:t>
            </a:r>
          </a:p>
          <a:p>
            <a:pPr marL="350838" indent="-350838">
              <a:spcBef>
                <a:spcPct val="50000"/>
              </a:spcBef>
              <a:buClr>
                <a:schemeClr val="accent2"/>
              </a:buClr>
              <a:buFont typeface="Wingdings" charset="2"/>
              <a:buChar char="è"/>
            </a:pPr>
            <a:r>
              <a:rPr lang="en-US" sz="2400"/>
              <a:t>Consider others better than self</a:t>
            </a:r>
          </a:p>
          <a:p>
            <a:pPr marL="350838" indent="-350838">
              <a:spcBef>
                <a:spcPct val="50000"/>
              </a:spcBef>
              <a:buClr>
                <a:schemeClr val="accent2"/>
              </a:buClr>
              <a:buFont typeface="Wingdings" charset="2"/>
              <a:buChar char="è"/>
            </a:pPr>
            <a:r>
              <a:rPr lang="en-US" sz="2400"/>
              <a:t>Give top priority to others</a:t>
            </a:r>
          </a:p>
          <a:p>
            <a:pPr marL="350838" indent="-350838">
              <a:spcBef>
                <a:spcPct val="50000"/>
              </a:spcBef>
              <a:buClr>
                <a:schemeClr val="accent2"/>
              </a:buClr>
              <a:buFont typeface="Wingdings" charset="2"/>
              <a:buChar char="è"/>
            </a:pPr>
            <a:r>
              <a:rPr lang="en-US" sz="2400"/>
              <a:t>Be giving: of yourself, your time, your understanding</a:t>
            </a:r>
          </a:p>
        </p:txBody>
      </p:sp>
      <p:sp>
        <p:nvSpPr>
          <p:cNvPr id="7171" name="Text Box 3"/>
          <p:cNvSpPr txBox="1">
            <a:spLocks noChangeArrowheads="1"/>
          </p:cNvSpPr>
          <p:nvPr/>
        </p:nvSpPr>
        <p:spPr bwMode="auto">
          <a:xfrm>
            <a:off x="228600" y="3657600"/>
            <a:ext cx="3886200" cy="2830513"/>
          </a:xfrm>
          <a:prstGeom prst="rect">
            <a:avLst/>
          </a:prstGeom>
          <a:noFill/>
          <a:ln w="9525">
            <a:noFill/>
            <a:miter lim="800000"/>
            <a:headEnd/>
            <a:tailEnd/>
          </a:ln>
        </p:spPr>
        <p:txBody>
          <a:bodyPr>
            <a:prstTxWarp prst="textNoShape">
              <a:avLst/>
            </a:prstTxWarp>
            <a:spAutoFit/>
          </a:bodyPr>
          <a:lstStyle/>
          <a:p>
            <a:pPr>
              <a:spcBef>
                <a:spcPct val="50000"/>
              </a:spcBef>
              <a:buClr>
                <a:srgbClr val="CC0000"/>
              </a:buClr>
              <a:buFont typeface="Wingdings" charset="2"/>
              <a:buChar char="è"/>
            </a:pPr>
            <a:r>
              <a:rPr lang="en-US" sz="2400"/>
              <a:t>Selfish</a:t>
            </a:r>
          </a:p>
          <a:p>
            <a:pPr>
              <a:spcBef>
                <a:spcPct val="50000"/>
              </a:spcBef>
              <a:buClr>
                <a:srgbClr val="CC0000"/>
              </a:buClr>
              <a:buFont typeface="Wingdings" charset="2"/>
              <a:buChar char="è"/>
            </a:pPr>
            <a:r>
              <a:rPr lang="en-US" sz="2400"/>
              <a:t>Expects others to serve him</a:t>
            </a:r>
          </a:p>
          <a:p>
            <a:pPr>
              <a:spcBef>
                <a:spcPct val="50000"/>
              </a:spcBef>
              <a:buClr>
                <a:srgbClr val="CC0000"/>
              </a:buClr>
              <a:buFont typeface="Wingdings" charset="2"/>
              <a:buChar char="è"/>
            </a:pPr>
            <a:r>
              <a:rPr lang="en-US" sz="2400"/>
              <a:t>Mate neglected, ignored, mistreated</a:t>
            </a:r>
          </a:p>
          <a:p>
            <a:pPr>
              <a:spcBef>
                <a:spcPct val="50000"/>
              </a:spcBef>
              <a:buClr>
                <a:srgbClr val="CC0000"/>
              </a:buClr>
              <a:buFont typeface="Wingdings" charset="2"/>
              <a:buChar char="è"/>
            </a:pPr>
            <a:r>
              <a:rPr lang="en-US" sz="2400"/>
              <a:t>“What’s in it for 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170">
                                            <p:txEl>
                                              <p:pRg st="1" end="1"/>
                                            </p:txEl>
                                          </p:spTgt>
                                        </p:tgtEl>
                                        <p:attrNameLst>
                                          <p:attrName>style.visibility</p:attrName>
                                        </p:attrNameLst>
                                      </p:cBhvr>
                                      <p:to>
                                        <p:strVal val="visible"/>
                                      </p:to>
                                    </p:set>
                                    <p:animEffect transition="in" filter="wipe(left)">
                                      <p:cBhvr>
                                        <p:cTn id="7" dur="500"/>
                                        <p:tgtEl>
                                          <p:spTgt spid="717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170">
                                            <p:txEl>
                                              <p:pRg st="2" end="2"/>
                                            </p:txEl>
                                          </p:spTgt>
                                        </p:tgtEl>
                                        <p:attrNameLst>
                                          <p:attrName>style.visibility</p:attrName>
                                        </p:attrNameLst>
                                      </p:cBhvr>
                                      <p:to>
                                        <p:strVal val="visible"/>
                                      </p:to>
                                    </p:set>
                                    <p:animEffect transition="in" filter="wipe(left)">
                                      <p:cBhvr>
                                        <p:cTn id="12" dur="500"/>
                                        <p:tgtEl>
                                          <p:spTgt spid="717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170">
                                            <p:txEl>
                                              <p:pRg st="3" end="3"/>
                                            </p:txEl>
                                          </p:spTgt>
                                        </p:tgtEl>
                                        <p:attrNameLst>
                                          <p:attrName>style.visibility</p:attrName>
                                        </p:attrNameLst>
                                      </p:cBhvr>
                                      <p:to>
                                        <p:strVal val="visible"/>
                                      </p:to>
                                    </p:set>
                                    <p:animEffect transition="in" filter="wipe(left)">
                                      <p:cBhvr>
                                        <p:cTn id="17" dur="500"/>
                                        <p:tgtEl>
                                          <p:spTgt spid="717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7171">
                                            <p:txEl>
                                              <p:pRg st="0" end="0"/>
                                            </p:txEl>
                                          </p:spTgt>
                                        </p:tgtEl>
                                        <p:attrNameLst>
                                          <p:attrName>style.visibility</p:attrName>
                                        </p:attrNameLst>
                                      </p:cBhvr>
                                      <p:to>
                                        <p:strVal val="visible"/>
                                      </p:to>
                                    </p:set>
                                    <p:animEffect transition="in" filter="wipe(left)">
                                      <p:cBhvr>
                                        <p:cTn id="22" dur="500"/>
                                        <p:tgtEl>
                                          <p:spTgt spid="7171">
                                            <p:txEl>
                                              <p:pRg st="0" end="0"/>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7171">
                                            <p:txEl>
                                              <p:pRg st="1" end="1"/>
                                            </p:txEl>
                                          </p:spTgt>
                                        </p:tgtEl>
                                        <p:attrNameLst>
                                          <p:attrName>style.visibility</p:attrName>
                                        </p:attrNameLst>
                                      </p:cBhvr>
                                      <p:to>
                                        <p:strVal val="visible"/>
                                      </p:to>
                                    </p:set>
                                    <p:animEffect transition="in" filter="wipe(left)">
                                      <p:cBhvr>
                                        <p:cTn id="25" dur="500"/>
                                        <p:tgtEl>
                                          <p:spTgt spid="7171">
                                            <p:txEl>
                                              <p:pRg st="1" end="1"/>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7171">
                                            <p:txEl>
                                              <p:pRg st="2" end="2"/>
                                            </p:txEl>
                                          </p:spTgt>
                                        </p:tgtEl>
                                        <p:attrNameLst>
                                          <p:attrName>style.visibility</p:attrName>
                                        </p:attrNameLst>
                                      </p:cBhvr>
                                      <p:to>
                                        <p:strVal val="visible"/>
                                      </p:to>
                                    </p:set>
                                    <p:animEffect transition="in" filter="wipe(left)">
                                      <p:cBhvr>
                                        <p:cTn id="28" dur="500"/>
                                        <p:tgtEl>
                                          <p:spTgt spid="7171">
                                            <p:txEl>
                                              <p:pRg st="2" end="2"/>
                                            </p:txEl>
                                          </p:spTgt>
                                        </p:tgtEl>
                                      </p:cBhvr>
                                    </p:animEffect>
                                  </p:childTnLst>
                                </p:cTn>
                              </p:par>
                              <p:par>
                                <p:cTn id="29" presetID="22" presetClass="entr" presetSubtype="8" fill="hold" nodeType="withEffect">
                                  <p:stCondLst>
                                    <p:cond delay="0"/>
                                  </p:stCondLst>
                                  <p:childTnLst>
                                    <p:set>
                                      <p:cBhvr>
                                        <p:cTn id="30" dur="1" fill="hold">
                                          <p:stCondLst>
                                            <p:cond delay="0"/>
                                          </p:stCondLst>
                                        </p:cTn>
                                        <p:tgtEl>
                                          <p:spTgt spid="7171">
                                            <p:txEl>
                                              <p:pRg st="3" end="3"/>
                                            </p:txEl>
                                          </p:spTgt>
                                        </p:tgtEl>
                                        <p:attrNameLst>
                                          <p:attrName>style.visibility</p:attrName>
                                        </p:attrNameLst>
                                      </p:cBhvr>
                                      <p:to>
                                        <p:strVal val="visible"/>
                                      </p:to>
                                    </p:set>
                                    <p:animEffect transition="in" filter="wipe(left)">
                                      <p:cBhvr>
                                        <p:cTn id="31" dur="500"/>
                                        <p:tgtEl>
                                          <p:spTgt spid="7171">
                                            <p:txEl>
                                              <p:pRg st="3" end="3"/>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7172">
                                            <p:txEl>
                                              <p:pRg st="0" end="0"/>
                                            </p:txEl>
                                          </p:spTgt>
                                        </p:tgtEl>
                                        <p:attrNameLst>
                                          <p:attrName>style.visibility</p:attrName>
                                        </p:attrNameLst>
                                      </p:cBhvr>
                                      <p:to>
                                        <p:strVal val="visible"/>
                                      </p:to>
                                    </p:set>
                                    <p:animEffect transition="in" filter="wipe(left)">
                                      <p:cBhvr>
                                        <p:cTn id="34" dur="500"/>
                                        <p:tgtEl>
                                          <p:spTgt spid="7172">
                                            <p:txEl>
                                              <p:pRg st="0" end="0"/>
                                            </p:txEl>
                                          </p:spTgt>
                                        </p:tgtEl>
                                      </p:cBhvr>
                                    </p:animEffect>
                                  </p:childTnLst>
                                </p:cTn>
                              </p:par>
                              <p:par>
                                <p:cTn id="35" presetID="22" presetClass="entr" presetSubtype="8" fill="hold" nodeType="withEffect">
                                  <p:stCondLst>
                                    <p:cond delay="0"/>
                                  </p:stCondLst>
                                  <p:childTnLst>
                                    <p:set>
                                      <p:cBhvr>
                                        <p:cTn id="36" dur="1" fill="hold">
                                          <p:stCondLst>
                                            <p:cond delay="0"/>
                                          </p:stCondLst>
                                        </p:cTn>
                                        <p:tgtEl>
                                          <p:spTgt spid="7172">
                                            <p:txEl>
                                              <p:pRg st="1" end="1"/>
                                            </p:txEl>
                                          </p:spTgt>
                                        </p:tgtEl>
                                        <p:attrNameLst>
                                          <p:attrName>style.visibility</p:attrName>
                                        </p:attrNameLst>
                                      </p:cBhvr>
                                      <p:to>
                                        <p:strVal val="visible"/>
                                      </p:to>
                                    </p:set>
                                    <p:animEffect transition="in" filter="wipe(left)">
                                      <p:cBhvr>
                                        <p:cTn id="37" dur="500"/>
                                        <p:tgtEl>
                                          <p:spTgt spid="7172">
                                            <p:txEl>
                                              <p:pRg st="1" end="1"/>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7172">
                                            <p:txEl>
                                              <p:pRg st="2" end="2"/>
                                            </p:txEl>
                                          </p:spTgt>
                                        </p:tgtEl>
                                        <p:attrNameLst>
                                          <p:attrName>style.visibility</p:attrName>
                                        </p:attrNameLst>
                                      </p:cBhvr>
                                      <p:to>
                                        <p:strVal val="visible"/>
                                      </p:to>
                                    </p:set>
                                    <p:animEffect transition="in" filter="wipe(left)">
                                      <p:cBhvr>
                                        <p:cTn id="40" dur="500"/>
                                        <p:tgtEl>
                                          <p:spTgt spid="7172">
                                            <p:txEl>
                                              <p:pRg st="2" end="2"/>
                                            </p:txEl>
                                          </p:spTgt>
                                        </p:tgtEl>
                                      </p:cBhvr>
                                    </p:animEffect>
                                  </p:childTnLst>
                                </p:cTn>
                              </p:par>
                              <p:par>
                                <p:cTn id="41" presetID="22" presetClass="entr" presetSubtype="8" fill="hold" nodeType="withEffect">
                                  <p:stCondLst>
                                    <p:cond delay="0"/>
                                  </p:stCondLst>
                                  <p:childTnLst>
                                    <p:set>
                                      <p:cBhvr>
                                        <p:cTn id="42" dur="1" fill="hold">
                                          <p:stCondLst>
                                            <p:cond delay="0"/>
                                          </p:stCondLst>
                                        </p:cTn>
                                        <p:tgtEl>
                                          <p:spTgt spid="7172">
                                            <p:txEl>
                                              <p:pRg st="3" end="3"/>
                                            </p:txEl>
                                          </p:spTgt>
                                        </p:tgtEl>
                                        <p:attrNameLst>
                                          <p:attrName>style.visibility</p:attrName>
                                        </p:attrNameLst>
                                      </p:cBhvr>
                                      <p:to>
                                        <p:strVal val="visible"/>
                                      </p:to>
                                    </p:set>
                                    <p:animEffect transition="in" filter="wipe(left)">
                                      <p:cBhvr>
                                        <p:cTn id="43" dur="500"/>
                                        <p:tgtEl>
                                          <p:spTgt spid="717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304800" y="1066800"/>
            <a:ext cx="8686800" cy="2100263"/>
          </a:xfrm>
          <a:prstGeom prst="rect">
            <a:avLst/>
          </a:prstGeom>
          <a:noFill/>
          <a:ln w="9525">
            <a:noFill/>
            <a:miter lim="800000"/>
            <a:headEnd/>
            <a:tailEnd/>
          </a:ln>
        </p:spPr>
        <p:txBody>
          <a:bodyPr>
            <a:prstTxWarp prst="textNoShape">
              <a:avLst/>
            </a:prstTxWarp>
            <a:spAutoFit/>
          </a:bodyPr>
          <a:lstStyle/>
          <a:p>
            <a:pPr>
              <a:spcBef>
                <a:spcPct val="50000"/>
              </a:spcBef>
            </a:pPr>
            <a:r>
              <a:rPr lang="en-US" sz="2400" b="1">
                <a:solidFill>
                  <a:srgbClr val="CC0000"/>
                </a:solidFill>
              </a:rPr>
              <a:t>Love Does Not Behave Rudely:</a:t>
            </a:r>
          </a:p>
          <a:p>
            <a:pPr marL="350838" lvl="1" indent="106363">
              <a:spcBef>
                <a:spcPct val="50000"/>
              </a:spcBef>
              <a:buClr>
                <a:srgbClr val="A6D6DA"/>
              </a:buClr>
              <a:buFont typeface="Wingdings" charset="2"/>
              <a:buChar char="è"/>
            </a:pPr>
            <a:r>
              <a:rPr lang="en-US" sz="2400" b="1"/>
              <a:t>Unseemly, shameful, unbecoming</a:t>
            </a:r>
          </a:p>
          <a:p>
            <a:pPr marL="350838" lvl="1" indent="106363">
              <a:spcBef>
                <a:spcPct val="50000"/>
              </a:spcBef>
              <a:buClr>
                <a:srgbClr val="A6D6DA"/>
              </a:buClr>
              <a:buFont typeface="Wingdings" charset="2"/>
              <a:buChar char="è"/>
            </a:pPr>
            <a:r>
              <a:rPr lang="en-US" sz="2400" b="1"/>
              <a:t>Literal Meaning: “against the scheme”</a:t>
            </a:r>
          </a:p>
          <a:p>
            <a:pPr marL="350838" lvl="1" indent="106363">
              <a:spcBef>
                <a:spcPct val="50000"/>
              </a:spcBef>
              <a:buClr>
                <a:srgbClr val="A6D6DA"/>
              </a:buClr>
              <a:buFont typeface="Wingdings" charset="2"/>
              <a:buChar char="è"/>
            </a:pPr>
            <a:r>
              <a:rPr lang="en-US" sz="2400" b="1"/>
              <a:t>Action that is against God’s scheme or plan for man</a:t>
            </a:r>
          </a:p>
        </p:txBody>
      </p:sp>
      <p:sp>
        <p:nvSpPr>
          <p:cNvPr id="8195" name="Text Box 3"/>
          <p:cNvSpPr txBox="1">
            <a:spLocks noChangeArrowheads="1"/>
          </p:cNvSpPr>
          <p:nvPr/>
        </p:nvSpPr>
        <p:spPr bwMode="auto">
          <a:xfrm>
            <a:off x="4572000" y="3660775"/>
            <a:ext cx="4343400" cy="1370013"/>
          </a:xfrm>
          <a:prstGeom prst="rect">
            <a:avLst/>
          </a:prstGeom>
          <a:noFill/>
          <a:ln w="9525">
            <a:noFill/>
            <a:miter lim="800000"/>
            <a:headEnd/>
            <a:tailEnd/>
          </a:ln>
        </p:spPr>
        <p:txBody>
          <a:bodyPr>
            <a:prstTxWarp prst="textNoShape">
              <a:avLst/>
            </a:prstTxWarp>
            <a:spAutoFit/>
          </a:bodyPr>
          <a:lstStyle/>
          <a:p>
            <a:pPr marL="350838" indent="-350838">
              <a:spcBef>
                <a:spcPct val="50000"/>
              </a:spcBef>
              <a:buClr>
                <a:schemeClr val="accent2"/>
              </a:buClr>
              <a:buFont typeface="Wingdings" charset="2"/>
              <a:buChar char="è"/>
            </a:pPr>
            <a:r>
              <a:rPr lang="en-US" sz="2400"/>
              <a:t>Acts properly toward others</a:t>
            </a:r>
          </a:p>
          <a:p>
            <a:pPr marL="350838" indent="-350838">
              <a:spcBef>
                <a:spcPct val="50000"/>
              </a:spcBef>
              <a:buClr>
                <a:schemeClr val="accent2"/>
              </a:buClr>
              <a:buFont typeface="Wingdings" charset="2"/>
              <a:buChar char="è"/>
            </a:pPr>
            <a:r>
              <a:rPr lang="en-US" sz="2400"/>
              <a:t>Gives mate no cause for distrust</a:t>
            </a:r>
          </a:p>
        </p:txBody>
      </p:sp>
      <p:sp>
        <p:nvSpPr>
          <p:cNvPr id="8196" name="Text Box 4"/>
          <p:cNvSpPr txBox="1">
            <a:spLocks noChangeArrowheads="1"/>
          </p:cNvSpPr>
          <p:nvPr/>
        </p:nvSpPr>
        <p:spPr bwMode="auto">
          <a:xfrm>
            <a:off x="228600" y="3657600"/>
            <a:ext cx="4038600" cy="2647950"/>
          </a:xfrm>
          <a:prstGeom prst="rect">
            <a:avLst/>
          </a:prstGeom>
          <a:noFill/>
          <a:ln w="9525">
            <a:noFill/>
            <a:miter lim="800000"/>
            <a:headEnd/>
            <a:tailEnd/>
          </a:ln>
        </p:spPr>
        <p:txBody>
          <a:bodyPr>
            <a:prstTxWarp prst="textNoShape">
              <a:avLst/>
            </a:prstTxWarp>
            <a:spAutoFit/>
          </a:bodyPr>
          <a:lstStyle/>
          <a:p>
            <a:pPr>
              <a:spcBef>
                <a:spcPct val="50000"/>
              </a:spcBef>
              <a:buClr>
                <a:srgbClr val="CC0000"/>
              </a:buClr>
              <a:buFont typeface="Wingdings" charset="2"/>
              <a:buChar char="è"/>
            </a:pPr>
            <a:r>
              <a:rPr lang="en-US" sz="2400" dirty="0"/>
              <a:t>Lewd, lascivious, immoral</a:t>
            </a:r>
          </a:p>
          <a:p>
            <a:pPr>
              <a:spcBef>
                <a:spcPct val="50000"/>
              </a:spcBef>
              <a:buClr>
                <a:srgbClr val="CC0000"/>
              </a:buClr>
              <a:buFont typeface="Wingdings" charset="2"/>
              <a:buChar char="è"/>
            </a:pPr>
            <a:r>
              <a:rPr lang="en-US" sz="2400" dirty="0"/>
              <a:t>Flirtatious, immodest acts</a:t>
            </a:r>
          </a:p>
          <a:p>
            <a:pPr>
              <a:spcBef>
                <a:spcPct val="50000"/>
              </a:spcBef>
              <a:buClr>
                <a:srgbClr val="CC0000"/>
              </a:buClr>
              <a:buFont typeface="Wingdings" charset="2"/>
              <a:buChar char="è"/>
            </a:pPr>
            <a:r>
              <a:rPr lang="en-US" sz="2400" dirty="0"/>
              <a:t>Fit of anger</a:t>
            </a:r>
          </a:p>
          <a:p>
            <a:pPr>
              <a:spcBef>
                <a:spcPct val="50000"/>
              </a:spcBef>
              <a:buClr>
                <a:srgbClr val="CC0000"/>
              </a:buClr>
              <a:buFont typeface="Wingdings" charset="2"/>
              <a:buChar char="è"/>
            </a:pPr>
            <a:r>
              <a:rPr lang="en-US" sz="2400" dirty="0"/>
              <a:t>Unfair treatment</a:t>
            </a:r>
          </a:p>
          <a:p>
            <a:pPr>
              <a:spcBef>
                <a:spcPct val="50000"/>
              </a:spcBef>
              <a:buClr>
                <a:srgbClr val="CC0000"/>
              </a:buClr>
              <a:buFont typeface="Wingdings" charset="2"/>
              <a:buChar char="è"/>
            </a:pPr>
            <a:r>
              <a:rPr lang="en-US" sz="2400" dirty="0"/>
              <a:t>“Silent treatment”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194">
                                            <p:txEl>
                                              <p:pRg st="1" end="1"/>
                                            </p:txEl>
                                          </p:spTgt>
                                        </p:tgtEl>
                                        <p:attrNameLst>
                                          <p:attrName>style.visibility</p:attrName>
                                        </p:attrNameLst>
                                      </p:cBhvr>
                                      <p:to>
                                        <p:strVal val="visible"/>
                                      </p:to>
                                    </p:set>
                                    <p:animEffect transition="in" filter="wipe(left)">
                                      <p:cBhvr>
                                        <p:cTn id="7" dur="500"/>
                                        <p:tgtEl>
                                          <p:spTgt spid="819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194">
                                            <p:txEl>
                                              <p:pRg st="2" end="2"/>
                                            </p:txEl>
                                          </p:spTgt>
                                        </p:tgtEl>
                                        <p:attrNameLst>
                                          <p:attrName>style.visibility</p:attrName>
                                        </p:attrNameLst>
                                      </p:cBhvr>
                                      <p:to>
                                        <p:strVal val="visible"/>
                                      </p:to>
                                    </p:set>
                                    <p:animEffect transition="in" filter="wipe(left)">
                                      <p:cBhvr>
                                        <p:cTn id="12" dur="500"/>
                                        <p:tgtEl>
                                          <p:spTgt spid="819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8194">
                                            <p:txEl>
                                              <p:pRg st="3" end="3"/>
                                            </p:txEl>
                                          </p:spTgt>
                                        </p:tgtEl>
                                        <p:attrNameLst>
                                          <p:attrName>style.visibility</p:attrName>
                                        </p:attrNameLst>
                                      </p:cBhvr>
                                      <p:to>
                                        <p:strVal val="visible"/>
                                      </p:to>
                                    </p:set>
                                    <p:animEffect transition="in" filter="wipe(left)">
                                      <p:cBhvr>
                                        <p:cTn id="17" dur="500"/>
                                        <p:tgtEl>
                                          <p:spTgt spid="819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8196">
                                            <p:txEl>
                                              <p:pRg st="0" end="0"/>
                                            </p:txEl>
                                          </p:spTgt>
                                        </p:tgtEl>
                                        <p:attrNameLst>
                                          <p:attrName>style.visibility</p:attrName>
                                        </p:attrNameLst>
                                      </p:cBhvr>
                                      <p:to>
                                        <p:strVal val="visible"/>
                                      </p:to>
                                    </p:set>
                                    <p:animEffect transition="in" filter="wipe(left)">
                                      <p:cBhvr>
                                        <p:cTn id="22" dur="500"/>
                                        <p:tgtEl>
                                          <p:spTgt spid="8196">
                                            <p:txEl>
                                              <p:pRg st="0" end="0"/>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8196">
                                            <p:txEl>
                                              <p:pRg st="1" end="1"/>
                                            </p:txEl>
                                          </p:spTgt>
                                        </p:tgtEl>
                                        <p:attrNameLst>
                                          <p:attrName>style.visibility</p:attrName>
                                        </p:attrNameLst>
                                      </p:cBhvr>
                                      <p:to>
                                        <p:strVal val="visible"/>
                                      </p:to>
                                    </p:set>
                                    <p:animEffect transition="in" filter="wipe(left)">
                                      <p:cBhvr>
                                        <p:cTn id="25" dur="500"/>
                                        <p:tgtEl>
                                          <p:spTgt spid="8196">
                                            <p:txEl>
                                              <p:pRg st="1" end="1"/>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8196">
                                            <p:txEl>
                                              <p:pRg st="2" end="2"/>
                                            </p:txEl>
                                          </p:spTgt>
                                        </p:tgtEl>
                                        <p:attrNameLst>
                                          <p:attrName>style.visibility</p:attrName>
                                        </p:attrNameLst>
                                      </p:cBhvr>
                                      <p:to>
                                        <p:strVal val="visible"/>
                                      </p:to>
                                    </p:set>
                                    <p:animEffect transition="in" filter="wipe(left)">
                                      <p:cBhvr>
                                        <p:cTn id="28" dur="500"/>
                                        <p:tgtEl>
                                          <p:spTgt spid="8196">
                                            <p:txEl>
                                              <p:pRg st="2" end="2"/>
                                            </p:txEl>
                                          </p:spTgt>
                                        </p:tgtEl>
                                      </p:cBhvr>
                                    </p:animEffect>
                                  </p:childTnLst>
                                </p:cTn>
                              </p:par>
                              <p:par>
                                <p:cTn id="29" presetID="22" presetClass="entr" presetSubtype="8" fill="hold" nodeType="withEffect">
                                  <p:stCondLst>
                                    <p:cond delay="0"/>
                                  </p:stCondLst>
                                  <p:childTnLst>
                                    <p:set>
                                      <p:cBhvr>
                                        <p:cTn id="30" dur="1" fill="hold">
                                          <p:stCondLst>
                                            <p:cond delay="0"/>
                                          </p:stCondLst>
                                        </p:cTn>
                                        <p:tgtEl>
                                          <p:spTgt spid="8196">
                                            <p:txEl>
                                              <p:pRg st="3" end="3"/>
                                            </p:txEl>
                                          </p:spTgt>
                                        </p:tgtEl>
                                        <p:attrNameLst>
                                          <p:attrName>style.visibility</p:attrName>
                                        </p:attrNameLst>
                                      </p:cBhvr>
                                      <p:to>
                                        <p:strVal val="visible"/>
                                      </p:to>
                                    </p:set>
                                    <p:animEffect transition="in" filter="wipe(left)">
                                      <p:cBhvr>
                                        <p:cTn id="31" dur="500"/>
                                        <p:tgtEl>
                                          <p:spTgt spid="8196">
                                            <p:txEl>
                                              <p:pRg st="3" end="3"/>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8196">
                                            <p:txEl>
                                              <p:pRg st="4" end="4"/>
                                            </p:txEl>
                                          </p:spTgt>
                                        </p:tgtEl>
                                        <p:attrNameLst>
                                          <p:attrName>style.visibility</p:attrName>
                                        </p:attrNameLst>
                                      </p:cBhvr>
                                      <p:to>
                                        <p:strVal val="visible"/>
                                      </p:to>
                                    </p:set>
                                    <p:animEffect transition="in" filter="wipe(left)">
                                      <p:cBhvr>
                                        <p:cTn id="34" dur="500"/>
                                        <p:tgtEl>
                                          <p:spTgt spid="8196">
                                            <p:txEl>
                                              <p:pRg st="4" end="4"/>
                                            </p:txEl>
                                          </p:spTgt>
                                        </p:tgtEl>
                                      </p:cBhvr>
                                    </p:animEffect>
                                  </p:childTnLst>
                                </p:cTn>
                              </p:par>
                              <p:par>
                                <p:cTn id="35" presetID="22" presetClass="entr" presetSubtype="8" fill="hold" nodeType="withEffect">
                                  <p:stCondLst>
                                    <p:cond delay="0"/>
                                  </p:stCondLst>
                                  <p:childTnLst>
                                    <p:set>
                                      <p:cBhvr>
                                        <p:cTn id="36" dur="1" fill="hold">
                                          <p:stCondLst>
                                            <p:cond delay="0"/>
                                          </p:stCondLst>
                                        </p:cTn>
                                        <p:tgtEl>
                                          <p:spTgt spid="8195">
                                            <p:txEl>
                                              <p:pRg st="0" end="0"/>
                                            </p:txEl>
                                          </p:spTgt>
                                        </p:tgtEl>
                                        <p:attrNameLst>
                                          <p:attrName>style.visibility</p:attrName>
                                        </p:attrNameLst>
                                      </p:cBhvr>
                                      <p:to>
                                        <p:strVal val="visible"/>
                                      </p:to>
                                    </p:set>
                                    <p:animEffect transition="in" filter="wipe(left)">
                                      <p:cBhvr>
                                        <p:cTn id="37" dur="500"/>
                                        <p:tgtEl>
                                          <p:spTgt spid="8195">
                                            <p:txEl>
                                              <p:pRg st="0" end="0"/>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8195">
                                            <p:txEl>
                                              <p:pRg st="1" end="1"/>
                                            </p:txEl>
                                          </p:spTgt>
                                        </p:tgtEl>
                                        <p:attrNameLst>
                                          <p:attrName>style.visibility</p:attrName>
                                        </p:attrNameLst>
                                      </p:cBhvr>
                                      <p:to>
                                        <p:strVal val="visible"/>
                                      </p:to>
                                    </p:set>
                                    <p:animEffect transition="in" filter="wipe(left)">
                                      <p:cBhvr>
                                        <p:cTn id="40" dur="500"/>
                                        <p:tgtEl>
                                          <p:spTgt spid="81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TotalTime>
  <Words>937</Words>
  <Application>Microsoft Office PowerPoint</Application>
  <PresentationFormat>On-screen Show (4:3)</PresentationFormat>
  <Paragraphs>107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 Walton Chapel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Walton Chapel Church of Christ</dc:creator>
  <cp:lastModifiedBy>Andy</cp:lastModifiedBy>
  <cp:revision>29</cp:revision>
  <dcterms:created xsi:type="dcterms:W3CDTF">2010-05-19T23:32:21Z</dcterms:created>
  <dcterms:modified xsi:type="dcterms:W3CDTF">2010-06-18T16:09:05Z</dcterms:modified>
</cp:coreProperties>
</file>