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983CBB2-2E7E-4949-AEBA-B5A4B9F9C535}" type="datetimeFigureOut">
              <a:rPr lang="en-US" smtClean="0"/>
              <a:t>7/24/2010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42CA34-589A-4920-B7C4-59A51C80A70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E5ABBF-EEFD-48B1-BF8A-4802BE83E16C}" type="datetimeFigureOut">
              <a:rPr lang="en-US" smtClean="0"/>
              <a:t>7/24/2010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5ABBF-EEFD-48B1-BF8A-4802BE83E16C}" type="datetimeFigureOut">
              <a:rPr lang="en-US" smtClean="0"/>
              <a:t>7/24/2010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5ABBF-EEFD-48B1-BF8A-4802BE83E16C}" type="datetimeFigureOut">
              <a:rPr lang="en-US" smtClean="0"/>
              <a:t>7/24/2010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5ABBF-EEFD-48B1-BF8A-4802BE83E16C}" type="datetimeFigureOut">
              <a:rPr lang="en-US" smtClean="0"/>
              <a:t>7/24/2010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E5ABBF-EEFD-48B1-BF8A-4802BE83E16C}" type="datetimeFigureOut">
              <a:rPr lang="en-US" smtClean="0"/>
              <a:t>7/24/2010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E5ABBF-EEFD-48B1-BF8A-4802BE83E16C}" type="datetimeFigureOut">
              <a:rPr lang="en-US" smtClean="0"/>
              <a:t>7/24/2010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E5ABBF-EEFD-48B1-BF8A-4802BE83E16C}" type="datetimeFigureOut">
              <a:rPr lang="en-US" smtClean="0"/>
              <a:t>7/24/2010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E5ABBF-EEFD-48B1-BF8A-4802BE83E16C}" type="datetimeFigureOut">
              <a:rPr lang="en-US" smtClean="0"/>
              <a:t>7/24/2010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E5ABBF-EEFD-48B1-BF8A-4802BE83E16C}" type="datetimeFigureOut">
              <a:rPr lang="en-US" smtClean="0"/>
              <a:t>7/24/2010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E5ABBF-EEFD-48B1-BF8A-4802BE83E16C}" type="datetimeFigureOut">
              <a:rPr lang="en-US" smtClean="0"/>
              <a:t>7/24/2010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E5ABBF-EEFD-48B1-BF8A-4802BE83E16C}" type="datetimeFigureOut">
              <a:rPr lang="en-US" smtClean="0"/>
              <a:t>7/24/2010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ECAE12-B6E3-405B-844E-32CE5010387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5ABBF-EEFD-48B1-BF8A-4802BE83E16C}" type="datetimeFigureOut">
              <a:rPr lang="en-US" smtClean="0"/>
              <a:t>7/24/2010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ECAE12-B6E3-405B-844E-32CE5010387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33400"/>
            <a:ext cx="7772400" cy="993775"/>
          </a:xfrm>
          <a:solidFill>
            <a:schemeClr val="accent2"/>
          </a:solidFill>
        </p:spPr>
        <p:txBody>
          <a:bodyPr/>
          <a:lstStyle/>
          <a:p>
            <a:pPr algn="l"/>
            <a:r>
              <a:rPr lang="en-US" dirty="0" smtClean="0">
                <a:solidFill>
                  <a:schemeClr val="bg1"/>
                </a:solidFill>
              </a:rPr>
              <a:t>Authority in Religion</a:t>
            </a:r>
            <a:endParaRPr lang="en-US" dirty="0">
              <a:solidFill>
                <a:schemeClr val="bg1"/>
              </a:solidFill>
            </a:endParaRPr>
          </a:p>
        </p:txBody>
      </p:sp>
      <p:sp>
        <p:nvSpPr>
          <p:cNvPr id="3" name="Subtitle 2"/>
          <p:cNvSpPr>
            <a:spLocks noGrp="1"/>
          </p:cNvSpPr>
          <p:nvPr>
            <p:ph type="subTitle" idx="1"/>
          </p:nvPr>
        </p:nvSpPr>
        <p:spPr>
          <a:xfrm>
            <a:off x="533400" y="1679575"/>
            <a:ext cx="6934200" cy="2286000"/>
          </a:xfrm>
        </p:spPr>
        <p:txBody>
          <a:bodyPr>
            <a:normAutofit/>
          </a:bodyPr>
          <a:lstStyle/>
          <a:p>
            <a:pPr algn="l">
              <a:buFont typeface="Arial" pitchFamily="34" charset="0"/>
              <a:buChar char="•"/>
            </a:pPr>
            <a:r>
              <a:rPr lang="en-US" dirty="0" smtClean="0">
                <a:solidFill>
                  <a:schemeClr val="tx1"/>
                </a:solidFill>
              </a:rPr>
              <a:t> Religious division is caused by a lack of respect for the Word of God.</a:t>
            </a:r>
          </a:p>
          <a:p>
            <a:pPr algn="l">
              <a:buFont typeface="Arial" pitchFamily="34" charset="0"/>
              <a:buChar char="•"/>
            </a:pPr>
            <a:r>
              <a:rPr lang="en-US" dirty="0" smtClean="0">
                <a:solidFill>
                  <a:schemeClr val="tx1"/>
                </a:solidFill>
              </a:rPr>
              <a:t> Perpetuated by those who are ignorant of the true standard of authority.</a:t>
            </a:r>
          </a:p>
        </p:txBody>
      </p:sp>
      <p:sp>
        <p:nvSpPr>
          <p:cNvPr id="4" name="TextBox 3"/>
          <p:cNvSpPr txBox="1"/>
          <p:nvPr/>
        </p:nvSpPr>
        <p:spPr>
          <a:xfrm>
            <a:off x="533400" y="4038600"/>
            <a:ext cx="7239000" cy="2677656"/>
          </a:xfrm>
          <a:prstGeom prst="rect">
            <a:avLst/>
          </a:prstGeom>
          <a:solidFill>
            <a:schemeClr val="accent2"/>
          </a:solidFill>
        </p:spPr>
        <p:txBody>
          <a:bodyPr wrap="square" rtlCol="0">
            <a:spAutoFit/>
          </a:bodyPr>
          <a:lstStyle/>
          <a:p>
            <a:r>
              <a:rPr lang="en-US" sz="2400" dirty="0" smtClean="0">
                <a:solidFill>
                  <a:schemeClr val="bg1"/>
                </a:solidFill>
              </a:rPr>
              <a:t>"Our fathers worshiped on this mountain, and you Jews say that in Jerusalem is the place where one ought to worship." Jesus said to her, "Woman, believe Me, the hour is coming when you will neither on this mountain, nor in Jerusalem, worship the Father. "You worship what you do not know; we know what we worship, for salvation is of the Jews.” (John 4:20-22)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dirty="0" smtClean="0">
                <a:solidFill>
                  <a:schemeClr val="bg1"/>
                </a:solidFill>
              </a:rPr>
              <a:t>False Standards</a:t>
            </a:r>
            <a:br>
              <a:rPr lang="en-US" sz="4000" dirty="0" smtClean="0">
                <a:solidFill>
                  <a:schemeClr val="bg1"/>
                </a:solidFill>
              </a:rPr>
            </a:br>
            <a:r>
              <a:rPr lang="en-US" sz="4000" dirty="0" smtClean="0">
                <a:solidFill>
                  <a:schemeClr val="bg1"/>
                </a:solidFill>
              </a:rPr>
              <a:t>of Authority</a:t>
            </a:r>
            <a:endParaRPr lang="en-US" sz="4000" dirty="0">
              <a:solidFill>
                <a:schemeClr val="bg1"/>
              </a:solidFill>
            </a:endParaRPr>
          </a:p>
        </p:txBody>
      </p:sp>
      <p:sp>
        <p:nvSpPr>
          <p:cNvPr id="3" name="Content Placeholder 2"/>
          <p:cNvSpPr>
            <a:spLocks noGrp="1"/>
          </p:cNvSpPr>
          <p:nvPr>
            <p:ph idx="1"/>
          </p:nvPr>
        </p:nvSpPr>
        <p:spPr>
          <a:xfrm>
            <a:off x="457200" y="1600201"/>
            <a:ext cx="7391400" cy="4876799"/>
          </a:xfrm>
        </p:spPr>
        <p:txBody>
          <a:bodyPr>
            <a:normAutofit fontScale="92500" lnSpcReduction="10000"/>
          </a:bodyPr>
          <a:lstStyle/>
          <a:p>
            <a:r>
              <a:rPr lang="en-US" sz="2800" dirty="0" smtClean="0"/>
              <a:t>The Law of Moses</a:t>
            </a:r>
          </a:p>
          <a:p>
            <a:pPr lvl="1"/>
            <a:r>
              <a:rPr lang="en-US" sz="2400" dirty="0" smtClean="0"/>
              <a:t>Now to Abraham and his Seed were the promises made. He does not say, "And to seeds," as of many, but as of one, "And to your Seed," who is Christ. (Gal. 3:16)</a:t>
            </a:r>
          </a:p>
          <a:p>
            <a:pPr lvl="1"/>
            <a:endParaRPr lang="en-US" sz="1000" dirty="0" smtClean="0"/>
          </a:p>
          <a:p>
            <a:pPr lvl="1"/>
            <a:r>
              <a:rPr lang="en-US" sz="2400" dirty="0" smtClean="0"/>
              <a:t>having wiped out the handwriting of requirements that was against us, which was contrary to us</a:t>
            </a:r>
            <a:r>
              <a:rPr lang="en-US" sz="2400" smtClean="0"/>
              <a:t>.  And </a:t>
            </a:r>
            <a:r>
              <a:rPr lang="en-US" sz="2400" dirty="0" smtClean="0"/>
              <a:t>He has taken it out of the way, having nailed it to the cross. (Col. 2:14)</a:t>
            </a:r>
          </a:p>
          <a:p>
            <a:pPr lvl="1"/>
            <a:endParaRPr lang="en-US" sz="1000" dirty="0"/>
          </a:p>
          <a:p>
            <a:pPr lvl="1"/>
            <a:r>
              <a:rPr lang="en-US" sz="2400" dirty="0" smtClean="0"/>
              <a:t>Gal. 3:23-25; Eph. 2:15; Heb. 8:7-9</a:t>
            </a:r>
          </a:p>
          <a:p>
            <a:pPr lvl="1"/>
            <a:endParaRPr lang="en-US" sz="1100" dirty="0" smtClean="0"/>
          </a:p>
          <a:p>
            <a:pPr lvl="1"/>
            <a:r>
              <a:rPr lang="en-US" sz="2400" dirty="0" smtClean="0"/>
              <a:t>For where there is a testament, there must also of necessity be the death of the testator. For a testament is in force after men are dead, since it has no power at all while the testator lives. (Heb. 9:16-17)</a:t>
            </a:r>
          </a:p>
        </p:txBody>
      </p:sp>
      <p:pic>
        <p:nvPicPr>
          <p:cNvPr id="4" name="Picture 3" descr="Bible w trans.png"/>
          <p:cNvPicPr>
            <a:picLocks noChangeAspect="1"/>
          </p:cNvPicPr>
          <p:nvPr/>
        </p:nvPicPr>
        <p:blipFill>
          <a:blip r:embed="rId2" cstate="print">
            <a:grayscl/>
          </a:blip>
          <a:stretch>
            <a:fillRect/>
          </a:stretch>
        </p:blipFill>
        <p:spPr>
          <a:xfrm>
            <a:off x="50292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lstStyle/>
          <a:p>
            <a:pPr algn="l"/>
            <a:r>
              <a:rPr lang="en-US" dirty="0" smtClean="0">
                <a:solidFill>
                  <a:schemeClr val="bg1"/>
                </a:solidFill>
              </a:rPr>
              <a:t>Christ Has All Authority</a:t>
            </a:r>
            <a:endParaRPr lang="en-US" dirty="0">
              <a:solidFill>
                <a:schemeClr val="bg1"/>
              </a:solidFill>
            </a:endParaRPr>
          </a:p>
        </p:txBody>
      </p:sp>
      <p:sp>
        <p:nvSpPr>
          <p:cNvPr id="3" name="Content Placeholder 2"/>
          <p:cNvSpPr>
            <a:spLocks noGrp="1"/>
          </p:cNvSpPr>
          <p:nvPr>
            <p:ph idx="1"/>
          </p:nvPr>
        </p:nvSpPr>
        <p:spPr>
          <a:xfrm>
            <a:off x="457200" y="1600200"/>
            <a:ext cx="7239000" cy="5029200"/>
          </a:xfrm>
        </p:spPr>
        <p:txBody>
          <a:bodyPr>
            <a:normAutofit/>
          </a:bodyPr>
          <a:lstStyle/>
          <a:p>
            <a:r>
              <a:rPr lang="en-US" sz="2400" dirty="0" smtClean="0"/>
              <a:t>And Jesus came and spoke to them, saying, "All authority has been given to Me in heaven and on earth. (Matt. 28:18)</a:t>
            </a:r>
          </a:p>
          <a:p>
            <a:endParaRPr lang="en-US" sz="2400" dirty="0" smtClean="0"/>
          </a:p>
          <a:p>
            <a:r>
              <a:rPr lang="en-US" sz="2400" dirty="0" smtClean="0"/>
              <a:t>God, who at various times and in various ways spoke in time past to the fathers by the prophets, has in these last days spoken to us by His Son… (Heb. 1:1-2)</a:t>
            </a:r>
          </a:p>
          <a:p>
            <a:endParaRPr lang="en-US" sz="2400" dirty="0" smtClean="0"/>
          </a:p>
          <a:p>
            <a:r>
              <a:rPr lang="en-US" sz="2400" dirty="0" smtClean="0"/>
              <a:t>If anyone thinks himself to be a prophet or spiritual, let him acknowledge that the things which I write to you are the commandments of the Lord. (1 Cor. 14:37)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b="1" dirty="0" smtClean="0">
                <a:solidFill>
                  <a:schemeClr val="bg1"/>
                </a:solidFill>
              </a:rPr>
              <a:t>Bible: </a:t>
            </a:r>
            <a:r>
              <a:rPr lang="en-US" sz="3600" dirty="0" smtClean="0">
                <a:solidFill>
                  <a:schemeClr val="bg1"/>
                </a:solidFill>
              </a:rPr>
              <a:t/>
            </a:r>
            <a:br>
              <a:rPr lang="en-US" sz="3600" dirty="0" smtClean="0">
                <a:solidFill>
                  <a:schemeClr val="bg1"/>
                </a:solidFill>
              </a:rPr>
            </a:br>
            <a:r>
              <a:rPr lang="en-US" sz="3600" dirty="0" smtClean="0">
                <a:solidFill>
                  <a:schemeClr val="bg1"/>
                </a:solidFill>
              </a:rPr>
              <a:t>Final &amp; Complete Revelation</a:t>
            </a:r>
            <a:endParaRPr lang="en-US" sz="3600" dirty="0">
              <a:solidFill>
                <a:schemeClr val="bg1"/>
              </a:solidFill>
            </a:endParaRPr>
          </a:p>
        </p:txBody>
      </p:sp>
      <p:sp>
        <p:nvSpPr>
          <p:cNvPr id="3" name="Content Placeholder 2"/>
          <p:cNvSpPr>
            <a:spLocks noGrp="1"/>
          </p:cNvSpPr>
          <p:nvPr>
            <p:ph idx="1"/>
          </p:nvPr>
        </p:nvSpPr>
        <p:spPr>
          <a:xfrm>
            <a:off x="457200" y="1600200"/>
            <a:ext cx="7239000" cy="5029200"/>
          </a:xfrm>
        </p:spPr>
        <p:txBody>
          <a:bodyPr>
            <a:normAutofit lnSpcReduction="10000"/>
          </a:bodyPr>
          <a:lstStyle/>
          <a:p>
            <a:r>
              <a:rPr lang="en-US" sz="2400" dirty="0" smtClean="0"/>
              <a:t>All Scripture is given by inspiration of God, and is profitable for doctrine, for reproof, for correction, for instruction in righteousness, that the man of God may be </a:t>
            </a:r>
            <a:r>
              <a:rPr lang="en-US" sz="2400" u="sng" dirty="0" smtClean="0"/>
              <a:t>complete</a:t>
            </a:r>
            <a:r>
              <a:rPr lang="en-US" sz="2400" dirty="0" smtClean="0"/>
              <a:t>, thoroughly equipped for every good work. (2 Tim. 3:16-17)</a:t>
            </a:r>
          </a:p>
          <a:p>
            <a:endParaRPr lang="en-US" sz="1100" dirty="0" smtClean="0"/>
          </a:p>
          <a:p>
            <a:r>
              <a:rPr lang="en-US" sz="2400" dirty="0" smtClean="0"/>
              <a:t>Beloved, while I was very diligent to write to you concerning our common salvation, I found it necessary to write to you exhorting you to contend earnestly for the faith which was once for all delivered to the saints. (Jude 3)</a:t>
            </a:r>
          </a:p>
          <a:p>
            <a:endParaRPr lang="en-US" sz="1100" dirty="0" smtClean="0"/>
          </a:p>
          <a:p>
            <a:r>
              <a:rPr lang="en-US" sz="2400" dirty="0" smtClean="0"/>
              <a:t>as His divine power has given to us </a:t>
            </a:r>
            <a:r>
              <a:rPr lang="en-US" sz="2400" u="sng" dirty="0" smtClean="0"/>
              <a:t>all</a:t>
            </a:r>
            <a:r>
              <a:rPr lang="en-US" sz="2400" dirty="0" smtClean="0"/>
              <a:t> </a:t>
            </a:r>
            <a:r>
              <a:rPr lang="en-US" sz="2400" u="sng" dirty="0" smtClean="0"/>
              <a:t>things</a:t>
            </a:r>
            <a:r>
              <a:rPr lang="en-US" sz="2400" dirty="0" smtClean="0"/>
              <a:t> that pertain to life and godliness, through the knowledge of Him who called us by glory and virtue. (2 Pet. 1:3)</a:t>
            </a:r>
          </a:p>
        </p:txBody>
      </p:sp>
      <p:pic>
        <p:nvPicPr>
          <p:cNvPr id="4" name="Picture 3" descr="Bible w trans.png"/>
          <p:cNvPicPr>
            <a:picLocks noChangeAspect="1"/>
          </p:cNvPicPr>
          <p:nvPr/>
        </p:nvPicPr>
        <p:blipFill>
          <a:blip r:embed="rId2" cstate="print">
            <a:grayscl/>
          </a:blip>
          <a:stretch>
            <a:fillRect/>
          </a:stretch>
        </p:blipFill>
        <p:spPr>
          <a:xfrm>
            <a:off x="53340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solidFill>
            <a:schemeClr val="accent2"/>
          </a:solidFill>
        </p:spPr>
        <p:txBody>
          <a:bodyPr/>
          <a:lstStyle/>
          <a:p>
            <a:pPr algn="l"/>
            <a:r>
              <a:rPr lang="en-US" dirty="0" smtClean="0">
                <a:solidFill>
                  <a:schemeClr val="bg1"/>
                </a:solidFill>
              </a:rPr>
              <a:t>God’s Law is Strict</a:t>
            </a:r>
            <a:endParaRPr lang="en-US" dirty="0">
              <a:solidFill>
                <a:schemeClr val="bg1"/>
              </a:solidFill>
            </a:endParaRPr>
          </a:p>
        </p:txBody>
      </p:sp>
      <p:sp>
        <p:nvSpPr>
          <p:cNvPr id="3" name="Content Placeholder 2"/>
          <p:cNvSpPr>
            <a:spLocks noGrp="1"/>
          </p:cNvSpPr>
          <p:nvPr>
            <p:ph idx="1"/>
          </p:nvPr>
        </p:nvSpPr>
        <p:spPr>
          <a:xfrm>
            <a:off x="457200" y="1600200"/>
            <a:ext cx="7467600" cy="2971800"/>
          </a:xfrm>
        </p:spPr>
        <p:txBody>
          <a:bodyPr>
            <a:normAutofit/>
          </a:bodyPr>
          <a:lstStyle/>
          <a:p>
            <a:r>
              <a:rPr lang="en-US" sz="2400" dirty="0" smtClean="0"/>
              <a:t>You shall not add to the word which I command you, nor take from it, that you may keep the commandments of the LORD your God which I command you. (Deut. 4:2)</a:t>
            </a:r>
          </a:p>
          <a:p>
            <a:endParaRPr lang="en-US" sz="1000" dirty="0" smtClean="0"/>
          </a:p>
          <a:p>
            <a:r>
              <a:rPr lang="en-US" sz="2400" dirty="0" smtClean="0"/>
              <a:t>Whoever transgresses and does not abide in the doctrine of Christ does not have God. He who abides in the doctrine of Christ has both the Father and the Son. (2 Jn. 9)</a:t>
            </a:r>
          </a:p>
        </p:txBody>
      </p:sp>
      <p:pic>
        <p:nvPicPr>
          <p:cNvPr id="4" name="Picture 3" descr="Bible w trans.png"/>
          <p:cNvPicPr>
            <a:picLocks noChangeAspect="1"/>
          </p:cNvPicPr>
          <p:nvPr/>
        </p:nvPicPr>
        <p:blipFill>
          <a:blip r:embed="rId2" cstate="print">
            <a:grayscl/>
          </a:blip>
          <a:stretch>
            <a:fillRect/>
          </a:stretch>
        </p:blipFill>
        <p:spPr>
          <a:xfrm>
            <a:off x="5334000" y="0"/>
            <a:ext cx="1697525" cy="1600200"/>
          </a:xfrm>
          <a:prstGeom prst="rect">
            <a:avLst/>
          </a:prstGeom>
        </p:spPr>
      </p:pic>
      <p:sp>
        <p:nvSpPr>
          <p:cNvPr id="5" name="TextBox 4"/>
          <p:cNvSpPr txBox="1"/>
          <p:nvPr/>
        </p:nvSpPr>
        <p:spPr>
          <a:xfrm>
            <a:off x="715191" y="4724400"/>
            <a:ext cx="3290453" cy="523220"/>
          </a:xfrm>
          <a:prstGeom prst="rect">
            <a:avLst/>
          </a:prstGeom>
          <a:solidFill>
            <a:schemeClr val="accent2"/>
          </a:solidFill>
        </p:spPr>
        <p:txBody>
          <a:bodyPr wrap="none" rtlCol="0">
            <a:spAutoFit/>
          </a:bodyPr>
          <a:lstStyle/>
          <a:p>
            <a:r>
              <a:rPr lang="en-US" sz="2800" dirty="0" smtClean="0">
                <a:solidFill>
                  <a:schemeClr val="bg1"/>
                </a:solidFill>
              </a:rPr>
              <a:t>Adam &amp; Eve Ate Fruit</a:t>
            </a:r>
            <a:endParaRPr lang="en-US" sz="2800" dirty="0">
              <a:solidFill>
                <a:schemeClr val="bg1"/>
              </a:solidFill>
            </a:endParaRPr>
          </a:p>
        </p:txBody>
      </p:sp>
      <p:sp>
        <p:nvSpPr>
          <p:cNvPr id="6" name="TextBox 5"/>
          <p:cNvSpPr txBox="1"/>
          <p:nvPr/>
        </p:nvSpPr>
        <p:spPr>
          <a:xfrm>
            <a:off x="715191" y="5453390"/>
            <a:ext cx="2913618" cy="523220"/>
          </a:xfrm>
          <a:prstGeom prst="rect">
            <a:avLst/>
          </a:prstGeom>
          <a:solidFill>
            <a:schemeClr val="accent2"/>
          </a:solidFill>
        </p:spPr>
        <p:txBody>
          <a:bodyPr wrap="none" rtlCol="0">
            <a:spAutoFit/>
          </a:bodyPr>
          <a:lstStyle/>
          <a:p>
            <a:r>
              <a:rPr lang="en-US" sz="2800" dirty="0" smtClean="0">
                <a:solidFill>
                  <a:schemeClr val="bg1"/>
                </a:solidFill>
              </a:rPr>
              <a:t>Moses Struck Rock</a:t>
            </a:r>
            <a:endParaRPr lang="en-US" sz="2800" dirty="0">
              <a:solidFill>
                <a:schemeClr val="bg1"/>
              </a:solidFill>
            </a:endParaRPr>
          </a:p>
        </p:txBody>
      </p:sp>
      <p:sp>
        <p:nvSpPr>
          <p:cNvPr id="7" name="TextBox 6"/>
          <p:cNvSpPr txBox="1"/>
          <p:nvPr/>
        </p:nvSpPr>
        <p:spPr>
          <a:xfrm>
            <a:off x="715191" y="6182380"/>
            <a:ext cx="6061724" cy="523220"/>
          </a:xfrm>
          <a:prstGeom prst="rect">
            <a:avLst/>
          </a:prstGeom>
          <a:solidFill>
            <a:schemeClr val="accent2"/>
          </a:solidFill>
        </p:spPr>
        <p:txBody>
          <a:bodyPr wrap="none" rtlCol="0">
            <a:spAutoFit/>
          </a:bodyPr>
          <a:lstStyle/>
          <a:p>
            <a:r>
              <a:rPr lang="en-US" sz="2800" dirty="0" smtClean="0">
                <a:solidFill>
                  <a:schemeClr val="bg1"/>
                </a:solidFill>
              </a:rPr>
              <a:t>Nadab &amp; Abihu’s Unauthorized Sacrifice </a:t>
            </a:r>
            <a:endParaRPr lang="en-US" sz="2800" dirty="0">
              <a:solidFill>
                <a:schemeClr val="bg1"/>
              </a:solidFill>
            </a:endParaRPr>
          </a:p>
        </p:txBody>
      </p:sp>
      <p:sp>
        <p:nvSpPr>
          <p:cNvPr id="8" name="TextBox 7"/>
          <p:cNvSpPr txBox="1"/>
          <p:nvPr/>
        </p:nvSpPr>
        <p:spPr>
          <a:xfrm>
            <a:off x="4296591" y="5453390"/>
            <a:ext cx="2942409" cy="523220"/>
          </a:xfrm>
          <a:prstGeom prst="rect">
            <a:avLst/>
          </a:prstGeom>
          <a:solidFill>
            <a:schemeClr val="accent2"/>
          </a:solidFill>
        </p:spPr>
        <p:txBody>
          <a:bodyPr wrap="none" rtlCol="0">
            <a:spAutoFit/>
          </a:bodyPr>
          <a:lstStyle/>
          <a:p>
            <a:r>
              <a:rPr lang="en-US" sz="2800" dirty="0" smtClean="0">
                <a:solidFill>
                  <a:schemeClr val="bg1"/>
                </a:solidFill>
              </a:rPr>
              <a:t>Uzzah Touched Ark</a:t>
            </a:r>
            <a:endParaRPr lang="en-US" sz="28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ppt_w</p:attrName>
                                        </p:attrNameLst>
                                      </p:cBhvr>
                                      <p:tavLst>
                                        <p:tav tm="0">
                                          <p:val>
                                            <p:fltVal val="0"/>
                                          </p:val>
                                        </p:tav>
                                        <p:tav tm="100000">
                                          <p:val>
                                            <p:strVal val="#ppt_w"/>
                                          </p:val>
                                        </p:tav>
                                      </p:tavLst>
                                    </p:anim>
                                    <p:anim calcmode="lin" valueType="num">
                                      <p:cBhvr>
                                        <p:cTn id="26"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dirty="0" smtClean="0">
                <a:solidFill>
                  <a:schemeClr val="bg1"/>
                </a:solidFill>
              </a:rPr>
              <a:t>God’s Will </a:t>
            </a:r>
            <a:br>
              <a:rPr lang="en-US" sz="4000" dirty="0" smtClean="0">
                <a:solidFill>
                  <a:schemeClr val="bg1"/>
                </a:solidFill>
              </a:rPr>
            </a:br>
            <a:r>
              <a:rPr lang="en-US" sz="4000" dirty="0" smtClean="0">
                <a:solidFill>
                  <a:schemeClr val="bg1"/>
                </a:solidFill>
              </a:rPr>
              <a:t>Can Be Understood</a:t>
            </a:r>
            <a:endParaRPr lang="en-US" sz="4000" dirty="0">
              <a:solidFill>
                <a:schemeClr val="bg1"/>
              </a:solidFill>
            </a:endParaRPr>
          </a:p>
        </p:txBody>
      </p:sp>
      <p:sp>
        <p:nvSpPr>
          <p:cNvPr id="3" name="Content Placeholder 2"/>
          <p:cNvSpPr>
            <a:spLocks noGrp="1"/>
          </p:cNvSpPr>
          <p:nvPr>
            <p:ph idx="1"/>
          </p:nvPr>
        </p:nvSpPr>
        <p:spPr>
          <a:xfrm>
            <a:off x="457200" y="1600201"/>
            <a:ext cx="7391400" cy="4876799"/>
          </a:xfrm>
        </p:spPr>
        <p:txBody>
          <a:bodyPr>
            <a:normAutofit lnSpcReduction="10000"/>
          </a:bodyPr>
          <a:lstStyle/>
          <a:p>
            <a:r>
              <a:rPr lang="en-US" sz="2800" dirty="0" smtClean="0"/>
              <a:t>by which, when you read, you may understand my knowledge in the mystery of Christ. (Eph. 3:4)</a:t>
            </a:r>
          </a:p>
          <a:p>
            <a:endParaRPr lang="en-US" sz="900" dirty="0" smtClean="0"/>
          </a:p>
          <a:p>
            <a:r>
              <a:rPr lang="en-US" sz="2800" dirty="0" smtClean="0"/>
              <a:t>Therefore do not be unwise, but understand what the will of the Lord is. (Eph. 5:17)</a:t>
            </a:r>
          </a:p>
          <a:p>
            <a:endParaRPr lang="en-US" sz="1000" dirty="0"/>
          </a:p>
          <a:p>
            <a:r>
              <a:rPr lang="en-US" sz="2800" dirty="0" smtClean="0"/>
              <a:t>Do you think God would give us a book to read, believe, &amp; obey and then make it too hard to understand?</a:t>
            </a:r>
          </a:p>
          <a:p>
            <a:endParaRPr lang="en-US" sz="1100" dirty="0"/>
          </a:p>
          <a:p>
            <a:r>
              <a:rPr lang="en-US" sz="2800" dirty="0" smtClean="0"/>
              <a:t>You can understand without some special anointing of God.</a:t>
            </a:r>
          </a:p>
        </p:txBody>
      </p:sp>
      <p:pic>
        <p:nvPicPr>
          <p:cNvPr id="4" name="Picture 3" descr="Bible w trans.png"/>
          <p:cNvPicPr>
            <a:picLocks noChangeAspect="1"/>
          </p:cNvPicPr>
          <p:nvPr/>
        </p:nvPicPr>
        <p:blipFill>
          <a:blip r:embed="rId2" cstate="print">
            <a:grayscl/>
          </a:blip>
          <a:stretch>
            <a:fillRect/>
          </a:stretch>
        </p:blipFill>
        <p:spPr>
          <a:xfrm>
            <a:off x="50292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p:cTn id="2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dirty="0" smtClean="0">
                <a:solidFill>
                  <a:schemeClr val="bg1"/>
                </a:solidFill>
              </a:rPr>
              <a:t>False Standards</a:t>
            </a:r>
            <a:br>
              <a:rPr lang="en-US" sz="4000" dirty="0" smtClean="0">
                <a:solidFill>
                  <a:schemeClr val="bg1"/>
                </a:solidFill>
              </a:rPr>
            </a:br>
            <a:r>
              <a:rPr lang="en-US" sz="4000" dirty="0" smtClean="0">
                <a:solidFill>
                  <a:schemeClr val="bg1"/>
                </a:solidFill>
              </a:rPr>
              <a:t>of Authority</a:t>
            </a:r>
            <a:endParaRPr lang="en-US" sz="4000" dirty="0">
              <a:solidFill>
                <a:schemeClr val="bg1"/>
              </a:solidFill>
            </a:endParaRPr>
          </a:p>
        </p:txBody>
      </p:sp>
      <p:sp>
        <p:nvSpPr>
          <p:cNvPr id="3" name="Content Placeholder 2"/>
          <p:cNvSpPr>
            <a:spLocks noGrp="1"/>
          </p:cNvSpPr>
          <p:nvPr>
            <p:ph idx="1"/>
          </p:nvPr>
        </p:nvSpPr>
        <p:spPr>
          <a:xfrm>
            <a:off x="457200" y="1600201"/>
            <a:ext cx="7391400" cy="4876799"/>
          </a:xfrm>
        </p:spPr>
        <p:txBody>
          <a:bodyPr>
            <a:normAutofit lnSpcReduction="10000"/>
          </a:bodyPr>
          <a:lstStyle/>
          <a:p>
            <a:r>
              <a:rPr lang="en-US" sz="2800" dirty="0" smtClean="0"/>
              <a:t>Conscience</a:t>
            </a:r>
          </a:p>
          <a:p>
            <a:pPr lvl="1"/>
            <a:r>
              <a:rPr lang="en-US" sz="2400" dirty="0" smtClean="0"/>
              <a:t>Does tell us whether we are doing right or wrong, based upon what we have been taught.</a:t>
            </a:r>
          </a:p>
          <a:p>
            <a:pPr lvl="1"/>
            <a:endParaRPr lang="en-US" sz="1100" dirty="0" smtClean="0"/>
          </a:p>
          <a:p>
            <a:pPr lvl="1"/>
            <a:r>
              <a:rPr lang="en-US" sz="2400" dirty="0" smtClean="0"/>
              <a:t>There is a way that seems right to a man, But its end is the way of death. (Prov. 14:12)</a:t>
            </a:r>
          </a:p>
          <a:p>
            <a:pPr lvl="1"/>
            <a:endParaRPr lang="en-US" sz="1100" dirty="0" smtClean="0"/>
          </a:p>
          <a:p>
            <a:pPr lvl="1"/>
            <a:r>
              <a:rPr lang="en-US" sz="2400" dirty="0" smtClean="0"/>
              <a:t>Then Paul, looking earnestly at the council, said, "Men and brethren, I have lived in all good conscience before God until this day." (Acts 23:1)</a:t>
            </a:r>
          </a:p>
          <a:p>
            <a:pPr lvl="1"/>
            <a:endParaRPr lang="en-US" sz="1000" dirty="0" smtClean="0"/>
          </a:p>
          <a:p>
            <a:pPr lvl="1"/>
            <a:r>
              <a:rPr lang="en-US" sz="2400" dirty="0" smtClean="0"/>
              <a:t>"Indeed, I myself thought I must do many things contrary to the name of Jesus of Nazareth. (Acts 26:9)</a:t>
            </a:r>
          </a:p>
        </p:txBody>
      </p:sp>
      <p:pic>
        <p:nvPicPr>
          <p:cNvPr id="4" name="Picture 3" descr="Bible w trans.png"/>
          <p:cNvPicPr>
            <a:picLocks noChangeAspect="1"/>
          </p:cNvPicPr>
          <p:nvPr/>
        </p:nvPicPr>
        <p:blipFill>
          <a:blip r:embed="rId2" cstate="print">
            <a:grayscl/>
          </a:blip>
          <a:stretch>
            <a:fillRect/>
          </a:stretch>
        </p:blipFill>
        <p:spPr>
          <a:xfrm>
            <a:off x="50292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dirty="0" smtClean="0">
                <a:solidFill>
                  <a:schemeClr val="bg1"/>
                </a:solidFill>
              </a:rPr>
              <a:t>False Standards</a:t>
            </a:r>
            <a:br>
              <a:rPr lang="en-US" sz="4000" dirty="0" smtClean="0">
                <a:solidFill>
                  <a:schemeClr val="bg1"/>
                </a:solidFill>
              </a:rPr>
            </a:br>
            <a:r>
              <a:rPr lang="en-US" sz="4000" dirty="0" smtClean="0">
                <a:solidFill>
                  <a:schemeClr val="bg1"/>
                </a:solidFill>
              </a:rPr>
              <a:t>of Authority</a:t>
            </a:r>
            <a:endParaRPr lang="en-US" sz="4000" dirty="0">
              <a:solidFill>
                <a:schemeClr val="bg1"/>
              </a:solidFill>
            </a:endParaRPr>
          </a:p>
        </p:txBody>
      </p:sp>
      <p:sp>
        <p:nvSpPr>
          <p:cNvPr id="3" name="Content Placeholder 2"/>
          <p:cNvSpPr>
            <a:spLocks noGrp="1"/>
          </p:cNvSpPr>
          <p:nvPr>
            <p:ph idx="1"/>
          </p:nvPr>
        </p:nvSpPr>
        <p:spPr>
          <a:xfrm>
            <a:off x="457200" y="1600201"/>
            <a:ext cx="7391400" cy="4876799"/>
          </a:xfrm>
        </p:spPr>
        <p:txBody>
          <a:bodyPr>
            <a:normAutofit lnSpcReduction="10000"/>
          </a:bodyPr>
          <a:lstStyle/>
          <a:p>
            <a:r>
              <a:rPr lang="en-US" sz="2800" dirty="0" smtClean="0"/>
              <a:t>Wisdom of men</a:t>
            </a:r>
          </a:p>
          <a:p>
            <a:pPr lvl="1"/>
            <a:r>
              <a:rPr lang="en-US" sz="2400" dirty="0" smtClean="0"/>
              <a:t>that your faith should not be in the wisdom of men but in the power of God. (1 Cor. 2:5)</a:t>
            </a:r>
          </a:p>
          <a:p>
            <a:pPr lvl="1"/>
            <a:endParaRPr lang="en-US" sz="2400" dirty="0" smtClean="0"/>
          </a:p>
          <a:p>
            <a:pPr lvl="1"/>
            <a:r>
              <a:rPr lang="en-US" sz="2400" dirty="0" smtClean="0"/>
              <a:t>For since, in the wisdom of God, the world through wisdom did not know God, it pleased God through the foolishness of the message preached to save those who believe. (1 Cor. 1:21)</a:t>
            </a:r>
          </a:p>
          <a:p>
            <a:pPr lvl="1"/>
            <a:endParaRPr lang="en-US" sz="2400" dirty="0" smtClean="0"/>
          </a:p>
          <a:p>
            <a:pPr lvl="1"/>
            <a:r>
              <a:rPr lang="en-US" sz="2400" dirty="0" smtClean="0"/>
              <a:t>O LORD, I know the way of man is not in himself; It is not in man who walks to direct his own steps. (Jer. 10:23)</a:t>
            </a:r>
          </a:p>
        </p:txBody>
      </p:sp>
      <p:pic>
        <p:nvPicPr>
          <p:cNvPr id="4" name="Picture 3" descr="Bible w trans.png"/>
          <p:cNvPicPr>
            <a:picLocks noChangeAspect="1"/>
          </p:cNvPicPr>
          <p:nvPr/>
        </p:nvPicPr>
        <p:blipFill>
          <a:blip r:embed="rId2" cstate="print">
            <a:grayscl/>
          </a:blip>
          <a:stretch>
            <a:fillRect/>
          </a:stretch>
        </p:blipFill>
        <p:spPr>
          <a:xfrm>
            <a:off x="50292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charRg st="14" end="103"/>
                                            </p:txEl>
                                          </p:spTgt>
                                        </p:tgtEl>
                                        <p:attrNameLst>
                                          <p:attrName>style.visibility</p:attrName>
                                        </p:attrNameLst>
                                      </p:cBhvr>
                                      <p:to>
                                        <p:strVal val="visible"/>
                                      </p:to>
                                    </p:set>
                                    <p:anim calcmode="lin" valueType="num">
                                      <p:cBhvr>
                                        <p:cTn id="13" dur="500" fill="hold"/>
                                        <p:tgtEl>
                                          <p:spTgt spid="3">
                                            <p:txEl>
                                              <p:charRg st="14" end="103"/>
                                            </p:txEl>
                                          </p:spTgt>
                                        </p:tgtEl>
                                        <p:attrNameLst>
                                          <p:attrName>ppt_w</p:attrName>
                                        </p:attrNameLst>
                                      </p:cBhvr>
                                      <p:tavLst>
                                        <p:tav tm="0">
                                          <p:val>
                                            <p:fltVal val="0"/>
                                          </p:val>
                                        </p:tav>
                                        <p:tav tm="100000">
                                          <p:val>
                                            <p:strVal val="#ppt_w"/>
                                          </p:val>
                                        </p:tav>
                                      </p:tavLst>
                                    </p:anim>
                                    <p:anim calcmode="lin" valueType="num">
                                      <p:cBhvr>
                                        <p:cTn id="14" dur="500" fill="hold"/>
                                        <p:tgtEl>
                                          <p:spTgt spid="3">
                                            <p:txEl>
                                              <p:charRg st="14" end="10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charRg st="104" end="284"/>
                                            </p:txEl>
                                          </p:spTgt>
                                        </p:tgtEl>
                                        <p:attrNameLst>
                                          <p:attrName>style.visibility</p:attrName>
                                        </p:attrNameLst>
                                      </p:cBhvr>
                                      <p:to>
                                        <p:strVal val="visible"/>
                                      </p:to>
                                    </p:set>
                                    <p:anim calcmode="lin" valueType="num">
                                      <p:cBhvr>
                                        <p:cTn id="19" dur="500" fill="hold"/>
                                        <p:tgtEl>
                                          <p:spTgt spid="3">
                                            <p:txEl>
                                              <p:charRg st="104" end="284"/>
                                            </p:txEl>
                                          </p:spTgt>
                                        </p:tgtEl>
                                        <p:attrNameLst>
                                          <p:attrName>ppt_w</p:attrName>
                                        </p:attrNameLst>
                                      </p:cBhvr>
                                      <p:tavLst>
                                        <p:tav tm="0">
                                          <p:val>
                                            <p:fltVal val="0"/>
                                          </p:val>
                                        </p:tav>
                                        <p:tav tm="100000">
                                          <p:val>
                                            <p:strVal val="#ppt_w"/>
                                          </p:val>
                                        </p:tav>
                                      </p:tavLst>
                                    </p:anim>
                                    <p:anim calcmode="lin" valueType="num">
                                      <p:cBhvr>
                                        <p:cTn id="20" dur="500" fill="hold"/>
                                        <p:tgtEl>
                                          <p:spTgt spid="3">
                                            <p:txEl>
                                              <p:charRg st="104" end="28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charRg st="285" end="399"/>
                                            </p:txEl>
                                          </p:spTgt>
                                        </p:tgtEl>
                                        <p:attrNameLst>
                                          <p:attrName>style.visibility</p:attrName>
                                        </p:attrNameLst>
                                      </p:cBhvr>
                                      <p:to>
                                        <p:strVal val="visible"/>
                                      </p:to>
                                    </p:set>
                                    <p:anim calcmode="lin" valueType="num">
                                      <p:cBhvr>
                                        <p:cTn id="25" dur="500" fill="hold"/>
                                        <p:tgtEl>
                                          <p:spTgt spid="3">
                                            <p:txEl>
                                              <p:charRg st="285" end="399"/>
                                            </p:txEl>
                                          </p:spTgt>
                                        </p:tgtEl>
                                        <p:attrNameLst>
                                          <p:attrName>ppt_w</p:attrName>
                                        </p:attrNameLst>
                                      </p:cBhvr>
                                      <p:tavLst>
                                        <p:tav tm="0">
                                          <p:val>
                                            <p:fltVal val="0"/>
                                          </p:val>
                                        </p:tav>
                                        <p:tav tm="100000">
                                          <p:val>
                                            <p:strVal val="#ppt_w"/>
                                          </p:val>
                                        </p:tav>
                                      </p:tavLst>
                                    </p:anim>
                                    <p:anim calcmode="lin" valueType="num">
                                      <p:cBhvr>
                                        <p:cTn id="26" dur="500" fill="hold"/>
                                        <p:tgtEl>
                                          <p:spTgt spid="3">
                                            <p:txEl>
                                              <p:charRg st="285" end="399"/>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dirty="0" smtClean="0">
                <a:solidFill>
                  <a:schemeClr val="bg1"/>
                </a:solidFill>
              </a:rPr>
              <a:t>False Standards</a:t>
            </a:r>
            <a:br>
              <a:rPr lang="en-US" sz="4000" dirty="0" smtClean="0">
                <a:solidFill>
                  <a:schemeClr val="bg1"/>
                </a:solidFill>
              </a:rPr>
            </a:br>
            <a:r>
              <a:rPr lang="en-US" sz="4000" dirty="0" smtClean="0">
                <a:solidFill>
                  <a:schemeClr val="bg1"/>
                </a:solidFill>
              </a:rPr>
              <a:t>of Authority</a:t>
            </a:r>
            <a:endParaRPr lang="en-US" sz="4000" dirty="0">
              <a:solidFill>
                <a:schemeClr val="bg1"/>
              </a:solidFill>
            </a:endParaRPr>
          </a:p>
        </p:txBody>
      </p:sp>
      <p:sp>
        <p:nvSpPr>
          <p:cNvPr id="3" name="Content Placeholder 2"/>
          <p:cNvSpPr>
            <a:spLocks noGrp="1"/>
          </p:cNvSpPr>
          <p:nvPr>
            <p:ph idx="1"/>
          </p:nvPr>
        </p:nvSpPr>
        <p:spPr>
          <a:xfrm>
            <a:off x="457200" y="1600201"/>
            <a:ext cx="7391400" cy="4876799"/>
          </a:xfrm>
        </p:spPr>
        <p:txBody>
          <a:bodyPr>
            <a:normAutofit fontScale="92500" lnSpcReduction="20000"/>
          </a:bodyPr>
          <a:lstStyle/>
          <a:p>
            <a:r>
              <a:rPr lang="en-US" sz="2800" dirty="0" smtClean="0"/>
              <a:t>Majority</a:t>
            </a:r>
          </a:p>
          <a:p>
            <a:pPr lvl="1"/>
            <a:r>
              <a:rPr lang="en-US" sz="2400" dirty="0" smtClean="0"/>
              <a:t>who formerly were disobedient, when once the Divine longsuffering waited in the days of Noah, while the ark was being prepared, in which a few, that is, eight souls, were saved through water. (1 Pet. 3:20)</a:t>
            </a:r>
          </a:p>
          <a:p>
            <a:pPr lvl="1"/>
            <a:endParaRPr lang="en-US" sz="2400" dirty="0" smtClean="0"/>
          </a:p>
          <a:p>
            <a:pPr lvl="1"/>
            <a:r>
              <a:rPr lang="en-US" sz="2400" dirty="0" smtClean="0"/>
              <a:t>Enter by the narrow gate; for wide is the gate and broad is the way that leads to destruction, and there are many who go in by it.  Because narrow is the gate and difficult is the way which leads to life, and there are few who find it. (Matt. 7:13-14)</a:t>
            </a:r>
          </a:p>
          <a:p>
            <a:pPr lvl="1"/>
            <a:endParaRPr lang="en-US" sz="2400" dirty="0" smtClean="0"/>
          </a:p>
          <a:p>
            <a:pPr lvl="1"/>
            <a:r>
              <a:rPr lang="en-US" sz="2400" dirty="0" smtClean="0"/>
              <a:t>The LORD did not set His love on you nor choose you because you were more in number than any other people, for you were the least of all peoples; (Deut. 7:7)</a:t>
            </a:r>
          </a:p>
        </p:txBody>
      </p:sp>
      <p:pic>
        <p:nvPicPr>
          <p:cNvPr id="4" name="Picture 3" descr="Bible w trans.png"/>
          <p:cNvPicPr>
            <a:picLocks noChangeAspect="1"/>
          </p:cNvPicPr>
          <p:nvPr/>
        </p:nvPicPr>
        <p:blipFill>
          <a:blip r:embed="rId2" cstate="print">
            <a:grayscl/>
          </a:blip>
          <a:stretch>
            <a:fillRect/>
          </a:stretch>
        </p:blipFill>
        <p:spPr>
          <a:xfrm>
            <a:off x="50292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charRg st="9" end="215"/>
                                            </p:txEl>
                                          </p:spTgt>
                                        </p:tgtEl>
                                        <p:attrNameLst>
                                          <p:attrName>style.visibility</p:attrName>
                                        </p:attrNameLst>
                                      </p:cBhvr>
                                      <p:to>
                                        <p:strVal val="visible"/>
                                      </p:to>
                                    </p:set>
                                    <p:anim calcmode="lin" valueType="num">
                                      <p:cBhvr>
                                        <p:cTn id="13" dur="500" fill="hold"/>
                                        <p:tgtEl>
                                          <p:spTgt spid="3">
                                            <p:txEl>
                                              <p:charRg st="9" end="215"/>
                                            </p:txEl>
                                          </p:spTgt>
                                        </p:tgtEl>
                                        <p:attrNameLst>
                                          <p:attrName>ppt_w</p:attrName>
                                        </p:attrNameLst>
                                      </p:cBhvr>
                                      <p:tavLst>
                                        <p:tav tm="0">
                                          <p:val>
                                            <p:fltVal val="0"/>
                                          </p:val>
                                        </p:tav>
                                        <p:tav tm="100000">
                                          <p:val>
                                            <p:strVal val="#ppt_w"/>
                                          </p:val>
                                        </p:tav>
                                      </p:tavLst>
                                    </p:anim>
                                    <p:anim calcmode="lin" valueType="num">
                                      <p:cBhvr>
                                        <p:cTn id="14" dur="500" fill="hold"/>
                                        <p:tgtEl>
                                          <p:spTgt spid="3">
                                            <p:txEl>
                                              <p:charRg st="9" end="215"/>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charRg st="216" end="468"/>
                                            </p:txEl>
                                          </p:spTgt>
                                        </p:tgtEl>
                                        <p:attrNameLst>
                                          <p:attrName>style.visibility</p:attrName>
                                        </p:attrNameLst>
                                      </p:cBhvr>
                                      <p:to>
                                        <p:strVal val="visible"/>
                                      </p:to>
                                    </p:set>
                                    <p:anim calcmode="lin" valueType="num">
                                      <p:cBhvr>
                                        <p:cTn id="19" dur="500" fill="hold"/>
                                        <p:tgtEl>
                                          <p:spTgt spid="3">
                                            <p:txEl>
                                              <p:charRg st="216" end="468"/>
                                            </p:txEl>
                                          </p:spTgt>
                                        </p:tgtEl>
                                        <p:attrNameLst>
                                          <p:attrName>ppt_w</p:attrName>
                                        </p:attrNameLst>
                                      </p:cBhvr>
                                      <p:tavLst>
                                        <p:tav tm="0">
                                          <p:val>
                                            <p:fltVal val="0"/>
                                          </p:val>
                                        </p:tav>
                                        <p:tav tm="100000">
                                          <p:val>
                                            <p:strVal val="#ppt_w"/>
                                          </p:val>
                                        </p:tav>
                                      </p:tavLst>
                                    </p:anim>
                                    <p:anim calcmode="lin" valueType="num">
                                      <p:cBhvr>
                                        <p:cTn id="20" dur="500" fill="hold"/>
                                        <p:tgtEl>
                                          <p:spTgt spid="3">
                                            <p:txEl>
                                              <p:charRg st="216" end="468"/>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charRg st="469" end="627"/>
                                            </p:txEl>
                                          </p:spTgt>
                                        </p:tgtEl>
                                        <p:attrNameLst>
                                          <p:attrName>style.visibility</p:attrName>
                                        </p:attrNameLst>
                                      </p:cBhvr>
                                      <p:to>
                                        <p:strVal val="visible"/>
                                      </p:to>
                                    </p:set>
                                    <p:anim calcmode="lin" valueType="num">
                                      <p:cBhvr>
                                        <p:cTn id="25" dur="500" fill="hold"/>
                                        <p:tgtEl>
                                          <p:spTgt spid="3">
                                            <p:txEl>
                                              <p:charRg st="469" end="627"/>
                                            </p:txEl>
                                          </p:spTgt>
                                        </p:tgtEl>
                                        <p:attrNameLst>
                                          <p:attrName>ppt_w</p:attrName>
                                        </p:attrNameLst>
                                      </p:cBhvr>
                                      <p:tavLst>
                                        <p:tav tm="0">
                                          <p:val>
                                            <p:fltVal val="0"/>
                                          </p:val>
                                        </p:tav>
                                        <p:tav tm="100000">
                                          <p:val>
                                            <p:strVal val="#ppt_w"/>
                                          </p:val>
                                        </p:tav>
                                      </p:tavLst>
                                    </p:anim>
                                    <p:anim calcmode="lin" valueType="num">
                                      <p:cBhvr>
                                        <p:cTn id="26" dur="500" fill="hold"/>
                                        <p:tgtEl>
                                          <p:spTgt spid="3">
                                            <p:txEl>
                                              <p:charRg st="469" end="62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4000" dirty="0" smtClean="0">
                <a:solidFill>
                  <a:schemeClr val="bg1"/>
                </a:solidFill>
              </a:rPr>
              <a:t>False Standards</a:t>
            </a:r>
            <a:br>
              <a:rPr lang="en-US" sz="4000" dirty="0" smtClean="0">
                <a:solidFill>
                  <a:schemeClr val="bg1"/>
                </a:solidFill>
              </a:rPr>
            </a:br>
            <a:r>
              <a:rPr lang="en-US" sz="4000" dirty="0" smtClean="0">
                <a:solidFill>
                  <a:schemeClr val="bg1"/>
                </a:solidFill>
              </a:rPr>
              <a:t>of Authority</a:t>
            </a:r>
            <a:endParaRPr lang="en-US" sz="4000" dirty="0">
              <a:solidFill>
                <a:schemeClr val="bg1"/>
              </a:solidFill>
            </a:endParaRPr>
          </a:p>
        </p:txBody>
      </p:sp>
      <p:sp>
        <p:nvSpPr>
          <p:cNvPr id="3" name="Content Placeholder 2"/>
          <p:cNvSpPr>
            <a:spLocks noGrp="1"/>
          </p:cNvSpPr>
          <p:nvPr>
            <p:ph idx="1"/>
          </p:nvPr>
        </p:nvSpPr>
        <p:spPr>
          <a:xfrm>
            <a:off x="457200" y="1600201"/>
            <a:ext cx="7391400" cy="4876799"/>
          </a:xfrm>
        </p:spPr>
        <p:txBody>
          <a:bodyPr>
            <a:normAutofit/>
          </a:bodyPr>
          <a:lstStyle/>
          <a:p>
            <a:r>
              <a:rPr lang="en-US" sz="2800" dirty="0" smtClean="0"/>
              <a:t>Parents</a:t>
            </a:r>
          </a:p>
          <a:p>
            <a:pPr lvl="1"/>
            <a:r>
              <a:rPr lang="en-US" sz="2400" dirty="0" smtClean="0"/>
              <a:t>He who loves father or mother more than Me is not worthy of Me. And he who loves son or daughter more than Me is not worthy of Me. (Matt. 10:37)</a:t>
            </a:r>
          </a:p>
          <a:p>
            <a:pPr lvl="1"/>
            <a:endParaRPr lang="en-US" sz="2400" dirty="0" smtClean="0"/>
          </a:p>
          <a:p>
            <a:pPr lvl="1"/>
            <a:r>
              <a:rPr lang="en-US" sz="2400" dirty="0" smtClean="0"/>
              <a:t>For you have heard of my former conduct in Judaism, how I persecuted the church of God beyond measure and tried to destroy it.  And I advanced in Judaism beyond many of my contemporaries in my own nation, being more exceedingly zealous for the traditions of my fathers. (Gal. 1:13-14)</a:t>
            </a:r>
          </a:p>
        </p:txBody>
      </p:sp>
      <p:pic>
        <p:nvPicPr>
          <p:cNvPr id="4" name="Picture 3" descr="Bible w trans.png"/>
          <p:cNvPicPr>
            <a:picLocks noChangeAspect="1"/>
          </p:cNvPicPr>
          <p:nvPr/>
        </p:nvPicPr>
        <p:blipFill>
          <a:blip r:embed="rId2" cstate="print">
            <a:grayscl/>
          </a:blip>
          <a:stretch>
            <a:fillRect/>
          </a:stretch>
        </p:blipFill>
        <p:spPr>
          <a:xfrm>
            <a:off x="5029200" y="0"/>
            <a:ext cx="1697525"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charRg st="8" end="153"/>
                                            </p:txEl>
                                          </p:spTgt>
                                        </p:tgtEl>
                                        <p:attrNameLst>
                                          <p:attrName>style.visibility</p:attrName>
                                        </p:attrNameLst>
                                      </p:cBhvr>
                                      <p:to>
                                        <p:strVal val="visible"/>
                                      </p:to>
                                    </p:set>
                                    <p:anim calcmode="lin" valueType="num">
                                      <p:cBhvr>
                                        <p:cTn id="13" dur="500" fill="hold"/>
                                        <p:tgtEl>
                                          <p:spTgt spid="3">
                                            <p:txEl>
                                              <p:charRg st="8" end="153"/>
                                            </p:txEl>
                                          </p:spTgt>
                                        </p:tgtEl>
                                        <p:attrNameLst>
                                          <p:attrName>ppt_w</p:attrName>
                                        </p:attrNameLst>
                                      </p:cBhvr>
                                      <p:tavLst>
                                        <p:tav tm="0">
                                          <p:val>
                                            <p:fltVal val="0"/>
                                          </p:val>
                                        </p:tav>
                                        <p:tav tm="100000">
                                          <p:val>
                                            <p:strVal val="#ppt_w"/>
                                          </p:val>
                                        </p:tav>
                                      </p:tavLst>
                                    </p:anim>
                                    <p:anim calcmode="lin" valueType="num">
                                      <p:cBhvr>
                                        <p:cTn id="14" dur="500" fill="hold"/>
                                        <p:tgtEl>
                                          <p:spTgt spid="3">
                                            <p:txEl>
                                              <p:charRg st="8" end="15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charRg st="154" end="439"/>
                                            </p:txEl>
                                          </p:spTgt>
                                        </p:tgtEl>
                                        <p:attrNameLst>
                                          <p:attrName>style.visibility</p:attrName>
                                        </p:attrNameLst>
                                      </p:cBhvr>
                                      <p:to>
                                        <p:strVal val="visible"/>
                                      </p:to>
                                    </p:set>
                                    <p:anim calcmode="lin" valueType="num">
                                      <p:cBhvr>
                                        <p:cTn id="19" dur="500" fill="hold"/>
                                        <p:tgtEl>
                                          <p:spTgt spid="3">
                                            <p:txEl>
                                              <p:charRg st="154" end="439"/>
                                            </p:txEl>
                                          </p:spTgt>
                                        </p:tgtEl>
                                        <p:attrNameLst>
                                          <p:attrName>ppt_w</p:attrName>
                                        </p:attrNameLst>
                                      </p:cBhvr>
                                      <p:tavLst>
                                        <p:tav tm="0">
                                          <p:val>
                                            <p:fltVal val="0"/>
                                          </p:val>
                                        </p:tav>
                                        <p:tav tm="100000">
                                          <p:val>
                                            <p:strVal val="#ppt_w"/>
                                          </p:val>
                                        </p:tav>
                                      </p:tavLst>
                                    </p:anim>
                                    <p:anim calcmode="lin" valueType="num">
                                      <p:cBhvr>
                                        <p:cTn id="20" dur="500" fill="hold"/>
                                        <p:tgtEl>
                                          <p:spTgt spid="3">
                                            <p:txEl>
                                              <p:charRg st="154" end="439"/>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1124</Words>
  <Application>Microsoft Office PowerPoint</Application>
  <PresentationFormat>On-screen Show (4:3)</PresentationFormat>
  <Paragraphs>69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Authority in Religion</vt:lpstr>
      <vt:lpstr>Christ Has All Authority</vt:lpstr>
      <vt:lpstr>Bible:  Final &amp; Complete Revelation</vt:lpstr>
      <vt:lpstr>God’s Law is Strict</vt:lpstr>
      <vt:lpstr>God’s Will  Can Be Understood</vt:lpstr>
      <vt:lpstr>False Standards of Authority</vt:lpstr>
      <vt:lpstr>False Standards of Authority</vt:lpstr>
      <vt:lpstr>False Standards of Authority</vt:lpstr>
      <vt:lpstr>False Standards of Authority</vt:lpstr>
      <vt:lpstr>False Standards of Authority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Authority in Religion</dc:title>
  <dc:creator>Andy</dc:creator>
  <cp:lastModifiedBy>Andy</cp:lastModifiedBy>
  <cp:revision>14</cp:revision>
  <dcterms:created xsi:type="dcterms:W3CDTF">2010-07-24T13:14:05Z</dcterms:created>
  <dcterms:modified xsi:type="dcterms:W3CDTF">2010-07-24T17:21:44Z</dcterms:modified>
</cp:coreProperties>
</file>