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9.xml" ContentType="application/vnd.openxmlformats-officedocument.presentationml.slideLayout+xml"/>
  <Override PartName="/ppt/slides/slide3.xml" ContentType="application/vnd.openxmlformats-officedocument.presentationml.slide+xml"/>
  <Override PartName="/ppt/slideLayouts/slideLayout11.xml" ContentType="application/vnd.openxmlformats-officedocument.presentationml.slideLayout+xml"/>
  <Override PartName="/ppt/slides/slide4.xml" ContentType="application/vnd.openxmlformats-officedocument.presentationml.slide+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viewProps.xml" ContentType="application/vnd.openxmlformats-officedocument.presentationml.viewProp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Default Extension="gif" ContentType="image/gif"/>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horzBarState="maximized">
    <p:restoredLeft sz="15620"/>
    <p:restoredTop sz="94660"/>
  </p:normalViewPr>
  <p:slideViewPr>
    <p:cSldViewPr snapToObjects="1">
      <p:cViewPr varScale="1">
        <p:scale>
          <a:sx n="93" d="100"/>
          <a:sy n="93" d="100"/>
        </p:scale>
        <p:origin x="-6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4" Type="http://schemas.openxmlformats.org/officeDocument/2006/relationships/slide" Target="slides/slide3.xml"/><Relationship Id="rId10" Type="http://schemas.openxmlformats.org/officeDocument/2006/relationships/theme" Target="theme/theme1.xml"/><Relationship Id="rId5" Type="http://schemas.openxmlformats.org/officeDocument/2006/relationships/slide" Target="slides/slide4.xml"/><Relationship Id="rId7" Type="http://schemas.openxmlformats.org/officeDocument/2006/relationships/printerSettings" Target="printerSettings/printerSettings1.bin"/><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9" Type="http://schemas.openxmlformats.org/officeDocument/2006/relationships/viewProps" Target="viewProps.xml"/><Relationship Id="rId3" Type="http://schemas.openxmlformats.org/officeDocument/2006/relationships/slide" Target="slides/slide2.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ED5E2C8-C74D-6645-9A8C-6D9BE85468AF}" type="datetimeFigureOut">
              <a:rPr lang="en-US" smtClean="0"/>
              <a:pPr/>
              <a:t>1/11/09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7E43D6-FCEF-6F48-9061-CF1F2DB5387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D5E2C8-C74D-6645-9A8C-6D9BE85468AF}" type="datetimeFigureOut">
              <a:rPr lang="en-US" smtClean="0"/>
              <a:pPr/>
              <a:t>1/11/09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7E43D6-FCEF-6F48-9061-CF1F2DB5387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D5E2C8-C74D-6645-9A8C-6D9BE85468AF}" type="datetimeFigureOut">
              <a:rPr lang="en-US" smtClean="0"/>
              <a:pPr/>
              <a:t>1/11/09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7E43D6-FCEF-6F48-9061-CF1F2DB5387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D5E2C8-C74D-6645-9A8C-6D9BE85468AF}" type="datetimeFigureOut">
              <a:rPr lang="en-US" smtClean="0"/>
              <a:pPr/>
              <a:t>1/11/09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7E43D6-FCEF-6F48-9061-CF1F2DB5387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D5E2C8-C74D-6645-9A8C-6D9BE85468AF}" type="datetimeFigureOut">
              <a:rPr lang="en-US" smtClean="0"/>
              <a:pPr/>
              <a:t>1/11/09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7E43D6-FCEF-6F48-9061-CF1F2DB5387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ED5E2C8-C74D-6645-9A8C-6D9BE85468AF}" type="datetimeFigureOut">
              <a:rPr lang="en-US" smtClean="0"/>
              <a:pPr/>
              <a:t>1/11/09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7E43D6-FCEF-6F48-9061-CF1F2DB5387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ED5E2C8-C74D-6645-9A8C-6D9BE85468AF}" type="datetimeFigureOut">
              <a:rPr lang="en-US" smtClean="0"/>
              <a:pPr/>
              <a:t>1/11/09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7E43D6-FCEF-6F48-9061-CF1F2DB5387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ED5E2C8-C74D-6645-9A8C-6D9BE85468AF}" type="datetimeFigureOut">
              <a:rPr lang="en-US" smtClean="0"/>
              <a:pPr/>
              <a:t>1/11/09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7E43D6-FCEF-6F48-9061-CF1F2DB5387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D5E2C8-C74D-6645-9A8C-6D9BE85468AF}" type="datetimeFigureOut">
              <a:rPr lang="en-US" smtClean="0"/>
              <a:pPr/>
              <a:t>1/11/09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7E43D6-FCEF-6F48-9061-CF1F2DB5387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D5E2C8-C74D-6645-9A8C-6D9BE85468AF}" type="datetimeFigureOut">
              <a:rPr lang="en-US" smtClean="0"/>
              <a:pPr/>
              <a:t>1/11/09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7E43D6-FCEF-6F48-9061-CF1F2DB5387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D5E2C8-C74D-6645-9A8C-6D9BE85468AF}" type="datetimeFigureOut">
              <a:rPr lang="en-US" smtClean="0"/>
              <a:pPr/>
              <a:t>1/11/09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7E43D6-FCEF-6F48-9061-CF1F2DB5387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D5E2C8-C74D-6645-9A8C-6D9BE85468AF}" type="datetimeFigureOut">
              <a:rPr lang="en-US" smtClean="0"/>
              <a:pPr/>
              <a:t>1/11/09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7E43D6-FCEF-6F48-9061-CF1F2DB5387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3"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838200"/>
          </a:xfrm>
        </p:spPr>
        <p:style>
          <a:lnRef idx="1">
            <a:schemeClr val="accent1"/>
          </a:lnRef>
          <a:fillRef idx="3">
            <a:schemeClr val="accent1"/>
          </a:fillRef>
          <a:effectRef idx="2">
            <a:schemeClr val="accent1"/>
          </a:effectRef>
          <a:fontRef idx="minor">
            <a:schemeClr val="lt1"/>
          </a:fontRef>
        </p:style>
        <p:txBody>
          <a:bodyPr/>
          <a:lstStyle/>
          <a:p>
            <a:r>
              <a:rPr lang="en-US" dirty="0" smtClean="0"/>
              <a:t>The Balance of Life</a:t>
            </a:r>
            <a:endParaRPr lang="en-US" dirty="0"/>
          </a:p>
        </p:txBody>
      </p:sp>
      <p:sp>
        <p:nvSpPr>
          <p:cNvPr id="4" name="TextBox 3"/>
          <p:cNvSpPr txBox="1"/>
          <p:nvPr/>
        </p:nvSpPr>
        <p:spPr>
          <a:xfrm>
            <a:off x="5029200" y="3581400"/>
            <a:ext cx="3733800" cy="3046988"/>
          </a:xfrm>
          <a:prstGeom prst="rect">
            <a:avLst/>
          </a:prstGeom>
          <a:noFill/>
        </p:spPr>
        <p:txBody>
          <a:bodyPr wrap="square" rtlCol="0">
            <a:spAutoFit/>
          </a:bodyPr>
          <a:lstStyle/>
          <a:p>
            <a:r>
              <a:rPr lang="en-US" sz="2400" dirty="0" smtClean="0"/>
              <a:t>Give, and it will be given to you. A good measure, pressed down, shaken together and running over, will be poured into your lap. For with the measure you use, it will be measured to you (Lk. 6:38).</a:t>
            </a:r>
            <a:endParaRPr lang="en-US" sz="2400" dirty="0"/>
          </a:p>
        </p:txBody>
      </p:sp>
      <p:sp>
        <p:nvSpPr>
          <p:cNvPr id="5" name="TextBox 4"/>
          <p:cNvSpPr txBox="1"/>
          <p:nvPr/>
        </p:nvSpPr>
        <p:spPr>
          <a:xfrm>
            <a:off x="685800" y="3581400"/>
            <a:ext cx="3962400" cy="2308324"/>
          </a:xfrm>
          <a:prstGeom prst="rect">
            <a:avLst/>
          </a:prstGeom>
          <a:noFill/>
        </p:spPr>
        <p:txBody>
          <a:bodyPr wrap="square" rtlCol="0">
            <a:spAutoFit/>
          </a:bodyPr>
          <a:lstStyle/>
          <a:p>
            <a:r>
              <a:rPr lang="en-US" sz="2400" dirty="0" smtClean="0"/>
              <a:t>Then He said to them, “Take heed what you hear. With the same measure you use, it will be measured to you; and to you who hear, more will be given” (Mk. 4:24).</a:t>
            </a:r>
          </a:p>
        </p:txBody>
      </p:sp>
      <p:pic>
        <p:nvPicPr>
          <p:cNvPr id="7" name="Picture 6" descr="scales.jpg"/>
          <p:cNvPicPr>
            <a:picLocks noChangeAspect="1"/>
          </p:cNvPicPr>
          <p:nvPr/>
        </p:nvPicPr>
        <p:blipFill>
          <a:blip r:embed="rId2"/>
          <a:stretch>
            <a:fillRect/>
          </a:stretch>
        </p:blipFill>
        <p:spPr>
          <a:xfrm>
            <a:off x="3429000" y="1258323"/>
            <a:ext cx="2383282" cy="2399277"/>
          </a:xfrm>
          <a:prstGeom prst="rect">
            <a:avLst/>
          </a:prstGeom>
        </p:spPr>
      </p:pic>
      <p:sp>
        <p:nvSpPr>
          <p:cNvPr id="8" name="TextBox 7"/>
          <p:cNvSpPr txBox="1"/>
          <p:nvPr/>
        </p:nvSpPr>
        <p:spPr>
          <a:xfrm>
            <a:off x="1143000" y="1981200"/>
            <a:ext cx="1818226" cy="553998"/>
          </a:xfrm>
          <a:prstGeom prst="rect">
            <a:avLst/>
          </a:prstGeom>
          <a:noFill/>
        </p:spPr>
        <p:txBody>
          <a:bodyPr wrap="none" rtlCol="0">
            <a:spAutoFit/>
          </a:bodyPr>
          <a:lstStyle/>
          <a:p>
            <a:r>
              <a:rPr lang="en-US" sz="3000" dirty="0" smtClean="0"/>
              <a:t>Give and…</a:t>
            </a:r>
            <a:endParaRPr lang="en-US" sz="3000" dirty="0"/>
          </a:p>
        </p:txBody>
      </p:sp>
      <p:sp>
        <p:nvSpPr>
          <p:cNvPr id="9" name="TextBox 8"/>
          <p:cNvSpPr txBox="1"/>
          <p:nvPr/>
        </p:nvSpPr>
        <p:spPr>
          <a:xfrm>
            <a:off x="6096000" y="1981200"/>
            <a:ext cx="2362200" cy="1015663"/>
          </a:xfrm>
          <a:prstGeom prst="rect">
            <a:avLst/>
          </a:prstGeom>
          <a:noFill/>
        </p:spPr>
        <p:txBody>
          <a:bodyPr wrap="square" rtlCol="0">
            <a:spAutoFit/>
          </a:bodyPr>
          <a:lstStyle/>
          <a:p>
            <a:r>
              <a:rPr lang="en-US" sz="3000" dirty="0" smtClean="0"/>
              <a:t>…it will be given to you.</a:t>
            </a:r>
            <a:endParaRPr lang="en-US" sz="3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900" decel="100000" fill="hold"/>
                                        <p:tgtEl>
                                          <p:spTgt spid="5"/>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anim calcmode="lin" valueType="num">
                                      <p:cBhvr>
                                        <p:cTn id="16" dur="1000" fill="hold"/>
                                        <p:tgtEl>
                                          <p:spTgt spid="4"/>
                                        </p:tgtEl>
                                        <p:attrNameLst>
                                          <p:attrName>ppt_x</p:attrName>
                                        </p:attrNameLst>
                                      </p:cBhvr>
                                      <p:tavLst>
                                        <p:tav tm="0">
                                          <p:val>
                                            <p:strVal val="#ppt_x"/>
                                          </p:val>
                                        </p:tav>
                                        <p:tav tm="100000">
                                          <p:val>
                                            <p:strVal val="#ppt_x"/>
                                          </p:val>
                                        </p:tav>
                                      </p:tavLst>
                                    </p:anim>
                                    <p:anim calcmode="lin" valueType="num">
                                      <p:cBhvr>
                                        <p:cTn id="17" dur="900" decel="100000" fill="hold"/>
                                        <p:tgtEl>
                                          <p:spTgt spid="4"/>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1000"/>
                                        <p:tgtEl>
                                          <p:spTgt spid="8"/>
                                        </p:tgtEl>
                                      </p:cBhvr>
                                    </p:animEffect>
                                    <p:anim calcmode="lin" valueType="num">
                                      <p:cBhvr>
                                        <p:cTn id="24" dur="1000" fill="hold"/>
                                        <p:tgtEl>
                                          <p:spTgt spid="8"/>
                                        </p:tgtEl>
                                        <p:attrNameLst>
                                          <p:attrName>ppt_x</p:attrName>
                                        </p:attrNameLst>
                                      </p:cBhvr>
                                      <p:tavLst>
                                        <p:tav tm="0">
                                          <p:val>
                                            <p:strVal val="#ppt_x"/>
                                          </p:val>
                                        </p:tav>
                                        <p:tav tm="100000">
                                          <p:val>
                                            <p:strVal val="#ppt_x"/>
                                          </p:val>
                                        </p:tav>
                                      </p:tavLst>
                                    </p:anim>
                                    <p:anim calcmode="lin" valueType="num">
                                      <p:cBhvr>
                                        <p:cTn id="25" dur="900" decel="100000" fill="hold"/>
                                        <p:tgtEl>
                                          <p:spTgt spid="8"/>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8"/>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1000"/>
                                        <p:tgtEl>
                                          <p:spTgt spid="9"/>
                                        </p:tgtEl>
                                      </p:cBhvr>
                                    </p:animEffect>
                                    <p:anim calcmode="lin" valueType="num">
                                      <p:cBhvr>
                                        <p:cTn id="32" dur="1000" fill="hold"/>
                                        <p:tgtEl>
                                          <p:spTgt spid="9"/>
                                        </p:tgtEl>
                                        <p:attrNameLst>
                                          <p:attrName>ppt_x</p:attrName>
                                        </p:attrNameLst>
                                      </p:cBhvr>
                                      <p:tavLst>
                                        <p:tav tm="0">
                                          <p:val>
                                            <p:strVal val="#ppt_x"/>
                                          </p:val>
                                        </p:tav>
                                        <p:tav tm="100000">
                                          <p:val>
                                            <p:strVal val="#ppt_x"/>
                                          </p:val>
                                        </p:tav>
                                      </p:tavLst>
                                    </p:anim>
                                    <p:anim calcmode="lin" valueType="num">
                                      <p:cBhvr>
                                        <p:cTn id="33" dur="900" decel="100000" fill="hold"/>
                                        <p:tgtEl>
                                          <p:spTgt spid="9"/>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9"/>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9" grpId="0"/>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5" name="Picture 4" descr="Study.jpg"/>
          <p:cNvPicPr>
            <a:picLocks noChangeAspect="1"/>
          </p:cNvPicPr>
          <p:nvPr/>
        </p:nvPicPr>
        <p:blipFill>
          <a:blip r:embed="rId2"/>
          <a:stretch>
            <a:fillRect/>
          </a:stretch>
        </p:blipFill>
        <p:spPr>
          <a:xfrm>
            <a:off x="7063752" y="29690"/>
            <a:ext cx="1623047" cy="1692748"/>
          </a:xfrm>
          <a:prstGeom prst="rect">
            <a:avLst/>
          </a:prstGeom>
        </p:spPr>
      </p:pic>
      <p:pic>
        <p:nvPicPr>
          <p:cNvPr id="4" name="Picture 3" descr="Group Study.gif"/>
          <p:cNvPicPr>
            <a:picLocks noChangeAspect="1"/>
          </p:cNvPicPr>
          <p:nvPr/>
        </p:nvPicPr>
        <p:blipFill>
          <a:blip r:embed="rId3"/>
          <a:stretch>
            <a:fillRect/>
          </a:stretch>
        </p:blipFill>
        <p:spPr>
          <a:xfrm>
            <a:off x="0" y="29689"/>
            <a:ext cx="2522254" cy="1875312"/>
          </a:xfrm>
          <a:prstGeom prst="rect">
            <a:avLst/>
          </a:prstGeom>
        </p:spPr>
      </p:pic>
      <p:sp>
        <p:nvSpPr>
          <p:cNvPr id="2" name="Title 1"/>
          <p:cNvSpPr>
            <a:spLocks noGrp="1"/>
          </p:cNvSpPr>
          <p:nvPr>
            <p:ph type="title"/>
          </p:nvPr>
        </p:nvSpPr>
        <p:spPr/>
        <p:txBody>
          <a:bodyPr/>
          <a:lstStyle/>
          <a:p>
            <a:r>
              <a:rPr lang="en-US" dirty="0" smtClean="0"/>
              <a:t>Study</a:t>
            </a:r>
            <a:endParaRPr lang="en-US" dirty="0"/>
          </a:p>
        </p:txBody>
      </p:sp>
      <p:sp>
        <p:nvSpPr>
          <p:cNvPr id="3" name="Content Placeholder 2"/>
          <p:cNvSpPr>
            <a:spLocks noGrp="1"/>
          </p:cNvSpPr>
          <p:nvPr>
            <p:ph idx="1"/>
          </p:nvPr>
        </p:nvSpPr>
        <p:spPr>
          <a:xfrm>
            <a:off x="457200" y="1722437"/>
            <a:ext cx="8229600" cy="3763963"/>
          </a:xfrm>
        </p:spPr>
        <p:txBody>
          <a:bodyPr/>
          <a:lstStyle/>
          <a:p>
            <a:r>
              <a:rPr lang="en-US" dirty="0" smtClean="0"/>
              <a:t>The more study a person is prepared to give to any subject, the more he will get from it.</a:t>
            </a:r>
          </a:p>
          <a:p>
            <a:r>
              <a:rPr lang="en-US" dirty="0" smtClean="0"/>
              <a:t>Especially true of Bible study.</a:t>
            </a:r>
          </a:p>
          <a:p>
            <a:pPr lvl="1"/>
            <a:r>
              <a:rPr lang="en-US" dirty="0" smtClean="0"/>
              <a:t>Some bored with a study of God’s Word.</a:t>
            </a:r>
          </a:p>
          <a:p>
            <a:pPr lvl="1"/>
            <a:r>
              <a:rPr lang="en-US" dirty="0" smtClean="0"/>
              <a:t>REASON: Do so little of it.</a:t>
            </a:r>
          </a:p>
          <a:p>
            <a:pPr lvl="1"/>
            <a:r>
              <a:rPr lang="en-US" dirty="0" smtClean="0"/>
              <a:t>Others find it stimulating, interesting.</a:t>
            </a:r>
          </a:p>
          <a:p>
            <a:pPr lvl="1"/>
            <a:r>
              <a:rPr lang="en-US" dirty="0" smtClean="0"/>
              <a:t>REASON: Do so much of it.</a:t>
            </a:r>
            <a:endParaRPr lang="en-US" dirty="0"/>
          </a:p>
        </p:txBody>
      </p:sp>
      <p:sp>
        <p:nvSpPr>
          <p:cNvPr id="6" name="TextBox 5"/>
          <p:cNvSpPr txBox="1"/>
          <p:nvPr/>
        </p:nvSpPr>
        <p:spPr>
          <a:xfrm>
            <a:off x="457200" y="3505200"/>
            <a:ext cx="8229599" cy="1200328"/>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sz="2400" dirty="0" smtClean="0"/>
              <a:t>Do your best to present yourself to God as one approved, a workman who does not need to be ashamed and who correctly handles the word of truth (2 Tim. 2:15).</a:t>
            </a:r>
            <a:endParaRPr lang="en-US" sz="2400" dirty="0"/>
          </a:p>
        </p:txBody>
      </p:sp>
      <p:sp>
        <p:nvSpPr>
          <p:cNvPr id="7" name="TextBox 6"/>
          <p:cNvSpPr txBox="1"/>
          <p:nvPr/>
        </p:nvSpPr>
        <p:spPr>
          <a:xfrm>
            <a:off x="457200" y="4836467"/>
            <a:ext cx="8229599" cy="830997"/>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sz="2400" dirty="0" smtClean="0"/>
              <a:t>For this very reason, make every effort to supplement your faith with virtue, and virtue with knowledge (2 Pet. 1:5).</a:t>
            </a:r>
            <a:endParaRPr lang="en-US" sz="2400" dirty="0"/>
          </a:p>
        </p:txBody>
      </p:sp>
      <p:sp>
        <p:nvSpPr>
          <p:cNvPr id="8" name="TextBox 7"/>
          <p:cNvSpPr txBox="1"/>
          <p:nvPr/>
        </p:nvSpPr>
        <p:spPr>
          <a:xfrm>
            <a:off x="457200" y="5798403"/>
            <a:ext cx="8229599" cy="830997"/>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sz="2400" dirty="0" smtClean="0"/>
              <a:t>But grow in the grace and knowledge of our Lord and Savior Jesus Christ (2 Pet. 3:18).</a:t>
            </a:r>
            <a:endParaRPr lang="en-US" sz="2400" dirty="0"/>
          </a:p>
        </p:txBody>
      </p:sp>
      <p:sp>
        <p:nvSpPr>
          <p:cNvPr id="9" name="TextBox 8"/>
          <p:cNvSpPr txBox="1"/>
          <p:nvPr/>
        </p:nvSpPr>
        <p:spPr>
          <a:xfrm>
            <a:off x="457200" y="3505200"/>
            <a:ext cx="8229599" cy="1384995"/>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en-US" sz="2800" dirty="0" smtClean="0"/>
              <a:t>For Ezra had set his heart to study the Law of the LORD, and to do it and to teach his statutes and rules in Israel (Ezra 7:10).</a:t>
            </a:r>
            <a:endParaRPr lang="en-US" sz="2800" dirty="0"/>
          </a:p>
        </p:txBody>
      </p:sp>
      <p:sp>
        <p:nvSpPr>
          <p:cNvPr id="10" name="TextBox 9"/>
          <p:cNvSpPr txBox="1"/>
          <p:nvPr/>
        </p:nvSpPr>
        <p:spPr>
          <a:xfrm>
            <a:off x="457200" y="5334000"/>
            <a:ext cx="8229600" cy="830997"/>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en-US" sz="2400" dirty="0" smtClean="0"/>
              <a:t>Oh, how I love Your law!</a:t>
            </a:r>
          </a:p>
          <a:p>
            <a:r>
              <a:rPr lang="en-US" sz="2400" dirty="0" smtClean="0"/>
              <a:t>         It is my meditation all the day (Ps. 119:97).</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5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anim calcmode="lin" valueType="num">
                                      <p:cBhvr>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45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50" accel="100000" fill="hold">
                                          <p:stCondLst>
                                            <p:cond delay="45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anim calcmode="lin" valueType="num">
                                      <p:cBhvr>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45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50" accel="100000" fill="hold">
                                          <p:stCondLst>
                                            <p:cond delay="45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45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50" accel="100000" fill="hold">
                                          <p:stCondLst>
                                            <p:cond delay="45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500"/>
                                        <p:tgtEl>
                                          <p:spTgt spid="3">
                                            <p:txEl>
                                              <p:pRg st="4" end="4"/>
                                            </p:txEl>
                                          </p:spTgt>
                                        </p:tgtEl>
                                      </p:cBhvr>
                                    </p:animEffect>
                                    <p:anim calcmode="lin" valueType="num">
                                      <p:cBhvr>
                                        <p:cTn id="4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45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2" dur="50" accel="100000" fill="hold">
                                          <p:stCondLst>
                                            <p:cond delay="45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500"/>
                                        <p:tgtEl>
                                          <p:spTgt spid="3">
                                            <p:txEl>
                                              <p:pRg st="5" end="5"/>
                                            </p:txEl>
                                          </p:spTgt>
                                        </p:tgtEl>
                                      </p:cBhvr>
                                    </p:animEffect>
                                    <p:anim calcmode="lin" valueType="num">
                                      <p:cBhvr>
                                        <p:cTn id="4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45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50" dur="50" accel="100000" fill="hold">
                                          <p:stCondLst>
                                            <p:cond delay="45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xit" presetSubtype="0" fill="hold" grpId="1" nodeType="clickEffect">
                                  <p:stCondLst>
                                    <p:cond delay="0"/>
                                  </p:stCondLst>
                                  <p:childTnLst>
                                    <p:animEffect transition="out" filter="fade">
                                      <p:cBhvr>
                                        <p:cTn id="54" dur="500"/>
                                        <p:tgtEl>
                                          <p:spTgt spid="3">
                                            <p:txEl>
                                              <p:pRg st="2" end="2"/>
                                            </p:txEl>
                                          </p:spTgt>
                                        </p:tgtEl>
                                      </p:cBhvr>
                                    </p:animEffect>
                                    <p:anim calcmode="lin" valueType="num">
                                      <p:cBhvr>
                                        <p:cTn id="55" dur="500"/>
                                        <p:tgtEl>
                                          <p:spTgt spid="3">
                                            <p:txEl>
                                              <p:pRg st="2" end="2"/>
                                            </p:txEl>
                                          </p:spTgt>
                                        </p:tgtEl>
                                        <p:attrNameLst>
                                          <p:attrName>ppt_x</p:attrName>
                                        </p:attrNameLst>
                                      </p:cBhvr>
                                      <p:tavLst>
                                        <p:tav tm="0">
                                          <p:val>
                                            <p:strVal val="ppt_x"/>
                                          </p:val>
                                        </p:tav>
                                        <p:tav tm="100000">
                                          <p:val>
                                            <p:strVal val="ppt_x"/>
                                          </p:val>
                                        </p:tav>
                                      </p:tavLst>
                                    </p:anim>
                                    <p:anim calcmode="lin" valueType="num">
                                      <p:cBhvr>
                                        <p:cTn id="56" dur="500"/>
                                        <p:tgtEl>
                                          <p:spTgt spid="3">
                                            <p:txEl>
                                              <p:pRg st="2" end="2"/>
                                            </p:txEl>
                                          </p:spTgt>
                                        </p:tgtEl>
                                        <p:attrNameLst>
                                          <p:attrName>ppt_y</p:attrName>
                                        </p:attrNameLst>
                                      </p:cBhvr>
                                      <p:tavLst>
                                        <p:tav tm="0">
                                          <p:val>
                                            <p:strVal val="ppt_y"/>
                                          </p:val>
                                        </p:tav>
                                        <p:tav tm="100000">
                                          <p:val>
                                            <p:strVal val="ppt_y+.1"/>
                                          </p:val>
                                        </p:tav>
                                      </p:tavLst>
                                    </p:anim>
                                    <p:set>
                                      <p:cBhvr>
                                        <p:cTn id="57" dur="1" fill="hold">
                                          <p:stCondLst>
                                            <p:cond delay="499"/>
                                          </p:stCondLst>
                                        </p:cTn>
                                        <p:tgtEl>
                                          <p:spTgt spid="3">
                                            <p:txEl>
                                              <p:pRg st="2" end="2"/>
                                            </p:txEl>
                                          </p:spTgt>
                                        </p:tgtEl>
                                        <p:attrNameLst>
                                          <p:attrName>style.visibility</p:attrName>
                                        </p:attrNameLst>
                                      </p:cBhvr>
                                      <p:to>
                                        <p:strVal val="hidden"/>
                                      </p:to>
                                    </p:set>
                                  </p:childTnLst>
                                </p:cTn>
                              </p:par>
                              <p:par>
                                <p:cTn id="58" presetID="42" presetClass="exit" presetSubtype="0" fill="hold" grpId="1" nodeType="withEffect">
                                  <p:stCondLst>
                                    <p:cond delay="0"/>
                                  </p:stCondLst>
                                  <p:childTnLst>
                                    <p:animEffect transition="out" filter="fade">
                                      <p:cBhvr>
                                        <p:cTn id="59" dur="500"/>
                                        <p:tgtEl>
                                          <p:spTgt spid="3">
                                            <p:txEl>
                                              <p:pRg st="3" end="3"/>
                                            </p:txEl>
                                          </p:spTgt>
                                        </p:tgtEl>
                                      </p:cBhvr>
                                    </p:animEffect>
                                    <p:anim calcmode="lin" valueType="num">
                                      <p:cBhvr>
                                        <p:cTn id="60" dur="500"/>
                                        <p:tgtEl>
                                          <p:spTgt spid="3">
                                            <p:txEl>
                                              <p:pRg st="3" end="3"/>
                                            </p:txEl>
                                          </p:spTgt>
                                        </p:tgtEl>
                                        <p:attrNameLst>
                                          <p:attrName>ppt_x</p:attrName>
                                        </p:attrNameLst>
                                      </p:cBhvr>
                                      <p:tavLst>
                                        <p:tav tm="0">
                                          <p:val>
                                            <p:strVal val="ppt_x"/>
                                          </p:val>
                                        </p:tav>
                                        <p:tav tm="100000">
                                          <p:val>
                                            <p:strVal val="ppt_x"/>
                                          </p:val>
                                        </p:tav>
                                      </p:tavLst>
                                    </p:anim>
                                    <p:anim calcmode="lin" valueType="num">
                                      <p:cBhvr>
                                        <p:cTn id="61" dur="500"/>
                                        <p:tgtEl>
                                          <p:spTgt spid="3">
                                            <p:txEl>
                                              <p:pRg st="3" end="3"/>
                                            </p:txEl>
                                          </p:spTgt>
                                        </p:tgtEl>
                                        <p:attrNameLst>
                                          <p:attrName>ppt_y</p:attrName>
                                        </p:attrNameLst>
                                      </p:cBhvr>
                                      <p:tavLst>
                                        <p:tav tm="0">
                                          <p:val>
                                            <p:strVal val="ppt_y"/>
                                          </p:val>
                                        </p:tav>
                                        <p:tav tm="100000">
                                          <p:val>
                                            <p:strVal val="ppt_y+.1"/>
                                          </p:val>
                                        </p:tav>
                                      </p:tavLst>
                                    </p:anim>
                                    <p:set>
                                      <p:cBhvr>
                                        <p:cTn id="62" dur="1" fill="hold">
                                          <p:stCondLst>
                                            <p:cond delay="499"/>
                                          </p:stCondLst>
                                        </p:cTn>
                                        <p:tgtEl>
                                          <p:spTgt spid="3">
                                            <p:txEl>
                                              <p:pRg st="3" end="3"/>
                                            </p:txEl>
                                          </p:spTgt>
                                        </p:tgtEl>
                                        <p:attrNameLst>
                                          <p:attrName>style.visibility</p:attrName>
                                        </p:attrNameLst>
                                      </p:cBhvr>
                                      <p:to>
                                        <p:strVal val="hidden"/>
                                      </p:to>
                                    </p:set>
                                  </p:childTnLst>
                                </p:cTn>
                              </p:par>
                              <p:par>
                                <p:cTn id="63" presetID="42" presetClass="exit" presetSubtype="0" fill="hold" grpId="1" nodeType="withEffect">
                                  <p:stCondLst>
                                    <p:cond delay="0"/>
                                  </p:stCondLst>
                                  <p:childTnLst>
                                    <p:animEffect transition="out" filter="fade">
                                      <p:cBhvr>
                                        <p:cTn id="64" dur="500"/>
                                        <p:tgtEl>
                                          <p:spTgt spid="3">
                                            <p:txEl>
                                              <p:pRg st="4" end="4"/>
                                            </p:txEl>
                                          </p:spTgt>
                                        </p:tgtEl>
                                      </p:cBhvr>
                                    </p:animEffect>
                                    <p:anim calcmode="lin" valueType="num">
                                      <p:cBhvr>
                                        <p:cTn id="65" dur="500"/>
                                        <p:tgtEl>
                                          <p:spTgt spid="3">
                                            <p:txEl>
                                              <p:pRg st="4" end="4"/>
                                            </p:txEl>
                                          </p:spTgt>
                                        </p:tgtEl>
                                        <p:attrNameLst>
                                          <p:attrName>ppt_x</p:attrName>
                                        </p:attrNameLst>
                                      </p:cBhvr>
                                      <p:tavLst>
                                        <p:tav tm="0">
                                          <p:val>
                                            <p:strVal val="ppt_x"/>
                                          </p:val>
                                        </p:tav>
                                        <p:tav tm="100000">
                                          <p:val>
                                            <p:strVal val="ppt_x"/>
                                          </p:val>
                                        </p:tav>
                                      </p:tavLst>
                                    </p:anim>
                                    <p:anim calcmode="lin" valueType="num">
                                      <p:cBhvr>
                                        <p:cTn id="66" dur="500"/>
                                        <p:tgtEl>
                                          <p:spTgt spid="3">
                                            <p:txEl>
                                              <p:pRg st="4" end="4"/>
                                            </p:txEl>
                                          </p:spTgt>
                                        </p:tgtEl>
                                        <p:attrNameLst>
                                          <p:attrName>ppt_y</p:attrName>
                                        </p:attrNameLst>
                                      </p:cBhvr>
                                      <p:tavLst>
                                        <p:tav tm="0">
                                          <p:val>
                                            <p:strVal val="ppt_y"/>
                                          </p:val>
                                        </p:tav>
                                        <p:tav tm="100000">
                                          <p:val>
                                            <p:strVal val="ppt_y+.1"/>
                                          </p:val>
                                        </p:tav>
                                      </p:tavLst>
                                    </p:anim>
                                    <p:set>
                                      <p:cBhvr>
                                        <p:cTn id="67" dur="1" fill="hold">
                                          <p:stCondLst>
                                            <p:cond delay="499"/>
                                          </p:stCondLst>
                                        </p:cTn>
                                        <p:tgtEl>
                                          <p:spTgt spid="3">
                                            <p:txEl>
                                              <p:pRg st="4" end="4"/>
                                            </p:txEl>
                                          </p:spTgt>
                                        </p:tgtEl>
                                        <p:attrNameLst>
                                          <p:attrName>style.visibility</p:attrName>
                                        </p:attrNameLst>
                                      </p:cBhvr>
                                      <p:to>
                                        <p:strVal val="hidden"/>
                                      </p:to>
                                    </p:set>
                                  </p:childTnLst>
                                </p:cTn>
                              </p:par>
                              <p:par>
                                <p:cTn id="68" presetID="42" presetClass="exit" presetSubtype="0" fill="hold" grpId="1" nodeType="withEffect">
                                  <p:stCondLst>
                                    <p:cond delay="0"/>
                                  </p:stCondLst>
                                  <p:childTnLst>
                                    <p:animEffect transition="out" filter="fade">
                                      <p:cBhvr>
                                        <p:cTn id="69" dur="500"/>
                                        <p:tgtEl>
                                          <p:spTgt spid="3">
                                            <p:txEl>
                                              <p:pRg st="5" end="5"/>
                                            </p:txEl>
                                          </p:spTgt>
                                        </p:tgtEl>
                                      </p:cBhvr>
                                    </p:animEffect>
                                    <p:anim calcmode="lin" valueType="num">
                                      <p:cBhvr>
                                        <p:cTn id="70" dur="500"/>
                                        <p:tgtEl>
                                          <p:spTgt spid="3">
                                            <p:txEl>
                                              <p:pRg st="5" end="5"/>
                                            </p:txEl>
                                          </p:spTgt>
                                        </p:tgtEl>
                                        <p:attrNameLst>
                                          <p:attrName>ppt_x</p:attrName>
                                        </p:attrNameLst>
                                      </p:cBhvr>
                                      <p:tavLst>
                                        <p:tav tm="0">
                                          <p:val>
                                            <p:strVal val="ppt_x"/>
                                          </p:val>
                                        </p:tav>
                                        <p:tav tm="100000">
                                          <p:val>
                                            <p:strVal val="ppt_x"/>
                                          </p:val>
                                        </p:tav>
                                      </p:tavLst>
                                    </p:anim>
                                    <p:anim calcmode="lin" valueType="num">
                                      <p:cBhvr>
                                        <p:cTn id="71" dur="500"/>
                                        <p:tgtEl>
                                          <p:spTgt spid="3">
                                            <p:txEl>
                                              <p:pRg st="5" end="5"/>
                                            </p:txEl>
                                          </p:spTgt>
                                        </p:tgtEl>
                                        <p:attrNameLst>
                                          <p:attrName>ppt_y</p:attrName>
                                        </p:attrNameLst>
                                      </p:cBhvr>
                                      <p:tavLst>
                                        <p:tav tm="0">
                                          <p:val>
                                            <p:strVal val="ppt_y"/>
                                          </p:val>
                                        </p:tav>
                                        <p:tav tm="100000">
                                          <p:val>
                                            <p:strVal val="ppt_y+.1"/>
                                          </p:val>
                                        </p:tav>
                                      </p:tavLst>
                                    </p:anim>
                                    <p:set>
                                      <p:cBhvr>
                                        <p:cTn id="72" dur="1" fill="hold">
                                          <p:stCondLst>
                                            <p:cond delay="499"/>
                                          </p:stCondLst>
                                        </p:cTn>
                                        <p:tgtEl>
                                          <p:spTgt spid="3">
                                            <p:txEl>
                                              <p:pRg st="5" end="5"/>
                                            </p:txEl>
                                          </p:spTgt>
                                        </p:tgtEl>
                                        <p:attrNameLst>
                                          <p:attrName>style.visibility</p:attrName>
                                        </p:attrNameLst>
                                      </p:cBhvr>
                                      <p:to>
                                        <p:strVal val="hidden"/>
                                      </p:to>
                                    </p:set>
                                  </p:childTnLst>
                                </p:cTn>
                              </p:par>
                            </p:childTnLst>
                          </p:cTn>
                        </p:par>
                        <p:par>
                          <p:cTn id="73" fill="hold">
                            <p:stCondLst>
                              <p:cond delay="500"/>
                            </p:stCondLst>
                            <p:childTnLst>
                              <p:par>
                                <p:cTn id="74" presetID="37" presetClass="entr" presetSubtype="0" fill="hold" grpId="0" nodeType="afterEffect">
                                  <p:stCondLst>
                                    <p:cond delay="0"/>
                                  </p:stCondLst>
                                  <p:childTnLst>
                                    <p:set>
                                      <p:cBhvr>
                                        <p:cTn id="75" dur="1" fill="hold">
                                          <p:stCondLst>
                                            <p:cond delay="0"/>
                                          </p:stCondLst>
                                        </p:cTn>
                                        <p:tgtEl>
                                          <p:spTgt spid="6"/>
                                        </p:tgtEl>
                                        <p:attrNameLst>
                                          <p:attrName>style.visibility</p:attrName>
                                        </p:attrNameLst>
                                      </p:cBhvr>
                                      <p:to>
                                        <p:strVal val="visible"/>
                                      </p:to>
                                    </p:set>
                                    <p:animEffect transition="in" filter="fade">
                                      <p:cBhvr>
                                        <p:cTn id="76" dur="500"/>
                                        <p:tgtEl>
                                          <p:spTgt spid="6"/>
                                        </p:tgtEl>
                                      </p:cBhvr>
                                    </p:animEffect>
                                    <p:anim calcmode="lin" valueType="num">
                                      <p:cBhvr>
                                        <p:cTn id="77" dur="500" fill="hold"/>
                                        <p:tgtEl>
                                          <p:spTgt spid="6"/>
                                        </p:tgtEl>
                                        <p:attrNameLst>
                                          <p:attrName>ppt_x</p:attrName>
                                        </p:attrNameLst>
                                      </p:cBhvr>
                                      <p:tavLst>
                                        <p:tav tm="0">
                                          <p:val>
                                            <p:strVal val="#ppt_x"/>
                                          </p:val>
                                        </p:tav>
                                        <p:tav tm="100000">
                                          <p:val>
                                            <p:strVal val="#ppt_x"/>
                                          </p:val>
                                        </p:tav>
                                      </p:tavLst>
                                    </p:anim>
                                    <p:anim calcmode="lin" valueType="num">
                                      <p:cBhvr>
                                        <p:cTn id="78" dur="450" decel="100000" fill="hold"/>
                                        <p:tgtEl>
                                          <p:spTgt spid="6"/>
                                        </p:tgtEl>
                                        <p:attrNameLst>
                                          <p:attrName>ppt_y</p:attrName>
                                        </p:attrNameLst>
                                      </p:cBhvr>
                                      <p:tavLst>
                                        <p:tav tm="0">
                                          <p:val>
                                            <p:strVal val="#ppt_y+1"/>
                                          </p:val>
                                        </p:tav>
                                        <p:tav tm="100000">
                                          <p:val>
                                            <p:strVal val="#ppt_y-.03"/>
                                          </p:val>
                                        </p:tav>
                                      </p:tavLst>
                                    </p:anim>
                                    <p:anim calcmode="lin" valueType="num">
                                      <p:cBhvr>
                                        <p:cTn id="79" dur="50" accel="100000" fill="hold">
                                          <p:stCondLst>
                                            <p:cond delay="45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37" presetClass="entr" presetSubtype="0" fill="hold" grpId="0" nodeType="clickEffect">
                                  <p:stCondLst>
                                    <p:cond delay="0"/>
                                  </p:stCondLst>
                                  <p:childTnLst>
                                    <p:set>
                                      <p:cBhvr>
                                        <p:cTn id="83" dur="1" fill="hold">
                                          <p:stCondLst>
                                            <p:cond delay="0"/>
                                          </p:stCondLst>
                                        </p:cTn>
                                        <p:tgtEl>
                                          <p:spTgt spid="7"/>
                                        </p:tgtEl>
                                        <p:attrNameLst>
                                          <p:attrName>style.visibility</p:attrName>
                                        </p:attrNameLst>
                                      </p:cBhvr>
                                      <p:to>
                                        <p:strVal val="visible"/>
                                      </p:to>
                                    </p:set>
                                    <p:animEffect transition="in" filter="fade">
                                      <p:cBhvr>
                                        <p:cTn id="84" dur="1000"/>
                                        <p:tgtEl>
                                          <p:spTgt spid="7"/>
                                        </p:tgtEl>
                                      </p:cBhvr>
                                    </p:animEffect>
                                    <p:anim calcmode="lin" valueType="num">
                                      <p:cBhvr>
                                        <p:cTn id="85" dur="1000" fill="hold"/>
                                        <p:tgtEl>
                                          <p:spTgt spid="7"/>
                                        </p:tgtEl>
                                        <p:attrNameLst>
                                          <p:attrName>ppt_x</p:attrName>
                                        </p:attrNameLst>
                                      </p:cBhvr>
                                      <p:tavLst>
                                        <p:tav tm="0">
                                          <p:val>
                                            <p:strVal val="#ppt_x"/>
                                          </p:val>
                                        </p:tav>
                                        <p:tav tm="100000">
                                          <p:val>
                                            <p:strVal val="#ppt_x"/>
                                          </p:val>
                                        </p:tav>
                                      </p:tavLst>
                                    </p:anim>
                                    <p:anim calcmode="lin" valueType="num">
                                      <p:cBhvr>
                                        <p:cTn id="86" dur="900" decel="100000" fill="hold"/>
                                        <p:tgtEl>
                                          <p:spTgt spid="7"/>
                                        </p:tgtEl>
                                        <p:attrNameLst>
                                          <p:attrName>ppt_y</p:attrName>
                                        </p:attrNameLst>
                                      </p:cBhvr>
                                      <p:tavLst>
                                        <p:tav tm="0">
                                          <p:val>
                                            <p:strVal val="#ppt_y+1"/>
                                          </p:val>
                                        </p:tav>
                                        <p:tav tm="100000">
                                          <p:val>
                                            <p:strVal val="#ppt_y-.03"/>
                                          </p:val>
                                        </p:tav>
                                      </p:tavLst>
                                    </p:anim>
                                    <p:anim calcmode="lin" valueType="num">
                                      <p:cBhvr>
                                        <p:cTn id="87"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37" presetClass="entr" presetSubtype="0" fill="hold" grpId="0" nodeType="clickEffect">
                                  <p:stCondLst>
                                    <p:cond delay="0"/>
                                  </p:stCondLst>
                                  <p:childTnLst>
                                    <p:set>
                                      <p:cBhvr>
                                        <p:cTn id="91" dur="1" fill="hold">
                                          <p:stCondLst>
                                            <p:cond delay="0"/>
                                          </p:stCondLst>
                                        </p:cTn>
                                        <p:tgtEl>
                                          <p:spTgt spid="8"/>
                                        </p:tgtEl>
                                        <p:attrNameLst>
                                          <p:attrName>style.visibility</p:attrName>
                                        </p:attrNameLst>
                                      </p:cBhvr>
                                      <p:to>
                                        <p:strVal val="visible"/>
                                      </p:to>
                                    </p:set>
                                    <p:animEffect transition="in" filter="fade">
                                      <p:cBhvr>
                                        <p:cTn id="92" dur="1000"/>
                                        <p:tgtEl>
                                          <p:spTgt spid="8"/>
                                        </p:tgtEl>
                                      </p:cBhvr>
                                    </p:animEffect>
                                    <p:anim calcmode="lin" valueType="num">
                                      <p:cBhvr>
                                        <p:cTn id="93" dur="1000" fill="hold"/>
                                        <p:tgtEl>
                                          <p:spTgt spid="8"/>
                                        </p:tgtEl>
                                        <p:attrNameLst>
                                          <p:attrName>ppt_x</p:attrName>
                                        </p:attrNameLst>
                                      </p:cBhvr>
                                      <p:tavLst>
                                        <p:tav tm="0">
                                          <p:val>
                                            <p:strVal val="#ppt_x"/>
                                          </p:val>
                                        </p:tav>
                                        <p:tav tm="100000">
                                          <p:val>
                                            <p:strVal val="#ppt_x"/>
                                          </p:val>
                                        </p:tav>
                                      </p:tavLst>
                                    </p:anim>
                                    <p:anim calcmode="lin" valueType="num">
                                      <p:cBhvr>
                                        <p:cTn id="94" dur="900" decel="100000" fill="hold"/>
                                        <p:tgtEl>
                                          <p:spTgt spid="8"/>
                                        </p:tgtEl>
                                        <p:attrNameLst>
                                          <p:attrName>ppt_y</p:attrName>
                                        </p:attrNameLst>
                                      </p:cBhvr>
                                      <p:tavLst>
                                        <p:tav tm="0">
                                          <p:val>
                                            <p:strVal val="#ppt_y+1"/>
                                          </p:val>
                                        </p:tav>
                                        <p:tav tm="100000">
                                          <p:val>
                                            <p:strVal val="#ppt_y-.03"/>
                                          </p:val>
                                        </p:tav>
                                      </p:tavLst>
                                    </p:anim>
                                    <p:anim calcmode="lin" valueType="num">
                                      <p:cBhvr>
                                        <p:cTn id="95" dur="100" accel="100000" fill="hold">
                                          <p:stCondLst>
                                            <p:cond delay="900"/>
                                          </p:stCondLst>
                                        </p:cTn>
                                        <p:tgtEl>
                                          <p:spTgt spid="8"/>
                                        </p:tgtEl>
                                        <p:attrNameLst>
                                          <p:attrName>ppt_y</p:attrName>
                                        </p:attrNameLst>
                                      </p:cBhvr>
                                      <p:tavLst>
                                        <p:tav tm="0">
                                          <p:val>
                                            <p:strVal val="#ppt_y-.03"/>
                                          </p:val>
                                        </p:tav>
                                        <p:tav tm="100000">
                                          <p:val>
                                            <p:strVal val="#ppt_y"/>
                                          </p:val>
                                        </p:tav>
                                      </p:tavLst>
                                    </p:anim>
                                  </p:childTnLst>
                                </p:cTn>
                              </p:par>
                            </p:childTnLst>
                          </p:cTn>
                        </p:par>
                      </p:childTnLst>
                    </p:cTn>
                  </p:par>
                  <p:par>
                    <p:cTn id="96" fill="hold">
                      <p:stCondLst>
                        <p:cond delay="indefinite"/>
                      </p:stCondLst>
                      <p:childTnLst>
                        <p:par>
                          <p:cTn id="97" fill="hold">
                            <p:stCondLst>
                              <p:cond delay="0"/>
                            </p:stCondLst>
                            <p:childTnLst>
                              <p:par>
                                <p:cTn id="98" presetID="42" presetClass="exit" presetSubtype="0" fill="hold" grpId="1" nodeType="clickEffect">
                                  <p:stCondLst>
                                    <p:cond delay="0"/>
                                  </p:stCondLst>
                                  <p:childTnLst>
                                    <p:animEffect transition="out" filter="fade">
                                      <p:cBhvr>
                                        <p:cTn id="99" dur="500"/>
                                        <p:tgtEl>
                                          <p:spTgt spid="6"/>
                                        </p:tgtEl>
                                      </p:cBhvr>
                                    </p:animEffect>
                                    <p:anim calcmode="lin" valueType="num">
                                      <p:cBhvr>
                                        <p:cTn id="100" dur="500"/>
                                        <p:tgtEl>
                                          <p:spTgt spid="6"/>
                                        </p:tgtEl>
                                        <p:attrNameLst>
                                          <p:attrName>ppt_x</p:attrName>
                                        </p:attrNameLst>
                                      </p:cBhvr>
                                      <p:tavLst>
                                        <p:tav tm="0">
                                          <p:val>
                                            <p:strVal val="ppt_x"/>
                                          </p:val>
                                        </p:tav>
                                        <p:tav tm="100000">
                                          <p:val>
                                            <p:strVal val="ppt_x"/>
                                          </p:val>
                                        </p:tav>
                                      </p:tavLst>
                                    </p:anim>
                                    <p:anim calcmode="lin" valueType="num">
                                      <p:cBhvr>
                                        <p:cTn id="101" dur="500"/>
                                        <p:tgtEl>
                                          <p:spTgt spid="6"/>
                                        </p:tgtEl>
                                        <p:attrNameLst>
                                          <p:attrName>ppt_y</p:attrName>
                                        </p:attrNameLst>
                                      </p:cBhvr>
                                      <p:tavLst>
                                        <p:tav tm="0">
                                          <p:val>
                                            <p:strVal val="ppt_y"/>
                                          </p:val>
                                        </p:tav>
                                        <p:tav tm="100000">
                                          <p:val>
                                            <p:strVal val="ppt_y+.1"/>
                                          </p:val>
                                        </p:tav>
                                      </p:tavLst>
                                    </p:anim>
                                    <p:set>
                                      <p:cBhvr>
                                        <p:cTn id="102" dur="1" fill="hold">
                                          <p:stCondLst>
                                            <p:cond delay="499"/>
                                          </p:stCondLst>
                                        </p:cTn>
                                        <p:tgtEl>
                                          <p:spTgt spid="6"/>
                                        </p:tgtEl>
                                        <p:attrNameLst>
                                          <p:attrName>style.visibility</p:attrName>
                                        </p:attrNameLst>
                                      </p:cBhvr>
                                      <p:to>
                                        <p:strVal val="hidden"/>
                                      </p:to>
                                    </p:set>
                                  </p:childTnLst>
                                </p:cTn>
                              </p:par>
                              <p:par>
                                <p:cTn id="103" presetID="42" presetClass="exit" presetSubtype="0" fill="hold" grpId="1" nodeType="withEffect">
                                  <p:stCondLst>
                                    <p:cond delay="0"/>
                                  </p:stCondLst>
                                  <p:childTnLst>
                                    <p:animEffect transition="out" filter="fade">
                                      <p:cBhvr>
                                        <p:cTn id="104" dur="500"/>
                                        <p:tgtEl>
                                          <p:spTgt spid="7"/>
                                        </p:tgtEl>
                                      </p:cBhvr>
                                    </p:animEffect>
                                    <p:anim calcmode="lin" valueType="num">
                                      <p:cBhvr>
                                        <p:cTn id="105" dur="500"/>
                                        <p:tgtEl>
                                          <p:spTgt spid="7"/>
                                        </p:tgtEl>
                                        <p:attrNameLst>
                                          <p:attrName>ppt_x</p:attrName>
                                        </p:attrNameLst>
                                      </p:cBhvr>
                                      <p:tavLst>
                                        <p:tav tm="0">
                                          <p:val>
                                            <p:strVal val="ppt_x"/>
                                          </p:val>
                                        </p:tav>
                                        <p:tav tm="100000">
                                          <p:val>
                                            <p:strVal val="ppt_x"/>
                                          </p:val>
                                        </p:tav>
                                      </p:tavLst>
                                    </p:anim>
                                    <p:anim calcmode="lin" valueType="num">
                                      <p:cBhvr>
                                        <p:cTn id="106" dur="500"/>
                                        <p:tgtEl>
                                          <p:spTgt spid="7"/>
                                        </p:tgtEl>
                                        <p:attrNameLst>
                                          <p:attrName>ppt_y</p:attrName>
                                        </p:attrNameLst>
                                      </p:cBhvr>
                                      <p:tavLst>
                                        <p:tav tm="0">
                                          <p:val>
                                            <p:strVal val="ppt_y"/>
                                          </p:val>
                                        </p:tav>
                                        <p:tav tm="100000">
                                          <p:val>
                                            <p:strVal val="ppt_y+.1"/>
                                          </p:val>
                                        </p:tav>
                                      </p:tavLst>
                                    </p:anim>
                                    <p:set>
                                      <p:cBhvr>
                                        <p:cTn id="107" dur="1" fill="hold">
                                          <p:stCondLst>
                                            <p:cond delay="499"/>
                                          </p:stCondLst>
                                        </p:cTn>
                                        <p:tgtEl>
                                          <p:spTgt spid="7"/>
                                        </p:tgtEl>
                                        <p:attrNameLst>
                                          <p:attrName>style.visibility</p:attrName>
                                        </p:attrNameLst>
                                      </p:cBhvr>
                                      <p:to>
                                        <p:strVal val="hidden"/>
                                      </p:to>
                                    </p:set>
                                  </p:childTnLst>
                                </p:cTn>
                              </p:par>
                              <p:par>
                                <p:cTn id="108" presetID="42" presetClass="exit" presetSubtype="0" fill="hold" grpId="1" nodeType="withEffect">
                                  <p:stCondLst>
                                    <p:cond delay="0"/>
                                  </p:stCondLst>
                                  <p:childTnLst>
                                    <p:animEffect transition="out" filter="fade">
                                      <p:cBhvr>
                                        <p:cTn id="109" dur="500"/>
                                        <p:tgtEl>
                                          <p:spTgt spid="8"/>
                                        </p:tgtEl>
                                      </p:cBhvr>
                                    </p:animEffect>
                                    <p:anim calcmode="lin" valueType="num">
                                      <p:cBhvr>
                                        <p:cTn id="110" dur="500"/>
                                        <p:tgtEl>
                                          <p:spTgt spid="8"/>
                                        </p:tgtEl>
                                        <p:attrNameLst>
                                          <p:attrName>ppt_x</p:attrName>
                                        </p:attrNameLst>
                                      </p:cBhvr>
                                      <p:tavLst>
                                        <p:tav tm="0">
                                          <p:val>
                                            <p:strVal val="ppt_x"/>
                                          </p:val>
                                        </p:tav>
                                        <p:tav tm="100000">
                                          <p:val>
                                            <p:strVal val="ppt_x"/>
                                          </p:val>
                                        </p:tav>
                                      </p:tavLst>
                                    </p:anim>
                                    <p:anim calcmode="lin" valueType="num">
                                      <p:cBhvr>
                                        <p:cTn id="111" dur="500"/>
                                        <p:tgtEl>
                                          <p:spTgt spid="8"/>
                                        </p:tgtEl>
                                        <p:attrNameLst>
                                          <p:attrName>ppt_y</p:attrName>
                                        </p:attrNameLst>
                                      </p:cBhvr>
                                      <p:tavLst>
                                        <p:tav tm="0">
                                          <p:val>
                                            <p:strVal val="ppt_y"/>
                                          </p:val>
                                        </p:tav>
                                        <p:tav tm="100000">
                                          <p:val>
                                            <p:strVal val="ppt_y+.1"/>
                                          </p:val>
                                        </p:tav>
                                      </p:tavLst>
                                    </p:anim>
                                    <p:set>
                                      <p:cBhvr>
                                        <p:cTn id="112" dur="1" fill="hold">
                                          <p:stCondLst>
                                            <p:cond delay="499"/>
                                          </p:stCondLst>
                                        </p:cTn>
                                        <p:tgtEl>
                                          <p:spTgt spid="8"/>
                                        </p:tgtEl>
                                        <p:attrNameLst>
                                          <p:attrName>style.visibility</p:attrName>
                                        </p:attrNameLst>
                                      </p:cBhvr>
                                      <p:to>
                                        <p:strVal val="hidden"/>
                                      </p:to>
                                    </p:set>
                                  </p:childTnLst>
                                </p:cTn>
                              </p:par>
                              <p:par>
                                <p:cTn id="113" presetID="37" presetClass="entr" presetSubtype="0" fill="hold" grpId="0" nodeType="withEffect">
                                  <p:stCondLst>
                                    <p:cond delay="0"/>
                                  </p:stCondLst>
                                  <p:childTnLst>
                                    <p:set>
                                      <p:cBhvr>
                                        <p:cTn id="114" dur="1" fill="hold">
                                          <p:stCondLst>
                                            <p:cond delay="0"/>
                                          </p:stCondLst>
                                        </p:cTn>
                                        <p:tgtEl>
                                          <p:spTgt spid="9"/>
                                        </p:tgtEl>
                                        <p:attrNameLst>
                                          <p:attrName>style.visibility</p:attrName>
                                        </p:attrNameLst>
                                      </p:cBhvr>
                                      <p:to>
                                        <p:strVal val="visible"/>
                                      </p:to>
                                    </p:set>
                                    <p:animEffect transition="in" filter="fade">
                                      <p:cBhvr>
                                        <p:cTn id="115" dur="500"/>
                                        <p:tgtEl>
                                          <p:spTgt spid="9"/>
                                        </p:tgtEl>
                                      </p:cBhvr>
                                    </p:animEffect>
                                    <p:anim calcmode="lin" valueType="num">
                                      <p:cBhvr>
                                        <p:cTn id="116" dur="500" fill="hold"/>
                                        <p:tgtEl>
                                          <p:spTgt spid="9"/>
                                        </p:tgtEl>
                                        <p:attrNameLst>
                                          <p:attrName>ppt_x</p:attrName>
                                        </p:attrNameLst>
                                      </p:cBhvr>
                                      <p:tavLst>
                                        <p:tav tm="0">
                                          <p:val>
                                            <p:strVal val="#ppt_x"/>
                                          </p:val>
                                        </p:tav>
                                        <p:tav tm="100000">
                                          <p:val>
                                            <p:strVal val="#ppt_x"/>
                                          </p:val>
                                        </p:tav>
                                      </p:tavLst>
                                    </p:anim>
                                    <p:anim calcmode="lin" valueType="num">
                                      <p:cBhvr>
                                        <p:cTn id="117" dur="450" decel="100000" fill="hold"/>
                                        <p:tgtEl>
                                          <p:spTgt spid="9"/>
                                        </p:tgtEl>
                                        <p:attrNameLst>
                                          <p:attrName>ppt_y</p:attrName>
                                        </p:attrNameLst>
                                      </p:cBhvr>
                                      <p:tavLst>
                                        <p:tav tm="0">
                                          <p:val>
                                            <p:strVal val="#ppt_y+1"/>
                                          </p:val>
                                        </p:tav>
                                        <p:tav tm="100000">
                                          <p:val>
                                            <p:strVal val="#ppt_y-.03"/>
                                          </p:val>
                                        </p:tav>
                                      </p:tavLst>
                                    </p:anim>
                                    <p:anim calcmode="lin" valueType="num">
                                      <p:cBhvr>
                                        <p:cTn id="118" dur="50" accel="100000" fill="hold">
                                          <p:stCondLst>
                                            <p:cond delay="450"/>
                                          </p:stCondLst>
                                        </p:cTn>
                                        <p:tgtEl>
                                          <p:spTgt spid="9"/>
                                        </p:tgtEl>
                                        <p:attrNameLst>
                                          <p:attrName>ppt_y</p:attrName>
                                        </p:attrNameLst>
                                      </p:cBhvr>
                                      <p:tavLst>
                                        <p:tav tm="0">
                                          <p:val>
                                            <p:strVal val="#ppt_y-.03"/>
                                          </p:val>
                                        </p:tav>
                                        <p:tav tm="100000">
                                          <p:val>
                                            <p:strVal val="#ppt_y"/>
                                          </p:val>
                                        </p:tav>
                                      </p:tavLst>
                                    </p:anim>
                                  </p:childTnLst>
                                </p:cTn>
                              </p:par>
                            </p:childTnLst>
                          </p:cTn>
                        </p:par>
                      </p:childTnLst>
                    </p:cTn>
                  </p:par>
                  <p:par>
                    <p:cTn id="119" fill="hold">
                      <p:stCondLst>
                        <p:cond delay="indefinite"/>
                      </p:stCondLst>
                      <p:childTnLst>
                        <p:par>
                          <p:cTn id="120" fill="hold">
                            <p:stCondLst>
                              <p:cond delay="0"/>
                            </p:stCondLst>
                            <p:childTnLst>
                              <p:par>
                                <p:cTn id="121" presetID="37" presetClass="entr" presetSubtype="0" fill="hold" grpId="0" nodeType="clickEffect">
                                  <p:stCondLst>
                                    <p:cond delay="0"/>
                                  </p:stCondLst>
                                  <p:childTnLst>
                                    <p:set>
                                      <p:cBhvr>
                                        <p:cTn id="122" dur="1" fill="hold">
                                          <p:stCondLst>
                                            <p:cond delay="0"/>
                                          </p:stCondLst>
                                        </p:cTn>
                                        <p:tgtEl>
                                          <p:spTgt spid="10"/>
                                        </p:tgtEl>
                                        <p:attrNameLst>
                                          <p:attrName>style.visibility</p:attrName>
                                        </p:attrNameLst>
                                      </p:cBhvr>
                                      <p:to>
                                        <p:strVal val="visible"/>
                                      </p:to>
                                    </p:set>
                                    <p:animEffect transition="in" filter="fade">
                                      <p:cBhvr>
                                        <p:cTn id="123" dur="500"/>
                                        <p:tgtEl>
                                          <p:spTgt spid="10"/>
                                        </p:tgtEl>
                                      </p:cBhvr>
                                    </p:animEffect>
                                    <p:anim calcmode="lin" valueType="num">
                                      <p:cBhvr>
                                        <p:cTn id="124" dur="500" fill="hold"/>
                                        <p:tgtEl>
                                          <p:spTgt spid="10"/>
                                        </p:tgtEl>
                                        <p:attrNameLst>
                                          <p:attrName>ppt_x</p:attrName>
                                        </p:attrNameLst>
                                      </p:cBhvr>
                                      <p:tavLst>
                                        <p:tav tm="0">
                                          <p:val>
                                            <p:strVal val="#ppt_x"/>
                                          </p:val>
                                        </p:tav>
                                        <p:tav tm="100000">
                                          <p:val>
                                            <p:strVal val="#ppt_x"/>
                                          </p:val>
                                        </p:tav>
                                      </p:tavLst>
                                    </p:anim>
                                    <p:anim calcmode="lin" valueType="num">
                                      <p:cBhvr>
                                        <p:cTn id="125" dur="450" decel="100000" fill="hold"/>
                                        <p:tgtEl>
                                          <p:spTgt spid="10"/>
                                        </p:tgtEl>
                                        <p:attrNameLst>
                                          <p:attrName>ppt_y</p:attrName>
                                        </p:attrNameLst>
                                      </p:cBhvr>
                                      <p:tavLst>
                                        <p:tav tm="0">
                                          <p:val>
                                            <p:strVal val="#ppt_y+1"/>
                                          </p:val>
                                        </p:tav>
                                        <p:tav tm="100000">
                                          <p:val>
                                            <p:strVal val="#ppt_y-.03"/>
                                          </p:val>
                                        </p:tav>
                                      </p:tavLst>
                                    </p:anim>
                                    <p:anim calcmode="lin" valueType="num">
                                      <p:cBhvr>
                                        <p:cTn id="126" dur="50" accel="100000" fill="hold">
                                          <p:stCondLst>
                                            <p:cond delay="450"/>
                                          </p:stCondLst>
                                        </p:cTn>
                                        <p:tgtEl>
                                          <p:spTgt spid="10"/>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6" grpId="0" animBg="1"/>
      <p:bldP spid="6" grpId="1" animBg="1"/>
      <p:bldP spid="7" grpId="0" animBg="1"/>
      <p:bldP spid="7" grpId="1" animBg="1"/>
      <p:bldP spid="8" grpId="0" animBg="1"/>
      <p:bldP spid="8" grpId="1" animBg="1"/>
      <p:bldP spid="9" grpId="0" animBg="1"/>
      <p:bldP spid="10" grpId="0" animBg="1"/>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7" name="Picture 6" descr="Worship003.gif"/>
          <p:cNvPicPr>
            <a:picLocks noChangeAspect="1"/>
          </p:cNvPicPr>
          <p:nvPr/>
        </p:nvPicPr>
        <p:blipFill>
          <a:blip r:embed="rId2"/>
          <a:stretch>
            <a:fillRect/>
          </a:stretch>
        </p:blipFill>
        <p:spPr>
          <a:xfrm>
            <a:off x="457200" y="8130"/>
            <a:ext cx="2209800" cy="1932186"/>
          </a:xfrm>
          <a:prstGeom prst="rect">
            <a:avLst/>
          </a:prstGeom>
        </p:spPr>
      </p:pic>
      <p:sp>
        <p:nvSpPr>
          <p:cNvPr id="2" name="Title 1"/>
          <p:cNvSpPr>
            <a:spLocks noGrp="1"/>
          </p:cNvSpPr>
          <p:nvPr>
            <p:ph type="title"/>
          </p:nvPr>
        </p:nvSpPr>
        <p:spPr/>
        <p:txBody>
          <a:bodyPr/>
          <a:lstStyle/>
          <a:p>
            <a:r>
              <a:rPr lang="en-US" dirty="0" smtClean="0"/>
              <a:t>Worship</a:t>
            </a:r>
            <a:endParaRPr lang="en-US" dirty="0"/>
          </a:p>
        </p:txBody>
      </p:sp>
      <p:sp>
        <p:nvSpPr>
          <p:cNvPr id="3" name="Content Placeholder 2"/>
          <p:cNvSpPr>
            <a:spLocks noGrp="1"/>
          </p:cNvSpPr>
          <p:nvPr>
            <p:ph idx="1"/>
          </p:nvPr>
        </p:nvSpPr>
        <p:spPr>
          <a:xfrm>
            <a:off x="457200" y="1722437"/>
            <a:ext cx="8229600" cy="3763963"/>
          </a:xfrm>
        </p:spPr>
        <p:txBody>
          <a:bodyPr/>
          <a:lstStyle/>
          <a:p>
            <a:r>
              <a:rPr lang="en-US" dirty="0" smtClean="0"/>
              <a:t>The more we bring to worship, the more we will get from it.</a:t>
            </a:r>
          </a:p>
          <a:p>
            <a:r>
              <a:rPr lang="en-US" dirty="0" smtClean="0"/>
              <a:t>3 Wrong Ways To Come To Worship</a:t>
            </a:r>
          </a:p>
          <a:p>
            <a:pPr marL="971550" lvl="1" indent="-514350">
              <a:buFont typeface="+mj-lt"/>
              <a:buAutoNum type="arabicPeriod"/>
            </a:pPr>
            <a:r>
              <a:rPr lang="en-US" dirty="0" smtClean="0"/>
              <a:t>Come entirely to get.</a:t>
            </a:r>
          </a:p>
          <a:p>
            <a:pPr marL="971550" lvl="1" indent="-514350">
              <a:buFont typeface="+mj-lt"/>
              <a:buAutoNum type="arabicPeriod"/>
            </a:pPr>
            <a:r>
              <a:rPr lang="en-US" dirty="0" smtClean="0"/>
              <a:t>Come without expectation.</a:t>
            </a:r>
          </a:p>
          <a:p>
            <a:pPr marL="971550" lvl="1" indent="-514350">
              <a:buFont typeface="+mj-lt"/>
              <a:buAutoNum type="arabicPeriod"/>
            </a:pPr>
            <a:r>
              <a:rPr lang="en-US" dirty="0" smtClean="0"/>
              <a:t>Come without preparation.</a:t>
            </a:r>
            <a:endParaRPr lang="en-US" dirty="0"/>
          </a:p>
        </p:txBody>
      </p:sp>
      <p:sp>
        <p:nvSpPr>
          <p:cNvPr id="6" name="TextBox 5"/>
          <p:cNvSpPr txBox="1"/>
          <p:nvPr/>
        </p:nvSpPr>
        <p:spPr>
          <a:xfrm>
            <a:off x="457200" y="5181600"/>
            <a:ext cx="8229599" cy="1200328"/>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sz="2400" dirty="0" smtClean="0"/>
              <a:t>So I sent for you immediately, and it was good of you to come. Now we are all here in the presence of God to listen to everything the Lord has commanded you to tell us (Acts 10:33).</a:t>
            </a:r>
            <a:endParaRPr lang="en-US" sz="2400" dirty="0"/>
          </a:p>
        </p:txBody>
      </p:sp>
      <p:sp>
        <p:nvSpPr>
          <p:cNvPr id="8" name="TextBox 7"/>
          <p:cNvSpPr txBox="1"/>
          <p:nvPr/>
        </p:nvSpPr>
        <p:spPr>
          <a:xfrm>
            <a:off x="457200" y="3276600"/>
            <a:ext cx="8229599" cy="34163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sz="2400" dirty="0" smtClean="0"/>
              <a:t> </a:t>
            </a:r>
            <a:r>
              <a:rPr lang="en-US" sz="2400" baseline="30000" dirty="0" smtClean="0"/>
              <a:t>17</a:t>
            </a:r>
            <a:r>
              <a:rPr lang="en-US" sz="2400" dirty="0" smtClean="0"/>
              <a:t>In the following directives I have no praise for you, for your meetings do more harm than good. </a:t>
            </a:r>
          </a:p>
          <a:p>
            <a:r>
              <a:rPr lang="en-US" sz="2400" baseline="30000" dirty="0" smtClean="0"/>
              <a:t>18</a:t>
            </a:r>
            <a:r>
              <a:rPr lang="en-US" sz="2400" dirty="0" smtClean="0"/>
              <a:t>In the first place, I hear that when you come together as a church, there are divisions among you, and to some extent I believe it. </a:t>
            </a:r>
          </a:p>
          <a:p>
            <a:r>
              <a:rPr lang="en-US" sz="2400" baseline="30000" dirty="0" smtClean="0"/>
              <a:t>19</a:t>
            </a:r>
            <a:r>
              <a:rPr lang="en-US" sz="2400" dirty="0" smtClean="0"/>
              <a:t>No doubt there have to be differences among you to show which of you have God's approval.</a:t>
            </a:r>
          </a:p>
          <a:p>
            <a:r>
              <a:rPr lang="en-US" sz="2400" baseline="30000" dirty="0" smtClean="0"/>
              <a:t>20</a:t>
            </a:r>
            <a:r>
              <a:rPr lang="en-US" sz="2400" dirty="0" smtClean="0"/>
              <a:t>When you come together, it is not the Lord's Supper you eat…  (1 Cor. 11:17-20).</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5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anim calcmode="lin" valueType="num">
                                      <p:cBhvr>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45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50" accel="100000" fill="hold">
                                          <p:stCondLst>
                                            <p:cond delay="45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anim calcmode="lin" valueType="num">
                                      <p:cBhvr>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45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50" accel="100000" fill="hold">
                                          <p:stCondLst>
                                            <p:cond delay="45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45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50" accel="100000" fill="hold">
                                          <p:stCondLst>
                                            <p:cond delay="45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500"/>
                                        <p:tgtEl>
                                          <p:spTgt spid="3">
                                            <p:txEl>
                                              <p:pRg st="4" end="4"/>
                                            </p:txEl>
                                          </p:spTgt>
                                        </p:tgtEl>
                                      </p:cBhvr>
                                    </p:animEffect>
                                    <p:anim calcmode="lin" valueType="num">
                                      <p:cBhvr>
                                        <p:cTn id="4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45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2" dur="50" accel="100000" fill="hold">
                                          <p:stCondLst>
                                            <p:cond delay="45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fade">
                                      <p:cBhvr>
                                        <p:cTn id="47" dur="500"/>
                                        <p:tgtEl>
                                          <p:spTgt spid="8"/>
                                        </p:tgtEl>
                                      </p:cBhvr>
                                    </p:animEffect>
                                    <p:anim calcmode="lin" valueType="num">
                                      <p:cBhvr>
                                        <p:cTn id="48" dur="500" fill="hold"/>
                                        <p:tgtEl>
                                          <p:spTgt spid="8"/>
                                        </p:tgtEl>
                                        <p:attrNameLst>
                                          <p:attrName>ppt_x</p:attrName>
                                        </p:attrNameLst>
                                      </p:cBhvr>
                                      <p:tavLst>
                                        <p:tav tm="0">
                                          <p:val>
                                            <p:strVal val="#ppt_x"/>
                                          </p:val>
                                        </p:tav>
                                        <p:tav tm="100000">
                                          <p:val>
                                            <p:strVal val="#ppt_x"/>
                                          </p:val>
                                        </p:tav>
                                      </p:tavLst>
                                    </p:anim>
                                    <p:anim calcmode="lin" valueType="num">
                                      <p:cBhvr>
                                        <p:cTn id="49" dur="450" decel="100000" fill="hold"/>
                                        <p:tgtEl>
                                          <p:spTgt spid="8"/>
                                        </p:tgtEl>
                                        <p:attrNameLst>
                                          <p:attrName>ppt_y</p:attrName>
                                        </p:attrNameLst>
                                      </p:cBhvr>
                                      <p:tavLst>
                                        <p:tav tm="0">
                                          <p:val>
                                            <p:strVal val="#ppt_y+1"/>
                                          </p:val>
                                        </p:tav>
                                        <p:tav tm="100000">
                                          <p:val>
                                            <p:strVal val="#ppt_y-.03"/>
                                          </p:val>
                                        </p:tav>
                                      </p:tavLst>
                                    </p:anim>
                                    <p:anim calcmode="lin" valueType="num">
                                      <p:cBhvr>
                                        <p:cTn id="50" dur="50" accel="100000" fill="hold">
                                          <p:stCondLst>
                                            <p:cond delay="450"/>
                                          </p:stCondLst>
                                        </p:cTn>
                                        <p:tgtEl>
                                          <p:spTgt spid="8"/>
                                        </p:tgtEl>
                                        <p:attrNameLst>
                                          <p:attrName>ppt_y</p:attrName>
                                        </p:attrNameLst>
                                      </p:cBhvr>
                                      <p:tavLst>
                                        <p:tav tm="0">
                                          <p:val>
                                            <p:strVal val="#ppt_y-.03"/>
                                          </p:val>
                                        </p:tav>
                                        <p:tav tm="100000">
                                          <p:val>
                                            <p:strVal val="#ppt_y"/>
                                          </p:val>
                                        </p:tav>
                                      </p:tavLst>
                                    </p:anim>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51" fill="hold">
                      <p:stCondLst>
                        <p:cond delay="indefinite"/>
                      </p:stCondLst>
                      <p:childTnLst>
                        <p:par>
                          <p:cTn id="52" fill="hold">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6"/>
                                        </p:tgtEl>
                                        <p:attrNameLst>
                                          <p:attrName>style.visibility</p:attrName>
                                        </p:attrNameLst>
                                      </p:cBhvr>
                                      <p:to>
                                        <p:strVal val="visible"/>
                                      </p:to>
                                    </p:set>
                                    <p:animEffect transition="in" filter="fade">
                                      <p:cBhvr>
                                        <p:cTn id="55" dur="500"/>
                                        <p:tgtEl>
                                          <p:spTgt spid="6"/>
                                        </p:tgtEl>
                                      </p:cBhvr>
                                    </p:animEffect>
                                    <p:anim calcmode="lin" valueType="num">
                                      <p:cBhvr>
                                        <p:cTn id="56" dur="500" fill="hold"/>
                                        <p:tgtEl>
                                          <p:spTgt spid="6"/>
                                        </p:tgtEl>
                                        <p:attrNameLst>
                                          <p:attrName>ppt_x</p:attrName>
                                        </p:attrNameLst>
                                      </p:cBhvr>
                                      <p:tavLst>
                                        <p:tav tm="0">
                                          <p:val>
                                            <p:strVal val="#ppt_x"/>
                                          </p:val>
                                        </p:tav>
                                        <p:tav tm="100000">
                                          <p:val>
                                            <p:strVal val="#ppt_x"/>
                                          </p:val>
                                        </p:tav>
                                      </p:tavLst>
                                    </p:anim>
                                    <p:anim calcmode="lin" valueType="num">
                                      <p:cBhvr>
                                        <p:cTn id="57" dur="450" decel="100000" fill="hold"/>
                                        <p:tgtEl>
                                          <p:spTgt spid="6"/>
                                        </p:tgtEl>
                                        <p:attrNameLst>
                                          <p:attrName>ppt_y</p:attrName>
                                        </p:attrNameLst>
                                      </p:cBhvr>
                                      <p:tavLst>
                                        <p:tav tm="0">
                                          <p:val>
                                            <p:strVal val="#ppt_y+1"/>
                                          </p:val>
                                        </p:tav>
                                        <p:tav tm="100000">
                                          <p:val>
                                            <p:strVal val="#ppt_y-.03"/>
                                          </p:val>
                                        </p:tav>
                                      </p:tavLst>
                                    </p:anim>
                                    <p:anim calcmode="lin" valueType="num">
                                      <p:cBhvr>
                                        <p:cTn id="58" dur="50" accel="100000" fill="hold">
                                          <p:stCondLst>
                                            <p:cond delay="45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P spid="8" grpId="0" animBg="1"/>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9" name="Picture 8" descr="People001.gif"/>
          <p:cNvPicPr>
            <a:picLocks noChangeAspect="1"/>
          </p:cNvPicPr>
          <p:nvPr/>
        </p:nvPicPr>
        <p:blipFill>
          <a:blip r:embed="rId2"/>
          <a:srcRect t="21705" b="19380"/>
          <a:stretch>
            <a:fillRect/>
          </a:stretch>
        </p:blipFill>
        <p:spPr>
          <a:xfrm>
            <a:off x="304800" y="304800"/>
            <a:ext cx="3276600" cy="1447800"/>
          </a:xfrm>
          <a:prstGeom prst="rect">
            <a:avLst/>
          </a:prstGeom>
        </p:spPr>
      </p:pic>
      <p:sp>
        <p:nvSpPr>
          <p:cNvPr id="2" name="Title 1"/>
          <p:cNvSpPr>
            <a:spLocks noGrp="1"/>
          </p:cNvSpPr>
          <p:nvPr>
            <p:ph type="title"/>
          </p:nvPr>
        </p:nvSpPr>
        <p:spPr>
          <a:xfrm>
            <a:off x="3276600" y="274638"/>
            <a:ext cx="5410200" cy="1143000"/>
          </a:xfrm>
        </p:spPr>
        <p:txBody>
          <a:bodyPr/>
          <a:lstStyle/>
          <a:p>
            <a:r>
              <a:rPr lang="en-US" dirty="0" smtClean="0"/>
              <a:t>Christian Friends</a:t>
            </a:r>
            <a:endParaRPr lang="en-US" dirty="0"/>
          </a:p>
        </p:txBody>
      </p:sp>
      <p:sp>
        <p:nvSpPr>
          <p:cNvPr id="3" name="Content Placeholder 2"/>
          <p:cNvSpPr>
            <a:spLocks noGrp="1"/>
          </p:cNvSpPr>
          <p:nvPr>
            <p:ph idx="1"/>
          </p:nvPr>
        </p:nvSpPr>
        <p:spPr>
          <a:xfrm>
            <a:off x="457200" y="1722437"/>
            <a:ext cx="8229600" cy="3763963"/>
          </a:xfrm>
        </p:spPr>
        <p:txBody>
          <a:bodyPr/>
          <a:lstStyle/>
          <a:p>
            <a:r>
              <a:rPr lang="en-US" dirty="0" smtClean="0"/>
              <a:t>The opposite of 1 Cor. 15:33 is true: Implies that good companionships strengthen good morals.</a:t>
            </a:r>
          </a:p>
          <a:p>
            <a:r>
              <a:rPr lang="en-US" dirty="0" smtClean="0"/>
              <a:t>Get out of a relationship what we put into it.</a:t>
            </a:r>
          </a:p>
          <a:p>
            <a:pPr lvl="1"/>
            <a:r>
              <a:rPr lang="en-US" dirty="0" smtClean="0"/>
              <a:t>Friendly, find other people friendly.</a:t>
            </a:r>
          </a:p>
          <a:p>
            <a:pPr lvl="1"/>
            <a:r>
              <a:rPr lang="en-US" dirty="0" smtClean="0"/>
              <a:t>Irritable, finds others irritable.</a:t>
            </a:r>
          </a:p>
          <a:p>
            <a:pPr lvl="1"/>
            <a:r>
              <a:rPr lang="en-US" dirty="0" smtClean="0"/>
              <a:t>Bad-tempered, find others bad-tempered.</a:t>
            </a:r>
          </a:p>
        </p:txBody>
      </p:sp>
      <p:sp>
        <p:nvSpPr>
          <p:cNvPr id="6" name="TextBox 5"/>
          <p:cNvSpPr txBox="1"/>
          <p:nvPr/>
        </p:nvSpPr>
        <p:spPr>
          <a:xfrm>
            <a:off x="457200" y="5646003"/>
            <a:ext cx="8229599" cy="830997"/>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sz="2400" dirty="0" smtClean="0"/>
              <a:t>A man who has friends must himself be friendly, but there is a friend who sticks closer than a brother (Prov. 18:24).</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5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anim calcmode="lin" valueType="num">
                                      <p:cBhvr>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45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50" accel="100000" fill="hold">
                                          <p:stCondLst>
                                            <p:cond delay="45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anim calcmode="lin" valueType="num">
                                      <p:cBhvr>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45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50" accel="100000" fill="hold">
                                          <p:stCondLst>
                                            <p:cond delay="45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500"/>
                                        <p:tgtEl>
                                          <p:spTgt spid="6"/>
                                        </p:tgtEl>
                                      </p:cBhvr>
                                    </p:animEffect>
                                    <p:anim calcmode="lin" valueType="num">
                                      <p:cBhvr>
                                        <p:cTn id="32" dur="500" fill="hold"/>
                                        <p:tgtEl>
                                          <p:spTgt spid="6"/>
                                        </p:tgtEl>
                                        <p:attrNameLst>
                                          <p:attrName>ppt_x</p:attrName>
                                        </p:attrNameLst>
                                      </p:cBhvr>
                                      <p:tavLst>
                                        <p:tav tm="0">
                                          <p:val>
                                            <p:strVal val="#ppt_x"/>
                                          </p:val>
                                        </p:tav>
                                        <p:tav tm="100000">
                                          <p:val>
                                            <p:strVal val="#ppt_x"/>
                                          </p:val>
                                        </p:tav>
                                      </p:tavLst>
                                    </p:anim>
                                    <p:anim calcmode="lin" valueType="num">
                                      <p:cBhvr>
                                        <p:cTn id="33" dur="450" decel="100000" fill="hold"/>
                                        <p:tgtEl>
                                          <p:spTgt spid="6"/>
                                        </p:tgtEl>
                                        <p:attrNameLst>
                                          <p:attrName>ppt_y</p:attrName>
                                        </p:attrNameLst>
                                      </p:cBhvr>
                                      <p:tavLst>
                                        <p:tav tm="0">
                                          <p:val>
                                            <p:strVal val="#ppt_y+1"/>
                                          </p:val>
                                        </p:tav>
                                        <p:tav tm="100000">
                                          <p:val>
                                            <p:strVal val="#ppt_y-.03"/>
                                          </p:val>
                                        </p:tav>
                                      </p:tavLst>
                                    </p:anim>
                                    <p:anim calcmode="lin" valueType="num">
                                      <p:cBhvr>
                                        <p:cTn id="34" dur="50" accel="100000" fill="hold">
                                          <p:stCondLst>
                                            <p:cond delay="45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fade">
                                      <p:cBhvr>
                                        <p:cTn id="39" dur="500"/>
                                        <p:tgtEl>
                                          <p:spTgt spid="3">
                                            <p:txEl>
                                              <p:pRg st="3" end="3"/>
                                            </p:txEl>
                                          </p:spTgt>
                                        </p:tgtEl>
                                      </p:cBhvr>
                                    </p:animEffect>
                                    <p:anim calcmode="lin" valueType="num">
                                      <p:cBhvr>
                                        <p:cTn id="4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1" dur="45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42" dur="50" accel="100000" fill="hold">
                                          <p:stCondLst>
                                            <p:cond delay="45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fade">
                                      <p:cBhvr>
                                        <p:cTn id="47" dur="500"/>
                                        <p:tgtEl>
                                          <p:spTgt spid="3">
                                            <p:txEl>
                                              <p:pRg st="4" end="4"/>
                                            </p:txEl>
                                          </p:spTgt>
                                        </p:tgtEl>
                                      </p:cBhvr>
                                    </p:animEffect>
                                    <p:anim calcmode="lin" valueType="num">
                                      <p:cBhvr>
                                        <p:cTn id="4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9" dur="45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50" dur="50" accel="100000" fill="hold">
                                          <p:stCondLst>
                                            <p:cond delay="45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Balance of Life</a:t>
            </a:r>
            <a:endParaRPr lang="en-US" dirty="0"/>
          </a:p>
        </p:txBody>
      </p:sp>
      <p:pic>
        <p:nvPicPr>
          <p:cNvPr id="4" name="Content Placeholder 3" descr="scales.jpg"/>
          <p:cNvPicPr>
            <a:picLocks noGrp="1" noChangeAspect="1"/>
          </p:cNvPicPr>
          <p:nvPr>
            <p:ph idx="1"/>
          </p:nvPr>
        </p:nvPicPr>
        <p:blipFill>
          <a:blip r:embed="rId2"/>
          <a:srcRect l="-3340" r="-4274"/>
          <a:stretch>
            <a:fillRect/>
          </a:stretch>
        </p:blipFill>
        <p:spPr>
          <a:xfrm>
            <a:off x="466583" y="1600200"/>
            <a:ext cx="2886217" cy="2700009"/>
          </a:xfrm>
        </p:spPr>
      </p:pic>
      <p:sp>
        <p:nvSpPr>
          <p:cNvPr id="5" name="TextBox 4"/>
          <p:cNvSpPr txBox="1"/>
          <p:nvPr/>
        </p:nvSpPr>
        <p:spPr>
          <a:xfrm>
            <a:off x="3657600" y="1752600"/>
            <a:ext cx="472440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sz="2800" dirty="0" smtClean="0"/>
              <a:t>Is your life out of balance?</a:t>
            </a:r>
            <a:endParaRPr lang="en-US" sz="2800" dirty="0"/>
          </a:p>
        </p:txBody>
      </p:sp>
      <p:sp>
        <p:nvSpPr>
          <p:cNvPr id="6" name="TextBox 5"/>
          <p:cNvSpPr txBox="1"/>
          <p:nvPr/>
        </p:nvSpPr>
        <p:spPr>
          <a:xfrm>
            <a:off x="3657600" y="2724150"/>
            <a:ext cx="472440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sz="2800" dirty="0" smtClean="0"/>
              <a:t>Do you find Bible study boring?</a:t>
            </a:r>
            <a:endParaRPr lang="en-US" sz="2800" dirty="0"/>
          </a:p>
        </p:txBody>
      </p:sp>
      <p:sp>
        <p:nvSpPr>
          <p:cNvPr id="7" name="TextBox 6"/>
          <p:cNvSpPr txBox="1"/>
          <p:nvPr/>
        </p:nvSpPr>
        <p:spPr>
          <a:xfrm>
            <a:off x="3657600" y="3695700"/>
            <a:ext cx="472440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sz="2800" dirty="0" smtClean="0"/>
              <a:t>Is worship fulfilling to you?</a:t>
            </a:r>
            <a:endParaRPr lang="en-US" sz="2800" dirty="0"/>
          </a:p>
        </p:txBody>
      </p:sp>
      <p:sp>
        <p:nvSpPr>
          <p:cNvPr id="8" name="TextBox 7"/>
          <p:cNvSpPr txBox="1"/>
          <p:nvPr/>
        </p:nvSpPr>
        <p:spPr>
          <a:xfrm>
            <a:off x="1295400" y="4667250"/>
            <a:ext cx="708660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sz="2800" dirty="0" smtClean="0"/>
              <a:t>Do you have good relationships with Christians?</a:t>
            </a:r>
            <a:endParaRPr lang="en-US" sz="2800" dirty="0"/>
          </a:p>
        </p:txBody>
      </p:sp>
      <p:sp>
        <p:nvSpPr>
          <p:cNvPr id="9" name="TextBox 8"/>
          <p:cNvSpPr txBox="1"/>
          <p:nvPr/>
        </p:nvSpPr>
        <p:spPr>
          <a:xfrm>
            <a:off x="1295400" y="5638800"/>
            <a:ext cx="7086600" cy="954107"/>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sz="2800" dirty="0" smtClean="0"/>
              <a:t>Good </a:t>
            </a:r>
            <a:r>
              <a:rPr lang="en-US" sz="2800" dirty="0" smtClean="0"/>
              <a:t>for all of us to take a close personal inventory in regards to this principle.</a:t>
            </a:r>
            <a:endParaRPr lang="en-US"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288</TotalTime>
  <Words>628</Words>
  <Application>Microsoft Macintosh PowerPoint</Application>
  <PresentationFormat>On-screen Show (4:3)</PresentationFormat>
  <Paragraphs>42</Paragraphs>
  <Slides>5</Slides>
  <Notes>0</Notes>
  <HiddenSlides>0</HiddenSlides>
  <MMClips>0</MMClips>
  <ScaleCrop>false</ScaleCrop>
  <HeadingPairs>
    <vt:vector size="4" baseType="variant">
      <vt:variant>
        <vt:lpstr>Design Template</vt:lpstr>
      </vt:variant>
      <vt:variant>
        <vt:i4>1</vt:i4>
      </vt:variant>
      <vt:variant>
        <vt:lpstr>Slide Titles</vt:lpstr>
      </vt:variant>
      <vt:variant>
        <vt:i4>5</vt:i4>
      </vt:variant>
    </vt:vector>
  </HeadingPairs>
  <TitlesOfParts>
    <vt:vector size="6" baseType="lpstr">
      <vt:lpstr>Office Theme</vt:lpstr>
      <vt:lpstr>The Balance of Life</vt:lpstr>
      <vt:lpstr>Study</vt:lpstr>
      <vt:lpstr>Worship</vt:lpstr>
      <vt:lpstr>Christian Friends</vt:lpstr>
      <vt:lpstr>The Balance of Life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Balance of Life</dc:title>
  <dc:creator>Andrew Alexander</dc:creator>
  <cp:lastModifiedBy>Andrew Alexander</cp:lastModifiedBy>
  <cp:revision>21</cp:revision>
  <dcterms:created xsi:type="dcterms:W3CDTF">2009-01-11T13:06:04Z</dcterms:created>
  <dcterms:modified xsi:type="dcterms:W3CDTF">2009-01-11T13:07:37Z</dcterms:modified>
</cp:coreProperties>
</file>