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docProps/app.xml" ContentType="application/vnd.openxmlformats-officedocument.extended-properties+xml"/>
  <Override PartName="/ppt/slideLayouts/slideLayout5.xml" ContentType="application/vnd.openxmlformats-officedocument.presentationml.slideLayout+xml"/>
  <Override PartName="/ppt/theme/theme2.xml" ContentType="application/vnd.openxmlformats-officedocument.theme+xml"/>
  <Override PartName="/ppt/slideLayouts/slideLayout1.xml" ContentType="application/vnd.openxmlformats-officedocument.presentationml.slideLayout+xml"/>
  <Override PartName="/ppt/notesSlides/notesSlide12.xml" ContentType="application/vnd.openxmlformats-officedocument.presentationml.notesSlide+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theme/theme3.xml" ContentType="application/vnd.openxmlformats-officedocument.theme+xml"/>
  <Override PartName="/ppt/slideLayouts/slideLayout2.xml" ContentType="application/vnd.openxmlformats-officedocument.presentationml.slideLayout+xml"/>
  <Override PartName="/ppt/notesSlides/notesSlide6.xml" ContentType="application/vnd.openxmlformats-officedocument.presentationml.notes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b="1"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b="1"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b="1"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b="1"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b="1"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b="1"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b="1"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b="1"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FFFF66"/>
    <a:srgbClr val="D1223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969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970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970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6C72F949-546A-4F4B-9111-713034E1BCB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a:lvl1pPr>
          </a:lstStyle>
          <a:p>
            <a:pPr>
              <a:defRPr/>
            </a:pPr>
            <a:endParaRPr lang="en-US"/>
          </a:p>
        </p:txBody>
      </p:sp>
      <p:sp>
        <p:nvSpPr>
          <p:cNvPr id="14340"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a:lvl1pPr>
          </a:lstStyle>
          <a:p>
            <a:pPr>
              <a:defRPr/>
            </a:pPr>
            <a:fld id="{9E6A3C2D-3E37-B84F-923D-098261028EA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9F6BCD44-D49A-BC48-922A-5C01DAF702F7}" type="slidenum">
              <a:rPr lang="en-US"/>
              <a:pPr/>
              <a:t>1</a:t>
            </a:fld>
            <a:endParaRPr lang="en-US"/>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5D135F8-E940-654C-8FC0-8C4530FBBBF6}" type="slidenum">
              <a:rPr lang="en-US"/>
              <a:pPr/>
              <a:t>10</a:t>
            </a:fld>
            <a:endParaRPr lang="en-US"/>
          </a:p>
        </p:txBody>
      </p:sp>
      <p:sp>
        <p:nvSpPr>
          <p:cNvPr id="34819" name="Rectangle 2"/>
          <p:cNvSpPr>
            <a:spLocks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44221C3E-6C05-A446-9B9E-3D9ECEA05E29}" type="slidenum">
              <a:rPr lang="en-US"/>
              <a:pPr/>
              <a:t>11</a:t>
            </a:fld>
            <a:endParaRPr lang="en-US"/>
          </a:p>
        </p:txBody>
      </p:sp>
      <p:sp>
        <p:nvSpPr>
          <p:cNvPr id="36867" name="Rectangle 2"/>
          <p:cNvSpPr>
            <a:spLocks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687F726F-B31C-C342-9270-FBB6BD69EE9B}" type="slidenum">
              <a:rPr lang="en-US"/>
              <a:pPr/>
              <a:t>12</a:t>
            </a:fld>
            <a:endParaRPr lang="en-US"/>
          </a:p>
        </p:txBody>
      </p:sp>
      <p:sp>
        <p:nvSpPr>
          <p:cNvPr id="38915" name="Rectangle 2"/>
          <p:cNvSpPr>
            <a:spLocks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C99294D3-ADE0-774C-95BE-3DDE3960A0E7}" type="slidenum">
              <a:rPr lang="en-US"/>
              <a:pPr/>
              <a:t>13</a:t>
            </a:fld>
            <a:endParaRPr lang="en-US"/>
          </a:p>
        </p:txBody>
      </p:sp>
      <p:sp>
        <p:nvSpPr>
          <p:cNvPr id="40963" name="Rectangle 2"/>
          <p:cNvSpPr>
            <a:spLocks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E7298E99-716D-074D-ADC1-C139EAEE79C5}" type="slidenum">
              <a:rPr lang="en-US"/>
              <a:pPr/>
              <a:t>2</a:t>
            </a:fld>
            <a:endParaRPr lang="en-US"/>
          </a:p>
        </p:txBody>
      </p:sp>
      <p:sp>
        <p:nvSpPr>
          <p:cNvPr id="18435" name="Rectangle 2"/>
          <p:cNvSpPr>
            <a:spLocks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16645AEF-A24C-D844-9521-D9EBEC1B9B51}" type="slidenum">
              <a:rPr lang="en-US"/>
              <a:pPr/>
              <a:t>3</a:t>
            </a:fld>
            <a:endParaRPr lang="en-US"/>
          </a:p>
        </p:txBody>
      </p:sp>
      <p:sp>
        <p:nvSpPr>
          <p:cNvPr id="20483" name="Rectangle 2"/>
          <p:cNvSpPr>
            <a:spLocks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ADE217FC-BDFA-CB48-ADD9-C9DAF70F0074}" type="slidenum">
              <a:rPr lang="en-US"/>
              <a:pPr/>
              <a:t>4</a:t>
            </a:fld>
            <a:endParaRPr lang="en-US"/>
          </a:p>
        </p:txBody>
      </p:sp>
      <p:sp>
        <p:nvSpPr>
          <p:cNvPr id="22531" name="Rectangle 2"/>
          <p:cNvSpPr>
            <a:spLocks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F5D5C402-769C-1A4E-92CC-65B270109A91}" type="slidenum">
              <a:rPr lang="en-US"/>
              <a:pPr/>
              <a:t>5</a:t>
            </a:fld>
            <a:endParaRPr lang="en-US"/>
          </a:p>
        </p:txBody>
      </p:sp>
      <p:sp>
        <p:nvSpPr>
          <p:cNvPr id="24579" name="Rectangle 2"/>
          <p:cNvSpPr>
            <a:spLocks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507E304C-0282-764C-884C-C79534D75FF6}" type="slidenum">
              <a:rPr lang="en-US"/>
              <a:pPr/>
              <a:t>6</a:t>
            </a:fld>
            <a:endParaRPr lang="en-US"/>
          </a:p>
        </p:txBody>
      </p:sp>
      <p:sp>
        <p:nvSpPr>
          <p:cNvPr id="26627" name="Rectangle 2"/>
          <p:cNvSpPr>
            <a:spLocks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4ED4B51B-C103-EE4D-B4ED-DECBD3A1F213}" type="slidenum">
              <a:rPr lang="en-US"/>
              <a:pPr/>
              <a:t>7</a:t>
            </a:fld>
            <a:endParaRPr lang="en-US"/>
          </a:p>
        </p:txBody>
      </p:sp>
      <p:sp>
        <p:nvSpPr>
          <p:cNvPr id="28675" name="Rectangle 2"/>
          <p:cNvSpPr>
            <a:spLocks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042B2BE7-FE0D-B94D-9F54-D7A04E7A3D4E}" type="slidenum">
              <a:rPr lang="en-US"/>
              <a:pPr/>
              <a:t>8</a:t>
            </a:fld>
            <a:endParaRPr lang="en-US"/>
          </a:p>
        </p:txBody>
      </p:sp>
      <p:sp>
        <p:nvSpPr>
          <p:cNvPr id="30723" name="Rectangle 2"/>
          <p:cNvSpPr>
            <a:spLocks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3C5D5529-C41A-2243-9A96-D63CD1C1F995}" type="slidenum">
              <a:rPr lang="en-US"/>
              <a:pPr/>
              <a:t>9</a:t>
            </a:fld>
            <a:endParaRPr lang="en-US"/>
          </a:p>
        </p:txBody>
      </p:sp>
      <p:sp>
        <p:nvSpPr>
          <p:cNvPr id="32771" name="Rectangle 2"/>
          <p:cNvSpPr>
            <a:spLocks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5C941D-0DDB-9C43-B24E-3BF7F386D5B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507A97-D9D6-9042-8130-A2669A919BF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00B068-36EC-3748-AE1E-5288E7D0B60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C4DC59E-C844-8944-9BE3-4A51DBA1411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6D6508-3712-2840-A6EC-B2798319A98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603302-966B-034F-9379-FDC0BF38A2F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6B7EF5A-4B71-094F-AACA-6654552E413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2A646CC-DFF6-094D-B9B4-31CB27AB24D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C6A9B8-79E3-A343-A90C-001211B537E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A34154-DBC1-A44E-BE21-8E9B07A130E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F795713-B373-924C-9D1D-FF2C6D7636E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b="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b="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b="0"/>
            </a:lvl1pPr>
          </a:lstStyle>
          <a:p>
            <a:pPr>
              <a:defRPr/>
            </a:pPr>
            <a:fld id="{3AC91ABF-EF7C-8B4E-B37E-EF9BD7276D4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ea typeface="ＭＳ Ｐゴシック" charset="-128"/>
          <a:cs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cs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cs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09600" y="381000"/>
            <a:ext cx="7772400" cy="1143000"/>
          </a:xfrm>
        </p:spPr>
        <p:style>
          <a:lnRef idx="1">
            <a:schemeClr val="accent2"/>
          </a:lnRef>
          <a:fillRef idx="3">
            <a:schemeClr val="accent2"/>
          </a:fillRef>
          <a:effectRef idx="2">
            <a:schemeClr val="accent2"/>
          </a:effectRef>
          <a:fontRef idx="minor">
            <a:schemeClr val="lt1"/>
          </a:fontRef>
        </p:style>
        <p:txBody>
          <a:bodyPr/>
          <a:lstStyle/>
          <a:p>
            <a:pPr eaLnBrk="1" hangingPunct="1"/>
            <a:r>
              <a:rPr lang="en-US">
                <a:solidFill>
                  <a:srgbClr val="FFFFFF"/>
                </a:solidFill>
              </a:rPr>
              <a:t>Saving Faith = Obedient Faith</a:t>
            </a:r>
          </a:p>
        </p:txBody>
      </p:sp>
      <p:sp>
        <p:nvSpPr>
          <p:cNvPr id="2051" name="Rectangle 3"/>
          <p:cNvSpPr>
            <a:spLocks noGrp="1" noChangeArrowheads="1"/>
          </p:cNvSpPr>
          <p:nvPr>
            <p:ph type="subTitle" idx="1"/>
          </p:nvPr>
        </p:nvSpPr>
        <p:spPr>
          <a:xfrm>
            <a:off x="609600" y="1752600"/>
            <a:ext cx="7696200" cy="1828800"/>
          </a:xfrm>
        </p:spPr>
        <p:txBody>
          <a:bodyPr/>
          <a:lstStyle/>
          <a:p>
            <a:pPr algn="l" eaLnBrk="1" hangingPunct="1">
              <a:buFontTx/>
              <a:buChar char="•"/>
            </a:pPr>
            <a:r>
              <a:rPr lang="en-US"/>
              <a:t> “Just believe in Jesus.”</a:t>
            </a:r>
          </a:p>
          <a:p>
            <a:pPr algn="l" eaLnBrk="1" hangingPunct="1">
              <a:buFontTx/>
              <a:buChar char="•"/>
            </a:pPr>
            <a:r>
              <a:rPr lang="en-US"/>
              <a:t> “Accept Jesus as your personal Savior.”</a:t>
            </a:r>
          </a:p>
          <a:p>
            <a:pPr algn="l" eaLnBrk="1" hangingPunct="1">
              <a:buFontTx/>
              <a:buChar char="•"/>
            </a:pPr>
            <a:r>
              <a:rPr lang="en-US"/>
              <a:t> “He’s a good moral man.”</a:t>
            </a:r>
          </a:p>
        </p:txBody>
      </p:sp>
      <p:sp>
        <p:nvSpPr>
          <p:cNvPr id="2052" name="Text Box 4"/>
          <p:cNvSpPr txBox="1">
            <a:spLocks noChangeArrowheads="1"/>
          </p:cNvSpPr>
          <p:nvPr/>
        </p:nvSpPr>
        <p:spPr bwMode="auto">
          <a:xfrm>
            <a:off x="609600" y="4038600"/>
            <a:ext cx="8229600" cy="1187450"/>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spcBef>
                <a:spcPct val="50000"/>
              </a:spcBef>
              <a:defRPr/>
            </a:pPr>
            <a:r>
              <a:rPr lang="en-US" b="0" dirty="0"/>
              <a:t>Nevertheless even among the rulers many believed in Him, but because of the Pharisees they did not confess Him, lest they should be put out of the synagogue (Jn. 12:42).</a:t>
            </a:r>
          </a:p>
        </p:txBody>
      </p:sp>
      <p:sp>
        <p:nvSpPr>
          <p:cNvPr id="2053" name="Text Box 5"/>
          <p:cNvSpPr txBox="1">
            <a:spLocks noChangeArrowheads="1"/>
          </p:cNvSpPr>
          <p:nvPr/>
        </p:nvSpPr>
        <p:spPr bwMode="auto">
          <a:xfrm>
            <a:off x="609600" y="5715000"/>
            <a:ext cx="8001000" cy="822325"/>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prstTxWarp prst="textNoShape">
              <a:avLst/>
            </a:prstTxWarp>
            <a:spAutoFit/>
          </a:bodyPr>
          <a:lstStyle/>
          <a:p>
            <a:pPr>
              <a:spcBef>
                <a:spcPct val="50000"/>
              </a:spcBef>
              <a:defRPr/>
            </a:pPr>
            <a:r>
              <a:rPr lang="en-US" b="0"/>
              <a:t>You believe that there is one God. You do well. Even the demons believe—and tremble! (Jas. 2:19).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left)">
                                      <p:cBhvr>
                                        <p:cTn id="7" dur="500"/>
                                        <p:tgtEl>
                                          <p:spTgt spid="153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51">
                                            <p:txEl>
                                              <p:pRg st="0" end="0"/>
                                            </p:txEl>
                                          </p:spTgt>
                                        </p:tgtEl>
                                        <p:attrNameLst>
                                          <p:attrName>style.visibility</p:attrName>
                                        </p:attrNameLst>
                                      </p:cBhvr>
                                      <p:to>
                                        <p:strVal val="visible"/>
                                      </p:to>
                                    </p:set>
                                    <p:animEffect transition="in" filter="fade">
                                      <p:cBhvr>
                                        <p:cTn id="12" dur="500"/>
                                        <p:tgtEl>
                                          <p:spTgt spid="205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1">
                                            <p:txEl>
                                              <p:pRg st="1" end="1"/>
                                            </p:txEl>
                                          </p:spTgt>
                                        </p:tgtEl>
                                        <p:attrNameLst>
                                          <p:attrName>style.visibility</p:attrName>
                                        </p:attrNameLst>
                                      </p:cBhvr>
                                      <p:to>
                                        <p:strVal val="visible"/>
                                      </p:to>
                                    </p:set>
                                    <p:animEffect transition="in" filter="fade">
                                      <p:cBhvr>
                                        <p:cTn id="17" dur="500"/>
                                        <p:tgtEl>
                                          <p:spTgt spid="205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51">
                                            <p:txEl>
                                              <p:pRg st="2" end="2"/>
                                            </p:txEl>
                                          </p:spTgt>
                                        </p:tgtEl>
                                        <p:attrNameLst>
                                          <p:attrName>style.visibility</p:attrName>
                                        </p:attrNameLst>
                                      </p:cBhvr>
                                      <p:to>
                                        <p:strVal val="visible"/>
                                      </p:to>
                                    </p:set>
                                    <p:animEffect transition="in" filter="fade">
                                      <p:cBhvr>
                                        <p:cTn id="22" dur="500"/>
                                        <p:tgtEl>
                                          <p:spTgt spid="205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52">
                                            <p:txEl>
                                              <p:pRg st="0" end="0"/>
                                            </p:txEl>
                                          </p:spTgt>
                                        </p:tgtEl>
                                        <p:attrNameLst>
                                          <p:attrName>style.visibility</p:attrName>
                                        </p:attrNameLst>
                                      </p:cBhvr>
                                      <p:to>
                                        <p:strVal val="visible"/>
                                      </p:to>
                                    </p:set>
                                    <p:animEffect transition="in" filter="fade">
                                      <p:cBhvr>
                                        <p:cTn id="27" dur="500"/>
                                        <p:tgtEl>
                                          <p:spTgt spid="2052">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53">
                                            <p:txEl>
                                              <p:pRg st="0" end="0"/>
                                            </p:txEl>
                                          </p:spTgt>
                                        </p:tgtEl>
                                        <p:attrNameLst>
                                          <p:attrName>style.visibility</p:attrName>
                                        </p:attrNameLst>
                                      </p:cBhvr>
                                      <p:to>
                                        <p:strVal val="visible"/>
                                      </p:to>
                                    </p:set>
                                    <p:animEffect transition="in" filter="fade">
                                      <p:cBhvr>
                                        <p:cTn id="32" dur="500"/>
                                        <p:tgtEl>
                                          <p:spTgt spid="205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nimBg="1"/>
      <p:bldP spid="2051" grpId="0" build="p" autoUpdateAnimBg="0"/>
      <p:bldP spid="2052" grpId="0" build="p" autoUpdateAnimBg="0"/>
      <p:bldP spid="2053" grpId="0" build="p" autoUpdateAnimBg="0"/>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609600"/>
            <a:ext cx="8458200" cy="11430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dirty="0">
                <a:solidFill>
                  <a:srgbClr val="FFFFFF"/>
                </a:solidFill>
              </a:rPr>
              <a:t>Jesus Dealt With This Problem</a:t>
            </a:r>
          </a:p>
        </p:txBody>
      </p:sp>
      <p:sp>
        <p:nvSpPr>
          <p:cNvPr id="21508" name="Text Box 4"/>
          <p:cNvSpPr txBox="1">
            <a:spLocks noChangeArrowheads="1"/>
          </p:cNvSpPr>
          <p:nvPr/>
        </p:nvSpPr>
        <p:spPr bwMode="auto">
          <a:xfrm>
            <a:off x="609600" y="2590800"/>
            <a:ext cx="7848600" cy="2101850"/>
          </a:xfrm>
          <a:prstGeom prst="rect">
            <a:avLst/>
          </a:prstGeom>
          <a:solidFill>
            <a:srgbClr val="D12230"/>
          </a:solidFill>
          <a:ln w="9525">
            <a:noFill/>
            <a:miter lim="800000"/>
            <a:headEnd/>
            <a:tailEnd/>
          </a:ln>
        </p:spPr>
        <p:txBody>
          <a:bodyPr>
            <a:prstTxWarp prst="textNoShape">
              <a:avLst/>
            </a:prstTxWarp>
            <a:spAutoFit/>
          </a:bodyPr>
          <a:lstStyle/>
          <a:p>
            <a:pPr algn="ctr">
              <a:spcBef>
                <a:spcPct val="50000"/>
              </a:spcBef>
            </a:pPr>
            <a:r>
              <a:rPr lang="en-US" sz="4400" b="0">
                <a:solidFill>
                  <a:schemeClr val="bg1"/>
                </a:solidFill>
              </a:rPr>
              <a:t>But why do you call Me ‘Lord, Lord,’ and not do the things which I say? (Lk. 6:46).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animEffect transition="in" filter="fade">
                                      <p:cBhvr>
                                        <p:cTn id="7" dur="500"/>
                                        <p:tgtEl>
                                          <p:spTgt spid="215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autoUpdateAnimBg="0"/>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228600"/>
            <a:ext cx="7772400" cy="838200"/>
          </a:xfrm>
        </p:spPr>
        <p:style>
          <a:lnRef idx="2">
            <a:schemeClr val="accent2">
              <a:shade val="50000"/>
            </a:schemeClr>
          </a:lnRef>
          <a:fillRef idx="1">
            <a:schemeClr val="accent2"/>
          </a:fillRef>
          <a:effectRef idx="0">
            <a:schemeClr val="accent2"/>
          </a:effectRef>
          <a:fontRef idx="minor">
            <a:schemeClr val="lt1"/>
          </a:fontRef>
        </p:style>
        <p:txBody>
          <a:bodyPr/>
          <a:lstStyle/>
          <a:p>
            <a:pPr algn="l" eaLnBrk="1" hangingPunct="1">
              <a:defRPr/>
            </a:pPr>
            <a:r>
              <a:rPr lang="en-US" sz="4000" dirty="0">
                <a:solidFill>
                  <a:srgbClr val="FFFFFF"/>
                </a:solidFill>
              </a:rPr>
              <a:t>What does this mean to us?</a:t>
            </a:r>
          </a:p>
        </p:txBody>
      </p:sp>
      <p:sp>
        <p:nvSpPr>
          <p:cNvPr id="23555" name="Rectangle 3"/>
          <p:cNvSpPr>
            <a:spLocks noGrp="1" noChangeArrowheads="1"/>
          </p:cNvSpPr>
          <p:nvPr>
            <p:ph type="body" idx="1"/>
          </p:nvPr>
        </p:nvSpPr>
        <p:spPr>
          <a:xfrm>
            <a:off x="533400" y="1300163"/>
            <a:ext cx="8229600" cy="4191000"/>
          </a:xfrm>
        </p:spPr>
        <p:txBody>
          <a:bodyPr/>
          <a:lstStyle/>
          <a:p>
            <a:pPr eaLnBrk="1" hangingPunct="1">
              <a:lnSpc>
                <a:spcPct val="90000"/>
              </a:lnSpc>
            </a:pPr>
            <a:r>
              <a:rPr lang="en-US" sz="2800"/>
              <a:t>Works of the flesh (Gal. 5:19-21; 1 Pet. 4:3)</a:t>
            </a:r>
          </a:p>
          <a:p>
            <a:pPr lvl="1" eaLnBrk="1" hangingPunct="1">
              <a:lnSpc>
                <a:spcPct val="90000"/>
              </a:lnSpc>
            </a:pPr>
            <a:r>
              <a:rPr lang="en-US" sz="2400"/>
              <a:t>Consume alcoholic drinks</a:t>
            </a:r>
          </a:p>
          <a:p>
            <a:pPr lvl="1" eaLnBrk="1" hangingPunct="1">
              <a:lnSpc>
                <a:spcPct val="90000"/>
              </a:lnSpc>
            </a:pPr>
            <a:r>
              <a:rPr lang="en-US" sz="2400"/>
              <a:t>Lasciviousness: dress immodestly, dance, lewd entertainment</a:t>
            </a:r>
          </a:p>
          <a:p>
            <a:pPr lvl="1" eaLnBrk="1" hangingPunct="1">
              <a:lnSpc>
                <a:spcPct val="90000"/>
              </a:lnSpc>
            </a:pPr>
            <a:r>
              <a:rPr lang="en-US" sz="2400"/>
              <a:t>Sexual immorality: adultery, homosexuality</a:t>
            </a:r>
          </a:p>
          <a:p>
            <a:pPr lvl="1" eaLnBrk="1" hangingPunct="1">
              <a:lnSpc>
                <a:spcPct val="90000"/>
              </a:lnSpc>
            </a:pPr>
            <a:r>
              <a:rPr lang="en-US" sz="2400"/>
              <a:t>Gossip, complain, murmur</a:t>
            </a:r>
          </a:p>
          <a:p>
            <a:pPr lvl="1" eaLnBrk="1" hangingPunct="1">
              <a:lnSpc>
                <a:spcPct val="90000"/>
              </a:lnSpc>
            </a:pPr>
            <a:r>
              <a:rPr lang="en-US" sz="2400"/>
              <a:t>Hatred, envy, divisive</a:t>
            </a:r>
          </a:p>
          <a:p>
            <a:pPr eaLnBrk="1" hangingPunct="1">
              <a:lnSpc>
                <a:spcPct val="90000"/>
              </a:lnSpc>
            </a:pPr>
            <a:r>
              <a:rPr lang="en-US" sz="2800"/>
              <a:t>Either you believe Christ or you don’t!</a:t>
            </a:r>
          </a:p>
          <a:p>
            <a:pPr eaLnBrk="1" hangingPunct="1">
              <a:lnSpc>
                <a:spcPct val="90000"/>
              </a:lnSpc>
            </a:pPr>
            <a:r>
              <a:rPr lang="en-US" sz="2800"/>
              <a:t>You either abstain from these or you don’t!</a:t>
            </a:r>
          </a:p>
          <a:p>
            <a:pPr eaLnBrk="1" hangingPunct="1">
              <a:lnSpc>
                <a:spcPct val="90000"/>
              </a:lnSpc>
            </a:pPr>
            <a:r>
              <a:rPr lang="en-US" sz="2800"/>
              <a:t>If not…</a:t>
            </a:r>
          </a:p>
        </p:txBody>
      </p:sp>
      <p:sp>
        <p:nvSpPr>
          <p:cNvPr id="23556" name="Text Box 4"/>
          <p:cNvSpPr txBox="1">
            <a:spLocks noChangeArrowheads="1"/>
          </p:cNvSpPr>
          <p:nvPr/>
        </p:nvSpPr>
        <p:spPr bwMode="auto">
          <a:xfrm>
            <a:off x="533400" y="5599113"/>
            <a:ext cx="8153400" cy="954087"/>
          </a:xfrm>
          <a:prstGeom prst="rect">
            <a:avLst/>
          </a:prstGeom>
          <a:solidFill>
            <a:srgbClr val="D12230"/>
          </a:solidFill>
          <a:ln w="9525">
            <a:noFill/>
            <a:miter lim="800000"/>
            <a:headEnd/>
            <a:tailEnd/>
          </a:ln>
        </p:spPr>
        <p:txBody>
          <a:bodyPr>
            <a:prstTxWarp prst="textNoShape">
              <a:avLst/>
            </a:prstTxWarp>
            <a:spAutoFit/>
          </a:bodyPr>
          <a:lstStyle/>
          <a:p>
            <a:pPr>
              <a:spcBef>
                <a:spcPct val="50000"/>
              </a:spcBef>
            </a:pPr>
            <a:r>
              <a:rPr lang="en-US" sz="2800" b="0">
                <a:solidFill>
                  <a:schemeClr val="bg1"/>
                </a:solidFill>
              </a:rPr>
              <a:t>But why do you call Me ‘Lord, Lord,’ and not do the things which I say? (Lk. 6:46).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500"/>
                                        <p:tgtEl>
                                          <p:spTgt spid="2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fade">
                                      <p:cBhvr>
                                        <p:cTn id="12" dur="500"/>
                                        <p:tgtEl>
                                          <p:spTgt spid="23555">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animEffect transition="in" filter="fade">
                                      <p:cBhvr>
                                        <p:cTn id="15" dur="500"/>
                                        <p:tgtEl>
                                          <p:spTgt spid="2355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3555">
                                            <p:txEl>
                                              <p:pRg st="3" end="3"/>
                                            </p:txEl>
                                          </p:spTgt>
                                        </p:tgtEl>
                                        <p:attrNameLst>
                                          <p:attrName>style.visibility</p:attrName>
                                        </p:attrNameLst>
                                      </p:cBhvr>
                                      <p:to>
                                        <p:strVal val="visible"/>
                                      </p:to>
                                    </p:set>
                                    <p:animEffect transition="in" filter="fade">
                                      <p:cBhvr>
                                        <p:cTn id="18" dur="500"/>
                                        <p:tgtEl>
                                          <p:spTgt spid="2355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3555">
                                            <p:txEl>
                                              <p:pRg st="4" end="4"/>
                                            </p:txEl>
                                          </p:spTgt>
                                        </p:tgtEl>
                                        <p:attrNameLst>
                                          <p:attrName>style.visibility</p:attrName>
                                        </p:attrNameLst>
                                      </p:cBhvr>
                                      <p:to>
                                        <p:strVal val="visible"/>
                                      </p:to>
                                    </p:set>
                                    <p:animEffect transition="in" filter="fade">
                                      <p:cBhvr>
                                        <p:cTn id="21" dur="500"/>
                                        <p:tgtEl>
                                          <p:spTgt spid="2355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3555">
                                            <p:txEl>
                                              <p:pRg st="5" end="5"/>
                                            </p:txEl>
                                          </p:spTgt>
                                        </p:tgtEl>
                                        <p:attrNameLst>
                                          <p:attrName>style.visibility</p:attrName>
                                        </p:attrNameLst>
                                      </p:cBhvr>
                                      <p:to>
                                        <p:strVal val="visible"/>
                                      </p:to>
                                    </p:set>
                                    <p:animEffect transition="in" filter="fade">
                                      <p:cBhvr>
                                        <p:cTn id="24" dur="500"/>
                                        <p:tgtEl>
                                          <p:spTgt spid="2355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3555">
                                            <p:txEl>
                                              <p:pRg st="6" end="6"/>
                                            </p:txEl>
                                          </p:spTgt>
                                        </p:tgtEl>
                                        <p:attrNameLst>
                                          <p:attrName>style.visibility</p:attrName>
                                        </p:attrNameLst>
                                      </p:cBhvr>
                                      <p:to>
                                        <p:strVal val="visible"/>
                                      </p:to>
                                    </p:set>
                                    <p:animEffect transition="in" filter="fade">
                                      <p:cBhvr>
                                        <p:cTn id="29" dur="500"/>
                                        <p:tgtEl>
                                          <p:spTgt spid="23555">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3555">
                                            <p:txEl>
                                              <p:pRg st="7" end="7"/>
                                            </p:txEl>
                                          </p:spTgt>
                                        </p:tgtEl>
                                        <p:attrNameLst>
                                          <p:attrName>style.visibility</p:attrName>
                                        </p:attrNameLst>
                                      </p:cBhvr>
                                      <p:to>
                                        <p:strVal val="visible"/>
                                      </p:to>
                                    </p:set>
                                    <p:animEffect transition="in" filter="fade">
                                      <p:cBhvr>
                                        <p:cTn id="34" dur="500"/>
                                        <p:tgtEl>
                                          <p:spTgt spid="2355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3555">
                                            <p:txEl>
                                              <p:pRg st="8" end="8"/>
                                            </p:txEl>
                                          </p:spTgt>
                                        </p:tgtEl>
                                        <p:attrNameLst>
                                          <p:attrName>style.visibility</p:attrName>
                                        </p:attrNameLst>
                                      </p:cBhvr>
                                      <p:to>
                                        <p:strVal val="visible"/>
                                      </p:to>
                                    </p:set>
                                    <p:animEffect transition="in" filter="fade">
                                      <p:cBhvr>
                                        <p:cTn id="39" dur="500"/>
                                        <p:tgtEl>
                                          <p:spTgt spid="23555">
                                            <p:txEl>
                                              <p:pRg st="8" end="8"/>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23556"/>
                                        </p:tgtEl>
                                        <p:attrNameLst>
                                          <p:attrName>style.visibility</p:attrName>
                                        </p:attrNameLst>
                                      </p:cBhvr>
                                      <p:to>
                                        <p:strVal val="visible"/>
                                      </p:to>
                                    </p:set>
                                    <p:animEffect transition="in" filter="fade">
                                      <p:cBhvr>
                                        <p:cTn id="44" dur="500"/>
                                        <p:tgtEl>
                                          <p:spTgt spid="235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P spid="23556" grpId="0" animBg="1" autoUpdateAnimBg="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57200" y="304800"/>
            <a:ext cx="7772400" cy="838200"/>
          </a:xfrm>
        </p:spPr>
        <p:style>
          <a:lnRef idx="2">
            <a:schemeClr val="accent2">
              <a:shade val="50000"/>
            </a:schemeClr>
          </a:lnRef>
          <a:fillRef idx="1">
            <a:schemeClr val="accent2"/>
          </a:fillRef>
          <a:effectRef idx="0">
            <a:schemeClr val="accent2"/>
          </a:effectRef>
          <a:fontRef idx="minor">
            <a:schemeClr val="lt1"/>
          </a:fontRef>
        </p:style>
        <p:txBody>
          <a:bodyPr/>
          <a:lstStyle/>
          <a:p>
            <a:pPr algn="l" eaLnBrk="1" hangingPunct="1">
              <a:defRPr/>
            </a:pPr>
            <a:r>
              <a:rPr lang="en-US" sz="4000" dirty="0"/>
              <a:t>What does this mean to us?</a:t>
            </a:r>
          </a:p>
        </p:txBody>
      </p:sp>
      <p:sp>
        <p:nvSpPr>
          <p:cNvPr id="27651" name="Rectangle 3"/>
          <p:cNvSpPr>
            <a:spLocks noGrp="1" noChangeArrowheads="1"/>
          </p:cNvSpPr>
          <p:nvPr>
            <p:ph type="body" idx="1"/>
          </p:nvPr>
        </p:nvSpPr>
        <p:spPr>
          <a:xfrm>
            <a:off x="533400" y="1295400"/>
            <a:ext cx="8229600" cy="4572000"/>
          </a:xfrm>
        </p:spPr>
        <p:txBody>
          <a:bodyPr/>
          <a:lstStyle/>
          <a:p>
            <a:pPr eaLnBrk="1" hangingPunct="1">
              <a:lnSpc>
                <a:spcPct val="90000"/>
              </a:lnSpc>
            </a:pPr>
            <a:r>
              <a:rPr lang="en-US" sz="2400"/>
              <a:t>Applies to every relationship, every situation:</a:t>
            </a:r>
          </a:p>
          <a:p>
            <a:pPr lvl="1" eaLnBrk="1" hangingPunct="1">
              <a:lnSpc>
                <a:spcPct val="90000"/>
              </a:lnSpc>
            </a:pPr>
            <a:r>
              <a:rPr lang="en-US" sz="2000" b="1">
                <a:solidFill>
                  <a:srgbClr val="D12230"/>
                </a:solidFill>
              </a:rPr>
              <a:t>Family</a:t>
            </a:r>
            <a:r>
              <a:rPr lang="en-US" sz="2000"/>
              <a:t>:</a:t>
            </a:r>
          </a:p>
          <a:p>
            <a:pPr lvl="2" eaLnBrk="1" hangingPunct="1">
              <a:lnSpc>
                <a:spcPct val="90000"/>
              </a:lnSpc>
            </a:pPr>
            <a:r>
              <a:rPr lang="en-US" sz="1800"/>
              <a:t>Wives submitting to their husbands</a:t>
            </a:r>
          </a:p>
          <a:p>
            <a:pPr lvl="2" eaLnBrk="1" hangingPunct="1">
              <a:lnSpc>
                <a:spcPct val="90000"/>
              </a:lnSpc>
            </a:pPr>
            <a:r>
              <a:rPr lang="en-US" sz="1800"/>
              <a:t>Husbands loving their wives</a:t>
            </a:r>
          </a:p>
          <a:p>
            <a:pPr lvl="1" eaLnBrk="1" hangingPunct="1">
              <a:lnSpc>
                <a:spcPct val="90000"/>
              </a:lnSpc>
            </a:pPr>
            <a:r>
              <a:rPr lang="en-US" sz="2000" b="1">
                <a:solidFill>
                  <a:srgbClr val="D12230"/>
                </a:solidFill>
              </a:rPr>
              <a:t>Church</a:t>
            </a:r>
            <a:r>
              <a:rPr lang="en-US" sz="2000"/>
              <a:t>:</a:t>
            </a:r>
          </a:p>
          <a:p>
            <a:pPr lvl="2" eaLnBrk="1" hangingPunct="1">
              <a:lnSpc>
                <a:spcPct val="90000"/>
              </a:lnSpc>
            </a:pPr>
            <a:r>
              <a:rPr lang="en-US" sz="1800"/>
              <a:t>Worship of the church</a:t>
            </a:r>
          </a:p>
          <a:p>
            <a:pPr lvl="2" eaLnBrk="1" hangingPunct="1">
              <a:lnSpc>
                <a:spcPct val="90000"/>
              </a:lnSpc>
            </a:pPr>
            <a:r>
              <a:rPr lang="en-US" sz="1800"/>
              <a:t>Work of the church</a:t>
            </a:r>
          </a:p>
          <a:p>
            <a:pPr lvl="2" eaLnBrk="1" hangingPunct="1">
              <a:lnSpc>
                <a:spcPct val="90000"/>
              </a:lnSpc>
            </a:pPr>
            <a:r>
              <a:rPr lang="en-US" sz="1800"/>
              <a:t>Church discipline</a:t>
            </a:r>
          </a:p>
          <a:p>
            <a:pPr lvl="2" eaLnBrk="1" hangingPunct="1">
              <a:lnSpc>
                <a:spcPct val="90000"/>
              </a:lnSpc>
            </a:pPr>
            <a:r>
              <a:rPr lang="en-US" sz="1800"/>
              <a:t>Exposing and avoiding false teachers</a:t>
            </a:r>
          </a:p>
          <a:p>
            <a:pPr lvl="1" eaLnBrk="1" hangingPunct="1">
              <a:lnSpc>
                <a:spcPct val="90000"/>
              </a:lnSpc>
            </a:pPr>
            <a:r>
              <a:rPr lang="en-US" sz="2000" b="1">
                <a:solidFill>
                  <a:srgbClr val="D12230"/>
                </a:solidFill>
              </a:rPr>
              <a:t>Work</a:t>
            </a:r>
            <a:r>
              <a:rPr lang="en-US" sz="2000"/>
              <a:t>: employer/employee relationship</a:t>
            </a:r>
          </a:p>
          <a:p>
            <a:pPr eaLnBrk="1" hangingPunct="1">
              <a:lnSpc>
                <a:spcPct val="90000"/>
              </a:lnSpc>
            </a:pPr>
            <a:r>
              <a:rPr lang="en-US" sz="2400"/>
              <a:t>Either we believe Christ or we don’t!</a:t>
            </a:r>
          </a:p>
          <a:p>
            <a:pPr eaLnBrk="1" hangingPunct="1">
              <a:lnSpc>
                <a:spcPct val="90000"/>
              </a:lnSpc>
            </a:pPr>
            <a:r>
              <a:rPr lang="en-US" sz="2400"/>
              <a:t>We either practice what Christ says or we don’t!</a:t>
            </a:r>
          </a:p>
          <a:p>
            <a:pPr eaLnBrk="1" hangingPunct="1">
              <a:lnSpc>
                <a:spcPct val="90000"/>
              </a:lnSpc>
            </a:pPr>
            <a:r>
              <a:rPr lang="en-US" sz="2400"/>
              <a:t>If not…</a:t>
            </a:r>
            <a:endParaRPr lang="en-US" sz="2800"/>
          </a:p>
        </p:txBody>
      </p:sp>
      <p:sp>
        <p:nvSpPr>
          <p:cNvPr id="27652" name="Text Box 4"/>
          <p:cNvSpPr txBox="1">
            <a:spLocks noChangeArrowheads="1"/>
          </p:cNvSpPr>
          <p:nvPr/>
        </p:nvSpPr>
        <p:spPr bwMode="auto">
          <a:xfrm>
            <a:off x="533400" y="5867400"/>
            <a:ext cx="8153400" cy="830263"/>
          </a:xfrm>
          <a:prstGeom prst="rect">
            <a:avLst/>
          </a:prstGeom>
          <a:solidFill>
            <a:srgbClr val="D12230"/>
          </a:solidFill>
          <a:ln w="9525">
            <a:noFill/>
            <a:miter lim="800000"/>
            <a:headEnd/>
            <a:tailEnd/>
          </a:ln>
        </p:spPr>
        <p:txBody>
          <a:bodyPr>
            <a:prstTxWarp prst="textNoShape">
              <a:avLst/>
            </a:prstTxWarp>
            <a:spAutoFit/>
          </a:bodyPr>
          <a:lstStyle/>
          <a:p>
            <a:pPr>
              <a:spcBef>
                <a:spcPct val="50000"/>
              </a:spcBef>
            </a:pPr>
            <a:r>
              <a:rPr lang="en-US" b="0">
                <a:solidFill>
                  <a:schemeClr val="bg1"/>
                </a:solidFill>
              </a:rPr>
              <a:t>But why do you call Me ‘Lord, Lord,’ and not do the things which I say? (Lk. 6:46).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fade">
                                      <p:cBhvr>
                                        <p:cTn id="7" dur="500"/>
                                        <p:tgtEl>
                                          <p:spTgt spid="276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fade">
                                      <p:cBhvr>
                                        <p:cTn id="12" dur="500"/>
                                        <p:tgtEl>
                                          <p:spTgt spid="27651">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7651">
                                            <p:txEl>
                                              <p:pRg st="2" end="2"/>
                                            </p:txEl>
                                          </p:spTgt>
                                        </p:tgtEl>
                                        <p:attrNameLst>
                                          <p:attrName>style.visibility</p:attrName>
                                        </p:attrNameLst>
                                      </p:cBhvr>
                                      <p:to>
                                        <p:strVal val="visible"/>
                                      </p:to>
                                    </p:set>
                                    <p:animEffect transition="in" filter="fade">
                                      <p:cBhvr>
                                        <p:cTn id="15" dur="500"/>
                                        <p:tgtEl>
                                          <p:spTgt spid="27651">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7651">
                                            <p:txEl>
                                              <p:pRg st="3" end="3"/>
                                            </p:txEl>
                                          </p:spTgt>
                                        </p:tgtEl>
                                        <p:attrNameLst>
                                          <p:attrName>style.visibility</p:attrName>
                                        </p:attrNameLst>
                                      </p:cBhvr>
                                      <p:to>
                                        <p:strVal val="visible"/>
                                      </p:to>
                                    </p:set>
                                    <p:animEffect transition="in" filter="fade">
                                      <p:cBhvr>
                                        <p:cTn id="18" dur="500"/>
                                        <p:tgtEl>
                                          <p:spTgt spid="2765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7651">
                                            <p:txEl>
                                              <p:pRg st="4" end="4"/>
                                            </p:txEl>
                                          </p:spTgt>
                                        </p:tgtEl>
                                        <p:attrNameLst>
                                          <p:attrName>style.visibility</p:attrName>
                                        </p:attrNameLst>
                                      </p:cBhvr>
                                      <p:to>
                                        <p:strVal val="visible"/>
                                      </p:to>
                                    </p:set>
                                    <p:animEffect transition="in" filter="fade">
                                      <p:cBhvr>
                                        <p:cTn id="23" dur="500"/>
                                        <p:tgtEl>
                                          <p:spTgt spid="27651">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7651">
                                            <p:txEl>
                                              <p:pRg st="5" end="5"/>
                                            </p:txEl>
                                          </p:spTgt>
                                        </p:tgtEl>
                                        <p:attrNameLst>
                                          <p:attrName>style.visibility</p:attrName>
                                        </p:attrNameLst>
                                      </p:cBhvr>
                                      <p:to>
                                        <p:strVal val="visible"/>
                                      </p:to>
                                    </p:set>
                                    <p:animEffect transition="in" filter="fade">
                                      <p:cBhvr>
                                        <p:cTn id="26" dur="500"/>
                                        <p:tgtEl>
                                          <p:spTgt spid="27651">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27651">
                                            <p:txEl>
                                              <p:pRg st="6" end="6"/>
                                            </p:txEl>
                                          </p:spTgt>
                                        </p:tgtEl>
                                        <p:attrNameLst>
                                          <p:attrName>style.visibility</p:attrName>
                                        </p:attrNameLst>
                                      </p:cBhvr>
                                      <p:to>
                                        <p:strVal val="visible"/>
                                      </p:to>
                                    </p:set>
                                    <p:animEffect transition="in" filter="fade">
                                      <p:cBhvr>
                                        <p:cTn id="29" dur="500"/>
                                        <p:tgtEl>
                                          <p:spTgt spid="27651">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27651">
                                            <p:txEl>
                                              <p:pRg st="7" end="7"/>
                                            </p:txEl>
                                          </p:spTgt>
                                        </p:tgtEl>
                                        <p:attrNameLst>
                                          <p:attrName>style.visibility</p:attrName>
                                        </p:attrNameLst>
                                      </p:cBhvr>
                                      <p:to>
                                        <p:strVal val="visible"/>
                                      </p:to>
                                    </p:set>
                                    <p:animEffect transition="in" filter="fade">
                                      <p:cBhvr>
                                        <p:cTn id="32" dur="500"/>
                                        <p:tgtEl>
                                          <p:spTgt spid="27651">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7651">
                                            <p:txEl>
                                              <p:pRg st="8" end="8"/>
                                            </p:txEl>
                                          </p:spTgt>
                                        </p:tgtEl>
                                        <p:attrNameLst>
                                          <p:attrName>style.visibility</p:attrName>
                                        </p:attrNameLst>
                                      </p:cBhvr>
                                      <p:to>
                                        <p:strVal val="visible"/>
                                      </p:to>
                                    </p:set>
                                    <p:animEffect transition="in" filter="fade">
                                      <p:cBhvr>
                                        <p:cTn id="35" dur="500"/>
                                        <p:tgtEl>
                                          <p:spTgt spid="27651">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7651">
                                            <p:txEl>
                                              <p:pRg st="9" end="9"/>
                                            </p:txEl>
                                          </p:spTgt>
                                        </p:tgtEl>
                                        <p:attrNameLst>
                                          <p:attrName>style.visibility</p:attrName>
                                        </p:attrNameLst>
                                      </p:cBhvr>
                                      <p:to>
                                        <p:strVal val="visible"/>
                                      </p:to>
                                    </p:set>
                                    <p:animEffect transition="in" filter="fade">
                                      <p:cBhvr>
                                        <p:cTn id="40" dur="500"/>
                                        <p:tgtEl>
                                          <p:spTgt spid="27651">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7651">
                                            <p:txEl>
                                              <p:pRg st="10" end="10"/>
                                            </p:txEl>
                                          </p:spTgt>
                                        </p:tgtEl>
                                        <p:attrNameLst>
                                          <p:attrName>style.visibility</p:attrName>
                                        </p:attrNameLst>
                                      </p:cBhvr>
                                      <p:to>
                                        <p:strVal val="visible"/>
                                      </p:to>
                                    </p:set>
                                    <p:animEffect transition="in" filter="fade">
                                      <p:cBhvr>
                                        <p:cTn id="45" dur="500"/>
                                        <p:tgtEl>
                                          <p:spTgt spid="27651">
                                            <p:txEl>
                                              <p:pRg st="10" end="1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27651">
                                            <p:txEl>
                                              <p:pRg st="11" end="11"/>
                                            </p:txEl>
                                          </p:spTgt>
                                        </p:tgtEl>
                                        <p:attrNameLst>
                                          <p:attrName>style.visibility</p:attrName>
                                        </p:attrNameLst>
                                      </p:cBhvr>
                                      <p:to>
                                        <p:strVal val="visible"/>
                                      </p:to>
                                    </p:set>
                                    <p:animEffect transition="in" filter="fade">
                                      <p:cBhvr>
                                        <p:cTn id="50" dur="500"/>
                                        <p:tgtEl>
                                          <p:spTgt spid="27651">
                                            <p:txEl>
                                              <p:pRg st="11" end="1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7651">
                                            <p:txEl>
                                              <p:pRg st="12" end="12"/>
                                            </p:txEl>
                                          </p:spTgt>
                                        </p:tgtEl>
                                        <p:attrNameLst>
                                          <p:attrName>style.visibility</p:attrName>
                                        </p:attrNameLst>
                                      </p:cBhvr>
                                      <p:to>
                                        <p:strVal val="visible"/>
                                      </p:to>
                                    </p:set>
                                    <p:animEffect transition="in" filter="fade">
                                      <p:cBhvr>
                                        <p:cTn id="55" dur="500"/>
                                        <p:tgtEl>
                                          <p:spTgt spid="27651">
                                            <p:txEl>
                                              <p:pRg st="12" end="12"/>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7652"/>
                                        </p:tgtEl>
                                        <p:attrNameLst>
                                          <p:attrName>style.visibility</p:attrName>
                                        </p:attrNameLst>
                                      </p:cBhvr>
                                      <p:to>
                                        <p:strVal val="visible"/>
                                      </p:to>
                                    </p:set>
                                    <p:animEffect transition="in" filter="fade">
                                      <p:cBhvr>
                                        <p:cTn id="60" dur="500"/>
                                        <p:tgtEl>
                                          <p:spTgt spid="27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P spid="27652" grpId="0" animBg="1" autoUpdateAnimBg="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28600"/>
            <a:ext cx="7772400" cy="1143000"/>
          </a:xfrm>
        </p:spPr>
        <p:style>
          <a:lnRef idx="2">
            <a:schemeClr val="accent2">
              <a:shade val="50000"/>
            </a:schemeClr>
          </a:lnRef>
          <a:fillRef idx="1">
            <a:schemeClr val="accent2"/>
          </a:fillRef>
          <a:effectRef idx="0">
            <a:schemeClr val="accent2"/>
          </a:effectRef>
          <a:fontRef idx="minor">
            <a:schemeClr val="lt1"/>
          </a:fontRef>
        </p:style>
        <p:txBody>
          <a:bodyPr/>
          <a:lstStyle/>
          <a:p>
            <a:pPr algn="l" eaLnBrk="1" hangingPunct="1">
              <a:defRPr/>
            </a:pPr>
            <a:r>
              <a:rPr lang="en-US" sz="4000" dirty="0"/>
              <a:t>What does this mean to us?</a:t>
            </a:r>
          </a:p>
        </p:txBody>
      </p:sp>
      <p:sp>
        <p:nvSpPr>
          <p:cNvPr id="25603" name="Rectangle 3"/>
          <p:cNvSpPr>
            <a:spLocks noGrp="1" noChangeArrowheads="1"/>
          </p:cNvSpPr>
          <p:nvPr>
            <p:ph type="body" idx="1"/>
          </p:nvPr>
        </p:nvSpPr>
        <p:spPr>
          <a:xfrm>
            <a:off x="533400" y="1524000"/>
            <a:ext cx="8229600" cy="3886200"/>
          </a:xfrm>
        </p:spPr>
        <p:txBody>
          <a:bodyPr/>
          <a:lstStyle/>
          <a:p>
            <a:pPr eaLnBrk="1" hangingPunct="1"/>
            <a:r>
              <a:rPr lang="en-US" sz="2800"/>
              <a:t>Obedience to Jesus’ Plan of Salvation</a:t>
            </a:r>
          </a:p>
          <a:p>
            <a:pPr lvl="1" eaLnBrk="1" hangingPunct="1"/>
            <a:r>
              <a:rPr lang="en-US" sz="2400"/>
              <a:t>Faith (Jn. 8:24)</a:t>
            </a:r>
          </a:p>
          <a:p>
            <a:pPr lvl="1" eaLnBrk="1" hangingPunct="1"/>
            <a:r>
              <a:rPr lang="en-US" sz="2400"/>
              <a:t>Repentance (Lk. 13:3)</a:t>
            </a:r>
          </a:p>
          <a:p>
            <a:pPr lvl="1" eaLnBrk="1" hangingPunct="1"/>
            <a:r>
              <a:rPr lang="en-US" sz="2400"/>
              <a:t>Confession (Matt. 10:32)</a:t>
            </a:r>
          </a:p>
          <a:p>
            <a:pPr lvl="1" eaLnBrk="1" hangingPunct="1"/>
            <a:r>
              <a:rPr lang="en-US" sz="2400"/>
              <a:t>Baptism (Mk. 16:16)</a:t>
            </a:r>
          </a:p>
          <a:p>
            <a:pPr eaLnBrk="1" hangingPunct="1"/>
            <a:r>
              <a:rPr lang="en-US" sz="2800"/>
              <a:t>Either you believe Christ or you don’t!</a:t>
            </a:r>
          </a:p>
          <a:p>
            <a:pPr eaLnBrk="1" hangingPunct="1"/>
            <a:r>
              <a:rPr lang="en-US" sz="2800"/>
              <a:t>You have either obeyed this plan or you haven’t!</a:t>
            </a:r>
          </a:p>
          <a:p>
            <a:pPr eaLnBrk="1" hangingPunct="1"/>
            <a:r>
              <a:rPr lang="en-US" sz="2800"/>
              <a:t>If not…</a:t>
            </a:r>
          </a:p>
        </p:txBody>
      </p:sp>
      <p:sp>
        <p:nvSpPr>
          <p:cNvPr id="25604" name="Text Box 4"/>
          <p:cNvSpPr txBox="1">
            <a:spLocks noChangeArrowheads="1"/>
          </p:cNvSpPr>
          <p:nvPr/>
        </p:nvSpPr>
        <p:spPr bwMode="auto">
          <a:xfrm>
            <a:off x="533400" y="5522913"/>
            <a:ext cx="8153400" cy="954087"/>
          </a:xfrm>
          <a:prstGeom prst="rect">
            <a:avLst/>
          </a:prstGeom>
          <a:solidFill>
            <a:srgbClr val="D12230"/>
          </a:solidFill>
          <a:ln w="9525">
            <a:noFill/>
            <a:miter lim="800000"/>
            <a:headEnd/>
            <a:tailEnd/>
          </a:ln>
        </p:spPr>
        <p:txBody>
          <a:bodyPr>
            <a:prstTxWarp prst="textNoShape">
              <a:avLst/>
            </a:prstTxWarp>
            <a:spAutoFit/>
          </a:bodyPr>
          <a:lstStyle/>
          <a:p>
            <a:pPr>
              <a:spcBef>
                <a:spcPct val="50000"/>
              </a:spcBef>
            </a:pPr>
            <a:r>
              <a:rPr lang="en-US" sz="2800" b="0">
                <a:solidFill>
                  <a:schemeClr val="bg1"/>
                </a:solidFill>
              </a:rPr>
              <a:t>But why do you call Me ‘Lord, Lord,’ and not do the things which I say? (Lk. 6:46).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500"/>
                                        <p:tgtEl>
                                          <p:spTgt spid="256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500"/>
                                        <p:tgtEl>
                                          <p:spTgt spid="2560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animEffect transition="in" filter="fade">
                                      <p:cBhvr>
                                        <p:cTn id="15" dur="500"/>
                                        <p:tgtEl>
                                          <p:spTgt spid="2560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5603">
                                            <p:txEl>
                                              <p:pRg st="3" end="3"/>
                                            </p:txEl>
                                          </p:spTgt>
                                        </p:tgtEl>
                                        <p:attrNameLst>
                                          <p:attrName>style.visibility</p:attrName>
                                        </p:attrNameLst>
                                      </p:cBhvr>
                                      <p:to>
                                        <p:strVal val="visible"/>
                                      </p:to>
                                    </p:set>
                                    <p:animEffect transition="in" filter="fade">
                                      <p:cBhvr>
                                        <p:cTn id="18" dur="500"/>
                                        <p:tgtEl>
                                          <p:spTgt spid="2560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5603">
                                            <p:txEl>
                                              <p:pRg st="4" end="4"/>
                                            </p:txEl>
                                          </p:spTgt>
                                        </p:tgtEl>
                                        <p:attrNameLst>
                                          <p:attrName>style.visibility</p:attrName>
                                        </p:attrNameLst>
                                      </p:cBhvr>
                                      <p:to>
                                        <p:strVal val="visible"/>
                                      </p:to>
                                    </p:set>
                                    <p:animEffect transition="in" filter="fade">
                                      <p:cBhvr>
                                        <p:cTn id="21" dur="500"/>
                                        <p:tgtEl>
                                          <p:spTgt spid="2560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5603">
                                            <p:txEl>
                                              <p:pRg st="5" end="5"/>
                                            </p:txEl>
                                          </p:spTgt>
                                        </p:tgtEl>
                                        <p:attrNameLst>
                                          <p:attrName>style.visibility</p:attrName>
                                        </p:attrNameLst>
                                      </p:cBhvr>
                                      <p:to>
                                        <p:strVal val="visible"/>
                                      </p:to>
                                    </p:set>
                                    <p:animEffect transition="in" filter="fade">
                                      <p:cBhvr>
                                        <p:cTn id="26" dur="500"/>
                                        <p:tgtEl>
                                          <p:spTgt spid="2560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animEffect transition="in" filter="fade">
                                      <p:cBhvr>
                                        <p:cTn id="31" dur="500"/>
                                        <p:tgtEl>
                                          <p:spTgt spid="2560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25603">
                                            <p:txEl>
                                              <p:pRg st="7" end="7"/>
                                            </p:txEl>
                                          </p:spTgt>
                                        </p:tgtEl>
                                        <p:attrNameLst>
                                          <p:attrName>style.visibility</p:attrName>
                                        </p:attrNameLst>
                                      </p:cBhvr>
                                      <p:to>
                                        <p:strVal val="visible"/>
                                      </p:to>
                                    </p:set>
                                    <p:animEffect transition="in" filter="fade">
                                      <p:cBhvr>
                                        <p:cTn id="36" dur="500"/>
                                        <p:tgtEl>
                                          <p:spTgt spid="2560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25604"/>
                                        </p:tgtEl>
                                        <p:attrNameLst>
                                          <p:attrName>style.visibility</p:attrName>
                                        </p:attrNameLst>
                                      </p:cBhvr>
                                      <p:to>
                                        <p:strVal val="visible"/>
                                      </p:to>
                                    </p:set>
                                    <p:animEffect transition="in" filter="fade">
                                      <p:cBhvr>
                                        <p:cTn id="41" dur="500"/>
                                        <p:tgtEl>
                                          <p:spTgt spid="25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P spid="25604" grpId="0" animBg="1" autoUpdateAnimBg="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228600"/>
            <a:ext cx="7772400" cy="1143000"/>
          </a:xfrm>
        </p:spPr>
        <p:style>
          <a:lnRef idx="1">
            <a:schemeClr val="accent2"/>
          </a:lnRef>
          <a:fillRef idx="3">
            <a:schemeClr val="accent2"/>
          </a:fillRef>
          <a:effectRef idx="2">
            <a:schemeClr val="accent2"/>
          </a:effectRef>
          <a:fontRef idx="minor">
            <a:schemeClr val="lt1"/>
          </a:fontRef>
        </p:style>
        <p:txBody>
          <a:bodyPr/>
          <a:lstStyle/>
          <a:p>
            <a:pPr eaLnBrk="1" hangingPunct="1">
              <a:defRPr/>
            </a:pPr>
            <a:r>
              <a:rPr lang="en-US" b="1" dirty="0"/>
              <a:t>Why Trust God?</a:t>
            </a:r>
            <a:endParaRPr lang="en-US" dirty="0"/>
          </a:p>
        </p:txBody>
      </p:sp>
      <p:sp>
        <p:nvSpPr>
          <p:cNvPr id="5123" name="Rectangle 3"/>
          <p:cNvSpPr>
            <a:spLocks noGrp="1" noChangeArrowheads="1"/>
          </p:cNvSpPr>
          <p:nvPr>
            <p:ph type="body" idx="1"/>
          </p:nvPr>
        </p:nvSpPr>
        <p:spPr>
          <a:xfrm>
            <a:off x="685800" y="1600200"/>
            <a:ext cx="7772400" cy="3810000"/>
          </a:xfrm>
        </p:spPr>
        <p:txBody>
          <a:bodyPr/>
          <a:lstStyle/>
          <a:p>
            <a:pPr eaLnBrk="1" hangingPunct="1"/>
            <a:r>
              <a:rPr lang="en-US"/>
              <a:t>Example: Parent and Child</a:t>
            </a:r>
          </a:p>
          <a:p>
            <a:pPr lvl="1" eaLnBrk="1" hangingPunct="1"/>
            <a:r>
              <a:rPr lang="en-US"/>
              <a:t>Child believes the parent exist</a:t>
            </a:r>
          </a:p>
          <a:p>
            <a:pPr lvl="1" eaLnBrk="1" hangingPunct="1"/>
            <a:r>
              <a:rPr lang="en-US"/>
              <a:t>But, the child does not always believe the parent.</a:t>
            </a:r>
          </a:p>
          <a:p>
            <a:pPr eaLnBrk="1" hangingPunct="1"/>
            <a:r>
              <a:rPr lang="en-US"/>
              <a:t>Sometimes - Parent teaches child not to believe them:</a:t>
            </a:r>
          </a:p>
          <a:p>
            <a:pPr lvl="1" eaLnBrk="1" hangingPunct="1"/>
            <a:r>
              <a:rPr lang="en-US"/>
              <a:t>Threaten, but don’t carry it out.</a:t>
            </a:r>
          </a:p>
        </p:txBody>
      </p:sp>
      <p:sp>
        <p:nvSpPr>
          <p:cNvPr id="17412" name="Text Box 4"/>
          <p:cNvSpPr txBox="1">
            <a:spLocks noChangeArrowheads="1"/>
          </p:cNvSpPr>
          <p:nvPr/>
        </p:nvSpPr>
        <p:spPr bwMode="auto">
          <a:xfrm>
            <a:off x="152400" y="5410200"/>
            <a:ext cx="8763000" cy="519113"/>
          </a:xfrm>
          <a:prstGeom prst="rect">
            <a:avLst/>
          </a:prstGeom>
          <a:noFill/>
          <a:ln w="9525">
            <a:noFill/>
            <a:miter lim="800000"/>
            <a:headEnd/>
            <a:tailEnd/>
          </a:ln>
        </p:spPr>
        <p:txBody>
          <a:bodyPr>
            <a:prstTxWarp prst="textNoShape">
              <a:avLst/>
            </a:prstTxWarp>
            <a:spAutoFit/>
          </a:bodyPr>
          <a:lstStyle/>
          <a:p>
            <a:pPr algn="ctr">
              <a:spcBef>
                <a:spcPct val="50000"/>
              </a:spcBef>
            </a:pPr>
            <a:r>
              <a:rPr lang="en-US" sz="2800">
                <a:solidFill>
                  <a:srgbClr val="D12230"/>
                </a:solidFill>
              </a:rPr>
              <a:t>BECAUSE HE </a:t>
            </a:r>
            <a:r>
              <a:rPr lang="en-US" sz="2800" u="sng">
                <a:solidFill>
                  <a:srgbClr val="D12230"/>
                </a:solidFill>
              </a:rPr>
              <a:t>ALWAYS</a:t>
            </a:r>
            <a:r>
              <a:rPr lang="en-US" sz="2800">
                <a:solidFill>
                  <a:srgbClr val="D12230"/>
                </a:solidFill>
              </a:rPr>
              <a:t> MEANS WHAT HE SAYS!</a:t>
            </a:r>
          </a:p>
        </p:txBody>
      </p:sp>
      <p:sp>
        <p:nvSpPr>
          <p:cNvPr id="5" name="TextBox 4"/>
          <p:cNvSpPr txBox="1"/>
          <p:nvPr/>
        </p:nvSpPr>
        <p:spPr>
          <a:xfrm>
            <a:off x="762000" y="6105525"/>
            <a:ext cx="4057650" cy="5238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none">
            <a:spAutoFit/>
          </a:bodyPr>
          <a:lstStyle/>
          <a:p>
            <a:pPr>
              <a:buFont typeface="Arial"/>
              <a:buChar char="•"/>
              <a:defRPr/>
            </a:pPr>
            <a:r>
              <a:rPr lang="en-US" sz="2800" b="0" dirty="0"/>
              <a:t> Example:  Adam &amp; Eve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fade">
                                      <p:cBhvr>
                                        <p:cTn id="7" dur="500"/>
                                        <p:tgtEl>
                                          <p:spTgt spid="5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fade">
                                      <p:cBhvr>
                                        <p:cTn id="12" dur="500"/>
                                        <p:tgtEl>
                                          <p:spTgt spid="5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fade">
                                      <p:cBhvr>
                                        <p:cTn id="17" dur="500"/>
                                        <p:tgtEl>
                                          <p:spTgt spid="51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fade">
                                      <p:cBhvr>
                                        <p:cTn id="22" dur="500"/>
                                        <p:tgtEl>
                                          <p:spTgt spid="51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3">
                                            <p:txEl>
                                              <p:pRg st="4" end="4"/>
                                            </p:txEl>
                                          </p:spTgt>
                                        </p:tgtEl>
                                        <p:attrNameLst>
                                          <p:attrName>style.visibility</p:attrName>
                                        </p:attrNameLst>
                                      </p:cBhvr>
                                      <p:to>
                                        <p:strVal val="visible"/>
                                      </p:to>
                                    </p:set>
                                    <p:animEffect transition="in" filter="fade">
                                      <p:cBhvr>
                                        <p:cTn id="27" dur="500"/>
                                        <p:tgtEl>
                                          <p:spTgt spid="51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8" presetClass="emph" presetSubtype="0" fill="hold" grpId="0" nodeType="clickEffect">
                                  <p:stCondLst>
                                    <p:cond delay="0"/>
                                  </p:stCondLst>
                                  <p:iterate type="lt">
                                    <p:tmPct val="10000"/>
                                  </p:iterate>
                                  <p:childTnLst>
                                    <p:animClr clrSpc="rgb" dir="cw">
                                      <p:cBhvr override="childStyle">
                                        <p:cTn id="31" dur="1000" fill="hold"/>
                                        <p:tgtEl>
                                          <p:spTgt spid="5122"/>
                                        </p:tgtEl>
                                        <p:attrNameLst>
                                          <p:attrName>style.color</p:attrName>
                                        </p:attrNameLst>
                                      </p:cBhvr>
                                      <p:to>
                                        <a:srgbClr val="D12230"/>
                                      </p:to>
                                    </p:animClr>
                                    <p:animClr clrSpc="rgb" dir="cw">
                                      <p:cBhvr>
                                        <p:cTn id="32" dur="1000" fill="hold"/>
                                        <p:tgtEl>
                                          <p:spTgt spid="5122"/>
                                        </p:tgtEl>
                                        <p:attrNameLst>
                                          <p:attrName>fillcolor</p:attrName>
                                        </p:attrNameLst>
                                      </p:cBhvr>
                                      <p:to>
                                        <a:srgbClr val="D12230"/>
                                      </p:to>
                                    </p:animClr>
                                    <p:set>
                                      <p:cBhvr>
                                        <p:cTn id="33" dur="1000" fill="hold"/>
                                        <p:tgtEl>
                                          <p:spTgt spid="5122"/>
                                        </p:tgtEl>
                                        <p:attrNameLst>
                                          <p:attrName>fill.type</p:attrName>
                                        </p:attrNameLst>
                                      </p:cBhvr>
                                      <p:to>
                                        <p:strVal val="solid"/>
                                      </p:to>
                                    </p:set>
                                    <p:anim to="1.5" calcmode="lin" valueType="num">
                                      <p:cBhvr override="childStyle">
                                        <p:cTn id="34" dur="1000" fill="hold"/>
                                        <p:tgtEl>
                                          <p:spTgt spid="5122"/>
                                        </p:tgtEl>
                                        <p:attrNameLst>
                                          <p:attrName>style.fontSize</p:attrName>
                                        </p:attrNameLst>
                                      </p:cBhvr>
                                    </p:anim>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left)">
                                      <p:cBhvr>
                                        <p:cTn id="3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nimBg="1"/>
      <p:bldP spid="5123" grpId="0" build="p" autoUpdateAnimBg="0"/>
      <p:bldP spid="5"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4" name="Oval 6"/>
          <p:cNvSpPr>
            <a:spLocks noChangeArrowheads="1"/>
          </p:cNvSpPr>
          <p:nvPr/>
        </p:nvSpPr>
        <p:spPr bwMode="auto">
          <a:xfrm>
            <a:off x="381000" y="3200400"/>
            <a:ext cx="2209800" cy="457200"/>
          </a:xfrm>
          <a:prstGeom prst="ellipse">
            <a:avLst/>
          </a:prstGeom>
          <a:solidFill>
            <a:srgbClr val="FFFF66"/>
          </a:solidFill>
          <a:ln w="12700">
            <a:solidFill>
              <a:schemeClr val="tx1"/>
            </a:solidFill>
            <a:round/>
            <a:headEnd/>
            <a:tailEnd/>
          </a:ln>
        </p:spPr>
        <p:txBody>
          <a:bodyPr wrap="none" anchor="ctr">
            <a:prstTxWarp prst="textNoShape">
              <a:avLst/>
            </a:prstTxWarp>
          </a:bodyPr>
          <a:lstStyle/>
          <a:p>
            <a:endParaRPr lang="en-US"/>
          </a:p>
        </p:txBody>
      </p:sp>
      <p:sp>
        <p:nvSpPr>
          <p:cNvPr id="7176" name="Oval 8"/>
          <p:cNvSpPr>
            <a:spLocks noChangeArrowheads="1"/>
          </p:cNvSpPr>
          <p:nvPr/>
        </p:nvSpPr>
        <p:spPr bwMode="auto">
          <a:xfrm>
            <a:off x="1752600" y="5562600"/>
            <a:ext cx="1828800" cy="609600"/>
          </a:xfrm>
          <a:prstGeom prst="ellipse">
            <a:avLst/>
          </a:prstGeom>
          <a:solidFill>
            <a:srgbClr val="FFFF66"/>
          </a:solidFill>
          <a:ln w="12700">
            <a:solidFill>
              <a:schemeClr val="tx1"/>
            </a:solidFill>
            <a:round/>
            <a:headEnd/>
            <a:tailEnd/>
          </a:ln>
        </p:spPr>
        <p:txBody>
          <a:bodyPr wrap="none" anchor="ctr">
            <a:prstTxWarp prst="textNoShape">
              <a:avLst/>
            </a:prstTxWarp>
          </a:bodyPr>
          <a:lstStyle/>
          <a:p>
            <a:endParaRPr lang="en-US"/>
          </a:p>
        </p:txBody>
      </p:sp>
      <p:sp>
        <p:nvSpPr>
          <p:cNvPr id="19460" name="Rectangle 2"/>
          <p:cNvSpPr>
            <a:spLocks noGrp="1" noChangeArrowheads="1"/>
          </p:cNvSpPr>
          <p:nvPr>
            <p:ph type="title"/>
          </p:nvPr>
        </p:nvSpPr>
        <p:spPr>
          <a:xfrm>
            <a:off x="685800" y="304800"/>
            <a:ext cx="7772400" cy="9144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a:t>Disobedience = Unbelief</a:t>
            </a:r>
          </a:p>
        </p:txBody>
      </p:sp>
      <p:sp>
        <p:nvSpPr>
          <p:cNvPr id="7171" name="Rectangle 3"/>
          <p:cNvSpPr>
            <a:spLocks noGrp="1" noChangeArrowheads="1"/>
          </p:cNvSpPr>
          <p:nvPr>
            <p:ph type="body" idx="1"/>
          </p:nvPr>
        </p:nvSpPr>
        <p:spPr>
          <a:xfrm>
            <a:off x="304800" y="1400175"/>
            <a:ext cx="8458200" cy="1219200"/>
          </a:xfrm>
        </p:spPr>
        <p:txBody>
          <a:bodyPr/>
          <a:lstStyle/>
          <a:p>
            <a:pPr eaLnBrk="1" hangingPunct="1"/>
            <a:r>
              <a:rPr lang="en-US"/>
              <a:t>Moses believed in God, but did not obey Him…</a:t>
            </a:r>
          </a:p>
        </p:txBody>
      </p:sp>
      <p:sp>
        <p:nvSpPr>
          <p:cNvPr id="7172" name="Text Box 4"/>
          <p:cNvSpPr txBox="1">
            <a:spLocks noChangeArrowheads="1"/>
          </p:cNvSpPr>
          <p:nvPr/>
        </p:nvSpPr>
        <p:spPr bwMode="auto">
          <a:xfrm>
            <a:off x="457200" y="2667000"/>
            <a:ext cx="8382000" cy="1920875"/>
          </a:xfrm>
          <a:prstGeom prst="rect">
            <a:avLst/>
          </a:prstGeom>
          <a:noFill/>
          <a:ln w="9525">
            <a:noFill/>
            <a:miter lim="800000"/>
            <a:headEnd/>
            <a:tailEnd/>
          </a:ln>
        </p:spPr>
        <p:txBody>
          <a:bodyPr>
            <a:prstTxWarp prst="textNoShape">
              <a:avLst/>
            </a:prstTxWarp>
            <a:spAutoFit/>
          </a:bodyPr>
          <a:lstStyle/>
          <a:p>
            <a:pPr>
              <a:lnSpc>
                <a:spcPct val="125000"/>
              </a:lnSpc>
              <a:spcBef>
                <a:spcPct val="50000"/>
              </a:spcBef>
            </a:pPr>
            <a:r>
              <a:rPr lang="en-US" b="0"/>
              <a:t>Then the LORD spoke to Moses and Aaron, “Because you did not believe Me, to hallow Me in the eyes of the children of Israel, therefore you shall not bring this assembly into the land which I have given them (Num. 20:12).</a:t>
            </a:r>
          </a:p>
        </p:txBody>
      </p:sp>
      <p:sp>
        <p:nvSpPr>
          <p:cNvPr id="7173" name="Text Box 5"/>
          <p:cNvSpPr txBox="1">
            <a:spLocks noChangeArrowheads="1"/>
          </p:cNvSpPr>
          <p:nvPr/>
        </p:nvSpPr>
        <p:spPr bwMode="auto">
          <a:xfrm>
            <a:off x="1295400" y="5089525"/>
            <a:ext cx="6705600" cy="1006475"/>
          </a:xfrm>
          <a:prstGeom prst="rect">
            <a:avLst/>
          </a:prstGeom>
          <a:noFill/>
          <a:ln w="9525">
            <a:noFill/>
            <a:miter lim="800000"/>
            <a:headEnd/>
            <a:tailEnd/>
          </a:ln>
        </p:spPr>
        <p:txBody>
          <a:bodyPr>
            <a:prstTxWarp prst="textNoShape">
              <a:avLst/>
            </a:prstTxWarp>
            <a:spAutoFit/>
          </a:bodyPr>
          <a:lstStyle/>
          <a:p>
            <a:pPr>
              <a:lnSpc>
                <a:spcPct val="125000"/>
              </a:lnSpc>
            </a:pPr>
            <a:r>
              <a:rPr lang="en-US" b="0"/>
              <a:t>Because they rebelled against His Spirit, So that he spoke rashly with his lips (Ps. 106:33).</a:t>
            </a:r>
          </a:p>
        </p:txBody>
      </p:sp>
      <p:cxnSp>
        <p:nvCxnSpPr>
          <p:cNvPr id="7177" name="AutoShape 9"/>
          <p:cNvCxnSpPr>
            <a:cxnSpLocks noChangeShapeType="1"/>
            <a:stCxn id="7174" idx="5"/>
            <a:endCxn id="7176" idx="0"/>
          </p:cNvCxnSpPr>
          <p:nvPr/>
        </p:nvCxnSpPr>
        <p:spPr bwMode="auto">
          <a:xfrm rot="16200000" flipH="1">
            <a:off x="1481137" y="4376738"/>
            <a:ext cx="1971675" cy="400050"/>
          </a:xfrm>
          <a:prstGeom prst="curvedConnector3">
            <a:avLst>
              <a:gd name="adj1" fmla="val 50000"/>
            </a:avLst>
          </a:prstGeom>
          <a:noFill/>
          <a:ln w="28575">
            <a:solidFill>
              <a:schemeClr val="tx1"/>
            </a:solidFill>
            <a:round/>
            <a:headEnd/>
            <a:tailEn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172">
                                            <p:txEl>
                                              <p:pRg st="0" end="0"/>
                                            </p:txEl>
                                          </p:spTgt>
                                        </p:tgtEl>
                                        <p:attrNameLst>
                                          <p:attrName>style.visibility</p:attrName>
                                        </p:attrNameLst>
                                      </p:cBhvr>
                                      <p:to>
                                        <p:strVal val="visible"/>
                                      </p:to>
                                    </p:set>
                                    <p:animEffect transition="in" filter="fade">
                                      <p:cBhvr>
                                        <p:cTn id="12" dur="500"/>
                                        <p:tgtEl>
                                          <p:spTgt spid="717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173">
                                            <p:txEl>
                                              <p:pRg st="0" end="0"/>
                                            </p:txEl>
                                          </p:spTgt>
                                        </p:tgtEl>
                                        <p:attrNameLst>
                                          <p:attrName>style.visibility</p:attrName>
                                        </p:attrNameLst>
                                      </p:cBhvr>
                                      <p:to>
                                        <p:strVal val="visible"/>
                                      </p:to>
                                    </p:set>
                                    <p:animEffect transition="in" filter="fade">
                                      <p:cBhvr>
                                        <p:cTn id="17" dur="500"/>
                                        <p:tgtEl>
                                          <p:spTgt spid="717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7174"/>
                                        </p:tgtEl>
                                        <p:attrNameLst>
                                          <p:attrName>style.visibility</p:attrName>
                                        </p:attrNameLst>
                                      </p:cBhvr>
                                      <p:to>
                                        <p:strVal val="visible"/>
                                      </p:to>
                                    </p:set>
                                    <p:animEffect transition="in" filter="wipe(up)">
                                      <p:cBhvr>
                                        <p:cTn id="22" dur="500"/>
                                        <p:tgtEl>
                                          <p:spTgt spid="7174"/>
                                        </p:tgtEl>
                                      </p:cBhvr>
                                    </p:animEffect>
                                  </p:childTnLst>
                                </p:cTn>
                              </p:par>
                            </p:childTnLst>
                          </p:cTn>
                        </p:par>
                        <p:par>
                          <p:cTn id="23" fill="hold">
                            <p:stCondLst>
                              <p:cond delay="500"/>
                            </p:stCondLst>
                            <p:childTnLst>
                              <p:par>
                                <p:cTn id="24" presetID="22" presetClass="entr" presetSubtype="1" fill="hold" nodeType="afterEffect">
                                  <p:stCondLst>
                                    <p:cond delay="0"/>
                                  </p:stCondLst>
                                  <p:childTnLst>
                                    <p:set>
                                      <p:cBhvr>
                                        <p:cTn id="25" dur="1" fill="hold">
                                          <p:stCondLst>
                                            <p:cond delay="0"/>
                                          </p:stCondLst>
                                        </p:cTn>
                                        <p:tgtEl>
                                          <p:spTgt spid="7177"/>
                                        </p:tgtEl>
                                        <p:attrNameLst>
                                          <p:attrName>style.visibility</p:attrName>
                                        </p:attrNameLst>
                                      </p:cBhvr>
                                      <p:to>
                                        <p:strVal val="visible"/>
                                      </p:to>
                                    </p:set>
                                    <p:animEffect transition="in" filter="wipe(up)">
                                      <p:cBhvr>
                                        <p:cTn id="26" dur="500"/>
                                        <p:tgtEl>
                                          <p:spTgt spid="7177"/>
                                        </p:tgtEl>
                                      </p:cBhvr>
                                    </p:animEffect>
                                  </p:childTnLst>
                                </p:cTn>
                              </p:par>
                            </p:childTnLst>
                          </p:cTn>
                        </p:par>
                        <p:par>
                          <p:cTn id="27" fill="hold">
                            <p:stCondLst>
                              <p:cond delay="1000"/>
                            </p:stCondLst>
                            <p:childTnLst>
                              <p:par>
                                <p:cTn id="28" presetID="22" presetClass="entr" presetSubtype="1" fill="hold" grpId="0" nodeType="afterEffect">
                                  <p:stCondLst>
                                    <p:cond delay="0"/>
                                  </p:stCondLst>
                                  <p:childTnLst>
                                    <p:set>
                                      <p:cBhvr>
                                        <p:cTn id="29" dur="1" fill="hold">
                                          <p:stCondLst>
                                            <p:cond delay="0"/>
                                          </p:stCondLst>
                                        </p:cTn>
                                        <p:tgtEl>
                                          <p:spTgt spid="7176"/>
                                        </p:tgtEl>
                                        <p:attrNameLst>
                                          <p:attrName>style.visibility</p:attrName>
                                        </p:attrNameLst>
                                      </p:cBhvr>
                                      <p:to>
                                        <p:strVal val="visible"/>
                                      </p:to>
                                    </p:set>
                                    <p:animEffect transition="in" filter="wipe(up)">
                                      <p:cBhvr>
                                        <p:cTn id="30" dur="500"/>
                                        <p:tgtEl>
                                          <p:spTgt spid="71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animBg="1"/>
      <p:bldP spid="7176" grpId="0" animBg="1"/>
      <p:bldP spid="7171" grpId="0" build="p" autoUpdateAnimBg="0"/>
      <p:bldP spid="7172" grpId="0" build="p" autoUpdateAnimBg="0"/>
      <p:bldP spid="7173" grpId="0" build="p" autoUpdateAnimBg="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21" name="Oval 5"/>
          <p:cNvSpPr>
            <a:spLocks noChangeArrowheads="1"/>
          </p:cNvSpPr>
          <p:nvPr/>
        </p:nvSpPr>
        <p:spPr bwMode="auto">
          <a:xfrm>
            <a:off x="3352800" y="5181600"/>
            <a:ext cx="1752600" cy="533400"/>
          </a:xfrm>
          <a:prstGeom prst="ellipse">
            <a:avLst/>
          </a:prstGeom>
          <a:solidFill>
            <a:srgbClr val="FFFF66"/>
          </a:solidFill>
          <a:ln w="12700">
            <a:solidFill>
              <a:schemeClr val="tx1"/>
            </a:solidFill>
            <a:round/>
            <a:headEnd/>
            <a:tailEnd/>
          </a:ln>
        </p:spPr>
        <p:txBody>
          <a:bodyPr wrap="none" anchor="ctr">
            <a:prstTxWarp prst="textNoShape">
              <a:avLst/>
            </a:prstTxWarp>
          </a:bodyPr>
          <a:lstStyle/>
          <a:p>
            <a:endParaRPr lang="en-US"/>
          </a:p>
        </p:txBody>
      </p:sp>
      <p:sp>
        <p:nvSpPr>
          <p:cNvPr id="9222" name="Oval 6"/>
          <p:cNvSpPr>
            <a:spLocks noChangeArrowheads="1"/>
          </p:cNvSpPr>
          <p:nvPr/>
        </p:nvSpPr>
        <p:spPr bwMode="auto">
          <a:xfrm>
            <a:off x="7086600" y="5791200"/>
            <a:ext cx="1295400" cy="533400"/>
          </a:xfrm>
          <a:prstGeom prst="ellipse">
            <a:avLst/>
          </a:prstGeom>
          <a:solidFill>
            <a:srgbClr val="FFFF66"/>
          </a:solidFill>
          <a:ln w="12700">
            <a:solidFill>
              <a:schemeClr val="tx1"/>
            </a:solidFill>
            <a:round/>
            <a:headEnd/>
            <a:tailEnd/>
          </a:ln>
        </p:spPr>
        <p:txBody>
          <a:bodyPr wrap="none" anchor="ctr">
            <a:prstTxWarp prst="textNoShape">
              <a:avLst/>
            </a:prstTxWarp>
          </a:bodyPr>
          <a:lstStyle/>
          <a:p>
            <a:endParaRPr lang="en-US"/>
          </a:p>
        </p:txBody>
      </p:sp>
      <p:cxnSp>
        <p:nvCxnSpPr>
          <p:cNvPr id="9223" name="AutoShape 7"/>
          <p:cNvCxnSpPr>
            <a:cxnSpLocks noChangeShapeType="1"/>
            <a:stCxn id="9221" idx="5"/>
            <a:endCxn id="9222" idx="0"/>
          </p:cNvCxnSpPr>
          <p:nvPr/>
        </p:nvCxnSpPr>
        <p:spPr bwMode="auto">
          <a:xfrm rot="16200000" flipH="1">
            <a:off x="6214269" y="4271169"/>
            <a:ext cx="153987" cy="2886075"/>
          </a:xfrm>
          <a:prstGeom prst="curvedConnector3">
            <a:avLst>
              <a:gd name="adj1" fmla="val 75259"/>
            </a:avLst>
          </a:prstGeom>
          <a:noFill/>
          <a:ln w="28575">
            <a:solidFill>
              <a:schemeClr val="tx1"/>
            </a:solidFill>
            <a:round/>
            <a:headEnd/>
            <a:tailEnd/>
          </a:ln>
        </p:spPr>
      </p:cxnSp>
      <p:sp>
        <p:nvSpPr>
          <p:cNvPr id="21509" name="Rectangle 2"/>
          <p:cNvSpPr>
            <a:spLocks noGrp="1" noChangeArrowheads="1"/>
          </p:cNvSpPr>
          <p:nvPr>
            <p:ph type="title"/>
          </p:nvPr>
        </p:nvSpPr>
        <p:spPr>
          <a:xfrm>
            <a:off x="685800" y="381000"/>
            <a:ext cx="7772400" cy="8382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dirty="0"/>
              <a:t>Disobedience = Unbelief</a:t>
            </a:r>
          </a:p>
        </p:txBody>
      </p:sp>
      <p:sp>
        <p:nvSpPr>
          <p:cNvPr id="9219" name="Rectangle 3"/>
          <p:cNvSpPr>
            <a:spLocks noGrp="1" noChangeArrowheads="1"/>
          </p:cNvSpPr>
          <p:nvPr>
            <p:ph type="body" idx="1"/>
          </p:nvPr>
        </p:nvSpPr>
        <p:spPr>
          <a:xfrm>
            <a:off x="685800" y="1447800"/>
            <a:ext cx="7772400" cy="1371600"/>
          </a:xfrm>
        </p:spPr>
        <p:txBody>
          <a:bodyPr/>
          <a:lstStyle/>
          <a:p>
            <a:pPr eaLnBrk="1" hangingPunct="1"/>
            <a:r>
              <a:rPr lang="en-US"/>
              <a:t>Israelites believed in God, but did not obey [believe] Him…</a:t>
            </a:r>
          </a:p>
        </p:txBody>
      </p:sp>
      <p:sp>
        <p:nvSpPr>
          <p:cNvPr id="9220" name="Text Box 4"/>
          <p:cNvSpPr txBox="1">
            <a:spLocks noChangeArrowheads="1"/>
          </p:cNvSpPr>
          <p:nvPr/>
        </p:nvSpPr>
        <p:spPr bwMode="auto">
          <a:xfrm>
            <a:off x="304800" y="2590800"/>
            <a:ext cx="8305800" cy="4144963"/>
          </a:xfrm>
          <a:prstGeom prst="rect">
            <a:avLst/>
          </a:prstGeom>
          <a:noFill/>
          <a:ln w="9525">
            <a:noFill/>
            <a:miter lim="800000"/>
            <a:headEnd/>
            <a:tailEnd/>
          </a:ln>
        </p:spPr>
        <p:txBody>
          <a:bodyPr>
            <a:prstTxWarp prst="textNoShape">
              <a:avLst/>
            </a:prstTxWarp>
            <a:spAutoFit/>
          </a:bodyPr>
          <a:lstStyle/>
          <a:p>
            <a:pPr>
              <a:lnSpc>
                <a:spcPct val="120000"/>
              </a:lnSpc>
              <a:spcBef>
                <a:spcPct val="50000"/>
              </a:spcBef>
            </a:pPr>
            <a:r>
              <a:rPr lang="en-US" b="0"/>
              <a:t>For who, having heard, rebelled? Indeed, was it not all who came out of Egypt, led by Moses?  </a:t>
            </a:r>
          </a:p>
          <a:p>
            <a:pPr>
              <a:lnSpc>
                <a:spcPct val="120000"/>
              </a:lnSpc>
              <a:spcBef>
                <a:spcPct val="50000"/>
              </a:spcBef>
            </a:pPr>
            <a:r>
              <a:rPr lang="en-US" b="0"/>
              <a:t>Now with whom was He angry 40 years? Was it not with those who sinned, whose corpses fell in the wilderness?  </a:t>
            </a:r>
          </a:p>
          <a:p>
            <a:pPr>
              <a:lnSpc>
                <a:spcPct val="120000"/>
              </a:lnSpc>
              <a:spcBef>
                <a:spcPct val="50000"/>
              </a:spcBef>
            </a:pPr>
            <a:r>
              <a:rPr lang="en-US" b="0"/>
              <a:t>And to whom did He swear that they would not enter His rest, but to those who did not obey? </a:t>
            </a:r>
          </a:p>
          <a:p>
            <a:pPr>
              <a:lnSpc>
                <a:spcPct val="120000"/>
              </a:lnSpc>
              <a:spcBef>
                <a:spcPct val="50000"/>
              </a:spcBef>
            </a:pPr>
            <a:r>
              <a:rPr lang="en-US" b="0"/>
              <a:t>So we see that they could not enter in because of unbelief (Heb. 3:16-19).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fade">
                                      <p:cBhvr>
                                        <p:cTn id="7" dur="5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220">
                                            <p:txEl>
                                              <p:pRg st="0" end="0"/>
                                            </p:txEl>
                                          </p:spTgt>
                                        </p:tgtEl>
                                        <p:attrNameLst>
                                          <p:attrName>style.visibility</p:attrName>
                                        </p:attrNameLst>
                                      </p:cBhvr>
                                      <p:to>
                                        <p:strVal val="visible"/>
                                      </p:to>
                                    </p:set>
                                    <p:animEffect transition="in" filter="fade">
                                      <p:cBhvr>
                                        <p:cTn id="12" dur="500"/>
                                        <p:tgtEl>
                                          <p:spTgt spid="9220">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220">
                                            <p:txEl>
                                              <p:pRg st="1" end="1"/>
                                            </p:txEl>
                                          </p:spTgt>
                                        </p:tgtEl>
                                        <p:attrNameLst>
                                          <p:attrName>style.visibility</p:attrName>
                                        </p:attrNameLst>
                                      </p:cBhvr>
                                      <p:to>
                                        <p:strVal val="visible"/>
                                      </p:to>
                                    </p:set>
                                    <p:animEffect transition="in" filter="fade">
                                      <p:cBhvr>
                                        <p:cTn id="15" dur="500"/>
                                        <p:tgtEl>
                                          <p:spTgt spid="9220">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220">
                                            <p:txEl>
                                              <p:pRg st="2" end="2"/>
                                            </p:txEl>
                                          </p:spTgt>
                                        </p:tgtEl>
                                        <p:attrNameLst>
                                          <p:attrName>style.visibility</p:attrName>
                                        </p:attrNameLst>
                                      </p:cBhvr>
                                      <p:to>
                                        <p:strVal val="visible"/>
                                      </p:to>
                                    </p:set>
                                    <p:animEffect transition="in" filter="fade">
                                      <p:cBhvr>
                                        <p:cTn id="18" dur="500"/>
                                        <p:tgtEl>
                                          <p:spTgt spid="9220">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9220">
                                            <p:txEl>
                                              <p:pRg st="3" end="3"/>
                                            </p:txEl>
                                          </p:spTgt>
                                        </p:tgtEl>
                                        <p:attrNameLst>
                                          <p:attrName>style.visibility</p:attrName>
                                        </p:attrNameLst>
                                      </p:cBhvr>
                                      <p:to>
                                        <p:strVal val="visible"/>
                                      </p:to>
                                    </p:set>
                                    <p:animEffect transition="in" filter="fade">
                                      <p:cBhvr>
                                        <p:cTn id="21" dur="500"/>
                                        <p:tgtEl>
                                          <p:spTgt spid="9220">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9221"/>
                                        </p:tgtEl>
                                        <p:attrNameLst>
                                          <p:attrName>style.visibility</p:attrName>
                                        </p:attrNameLst>
                                      </p:cBhvr>
                                      <p:to>
                                        <p:strVal val="visible"/>
                                      </p:to>
                                    </p:set>
                                    <p:animEffect transition="in" filter="wipe(up)">
                                      <p:cBhvr>
                                        <p:cTn id="26" dur="500"/>
                                        <p:tgtEl>
                                          <p:spTgt spid="9221"/>
                                        </p:tgtEl>
                                      </p:cBhvr>
                                    </p:animEffect>
                                  </p:childTnLst>
                                </p:cTn>
                              </p:par>
                            </p:childTnLst>
                          </p:cTn>
                        </p:par>
                        <p:par>
                          <p:cTn id="27" fill="hold">
                            <p:stCondLst>
                              <p:cond delay="500"/>
                            </p:stCondLst>
                            <p:childTnLst>
                              <p:par>
                                <p:cTn id="28" presetID="22" presetClass="entr" presetSubtype="1" fill="hold" nodeType="afterEffect">
                                  <p:stCondLst>
                                    <p:cond delay="0"/>
                                  </p:stCondLst>
                                  <p:childTnLst>
                                    <p:set>
                                      <p:cBhvr>
                                        <p:cTn id="29" dur="1" fill="hold">
                                          <p:stCondLst>
                                            <p:cond delay="0"/>
                                          </p:stCondLst>
                                        </p:cTn>
                                        <p:tgtEl>
                                          <p:spTgt spid="9223"/>
                                        </p:tgtEl>
                                        <p:attrNameLst>
                                          <p:attrName>style.visibility</p:attrName>
                                        </p:attrNameLst>
                                      </p:cBhvr>
                                      <p:to>
                                        <p:strVal val="visible"/>
                                      </p:to>
                                    </p:set>
                                    <p:animEffect transition="in" filter="wipe(up)">
                                      <p:cBhvr>
                                        <p:cTn id="30" dur="500"/>
                                        <p:tgtEl>
                                          <p:spTgt spid="9223"/>
                                        </p:tgtEl>
                                      </p:cBhvr>
                                    </p:animEffect>
                                  </p:childTnLst>
                                </p:cTn>
                              </p:par>
                            </p:childTnLst>
                          </p:cTn>
                        </p:par>
                        <p:par>
                          <p:cTn id="31" fill="hold">
                            <p:stCondLst>
                              <p:cond delay="1000"/>
                            </p:stCondLst>
                            <p:childTnLst>
                              <p:par>
                                <p:cTn id="32" presetID="22" presetClass="entr" presetSubtype="1" fill="hold" grpId="0" nodeType="afterEffect">
                                  <p:stCondLst>
                                    <p:cond delay="0"/>
                                  </p:stCondLst>
                                  <p:childTnLst>
                                    <p:set>
                                      <p:cBhvr>
                                        <p:cTn id="33" dur="1" fill="hold">
                                          <p:stCondLst>
                                            <p:cond delay="0"/>
                                          </p:stCondLst>
                                        </p:cTn>
                                        <p:tgtEl>
                                          <p:spTgt spid="9222"/>
                                        </p:tgtEl>
                                        <p:attrNameLst>
                                          <p:attrName>style.visibility</p:attrName>
                                        </p:attrNameLst>
                                      </p:cBhvr>
                                      <p:to>
                                        <p:strVal val="visible"/>
                                      </p:to>
                                    </p:set>
                                    <p:animEffect transition="in" filter="wipe(up)">
                                      <p:cBhvr>
                                        <p:cTn id="34" dur="500"/>
                                        <p:tgtEl>
                                          <p:spTgt spid="9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animBg="1"/>
      <p:bldP spid="9222" grpId="0" animBg="1"/>
      <p:bldP spid="9219" grpId="0" build="p" autoUpdateAnimBg="0"/>
      <p:bldP spid="9220" grpId="0" build="p" autoUpdateAnimBg="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228600" y="381000"/>
            <a:ext cx="8610600" cy="9144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sz="4000" dirty="0"/>
              <a:t>Partial Obedience = Disobedience</a:t>
            </a:r>
          </a:p>
        </p:txBody>
      </p:sp>
      <p:sp>
        <p:nvSpPr>
          <p:cNvPr id="11267" name="Rectangle 3"/>
          <p:cNvSpPr>
            <a:spLocks noGrp="1" noChangeArrowheads="1"/>
          </p:cNvSpPr>
          <p:nvPr>
            <p:ph type="body" idx="1"/>
          </p:nvPr>
        </p:nvSpPr>
        <p:spPr>
          <a:xfrm>
            <a:off x="457200" y="1752600"/>
            <a:ext cx="8229600" cy="4343400"/>
          </a:xfrm>
        </p:spPr>
        <p:txBody>
          <a:bodyPr/>
          <a:lstStyle/>
          <a:p>
            <a:pPr marL="0" indent="0" eaLnBrk="1" hangingPunct="1">
              <a:lnSpc>
                <a:spcPct val="120000"/>
              </a:lnSpc>
              <a:buFontTx/>
              <a:buNone/>
            </a:pPr>
            <a:r>
              <a:rPr lang="en-US" sz="2800"/>
              <a:t>Why then did you not obey the voice of the LORD? Why did you swoop down on the spoil, and do evil in the sight of the LORD?</a:t>
            </a:r>
          </a:p>
          <a:p>
            <a:pPr marL="0" indent="0" eaLnBrk="1" hangingPunct="1">
              <a:lnSpc>
                <a:spcPct val="120000"/>
              </a:lnSpc>
              <a:buFontTx/>
              <a:buNone/>
            </a:pPr>
            <a:r>
              <a:rPr lang="en-US" sz="2800"/>
              <a:t>And Saul said to Samuel, “But I have obeyed the voice of the LORD, and gone on the mission on which the LORD sent me, and brought back Agag king of Amalek; I have utterly destroyed the Amalekites” (1 Sam. 15:19-20).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5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85800" y="304800"/>
            <a:ext cx="7772400" cy="6858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sz="4000" b="1" spc="300" dirty="0">
                <a:solidFill>
                  <a:schemeClr val="bg1"/>
                </a:solidFill>
              </a:rPr>
              <a:t>Belief = Obedience</a:t>
            </a:r>
          </a:p>
        </p:txBody>
      </p:sp>
      <p:sp>
        <p:nvSpPr>
          <p:cNvPr id="12291" name="Rectangle 3"/>
          <p:cNvSpPr>
            <a:spLocks noGrp="1" noChangeArrowheads="1"/>
          </p:cNvSpPr>
          <p:nvPr>
            <p:ph type="body" idx="1"/>
          </p:nvPr>
        </p:nvSpPr>
        <p:spPr>
          <a:xfrm>
            <a:off x="0" y="1219200"/>
            <a:ext cx="9144000" cy="1295400"/>
          </a:xfrm>
          <a:solidFill>
            <a:srgbClr val="D12230"/>
          </a:solidFill>
        </p:spPr>
        <p:txBody>
          <a:bodyPr/>
          <a:lstStyle/>
          <a:p>
            <a:pPr marL="0" indent="0" algn="ctr" eaLnBrk="1" hangingPunct="1">
              <a:buFontTx/>
              <a:buNone/>
            </a:pPr>
            <a:r>
              <a:rPr lang="en-US" sz="2400">
                <a:solidFill>
                  <a:schemeClr val="bg1"/>
                </a:solidFill>
              </a:rPr>
              <a:t>But without faith it is impossible to please Him, for he who comes to God must believe that He is, and that He is a rewarder of those who diligently seek Him (Heb. 11:6).</a:t>
            </a:r>
          </a:p>
        </p:txBody>
      </p:sp>
      <p:sp>
        <p:nvSpPr>
          <p:cNvPr id="12292" name="Text Box 4"/>
          <p:cNvSpPr txBox="1">
            <a:spLocks noChangeArrowheads="1"/>
          </p:cNvSpPr>
          <p:nvPr/>
        </p:nvSpPr>
        <p:spPr bwMode="auto">
          <a:xfrm>
            <a:off x="304800" y="2819400"/>
            <a:ext cx="8610600" cy="3013075"/>
          </a:xfrm>
          <a:prstGeom prst="rect">
            <a:avLst/>
          </a:prstGeom>
          <a:noFill/>
          <a:ln w="9525">
            <a:noFill/>
            <a:miter lim="800000"/>
            <a:headEnd/>
            <a:tailEnd/>
          </a:ln>
        </p:spPr>
        <p:txBody>
          <a:bodyPr>
            <a:prstTxWarp prst="textNoShape">
              <a:avLst/>
            </a:prstTxWarp>
            <a:spAutoFit/>
          </a:bodyPr>
          <a:lstStyle/>
          <a:p>
            <a:r>
              <a:rPr lang="en-US" b="0"/>
              <a:t>7 By faith Noah, being divinely warned of things not yet seen, moved with godly fear, prepared an ark for the saving of his household, by which he condemned the world and became heir of the righteousness which is according to faith.</a:t>
            </a:r>
          </a:p>
          <a:p>
            <a:endParaRPr lang="en-US" b="0"/>
          </a:p>
          <a:p>
            <a:r>
              <a:rPr lang="en-US" b="0"/>
              <a:t>8 By faith Abraham obeyed when he was called to go out to the place which he would receive as an inheritance. And he went out, not knowing where he was going.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2">
                                            <p:txEl>
                                              <p:pRg st="0" end="0"/>
                                            </p:txEl>
                                          </p:spTgt>
                                        </p:tgtEl>
                                        <p:attrNameLst>
                                          <p:attrName>style.visibility</p:attrName>
                                        </p:attrNameLst>
                                      </p:cBhvr>
                                      <p:to>
                                        <p:strVal val="visible"/>
                                      </p:to>
                                    </p:set>
                                    <p:animEffect transition="in" filter="fade">
                                      <p:cBhvr>
                                        <p:cTn id="12" dur="500"/>
                                        <p:tgtEl>
                                          <p:spTgt spid="1229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92">
                                            <p:txEl>
                                              <p:pRg st="2" end="2"/>
                                            </p:txEl>
                                          </p:spTgt>
                                        </p:tgtEl>
                                        <p:attrNameLst>
                                          <p:attrName>style.visibility</p:attrName>
                                        </p:attrNameLst>
                                      </p:cBhvr>
                                      <p:to>
                                        <p:strVal val="visible"/>
                                      </p:to>
                                    </p:set>
                                    <p:animEffect transition="in" filter="fade">
                                      <p:cBhvr>
                                        <p:cTn id="17" dur="500"/>
                                        <p:tgtEl>
                                          <p:spTgt spid="122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P spid="12292" grpId="0" build="p" autoUpdateAnimBg="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04800"/>
            <a:ext cx="7772400" cy="6858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sz="4000" spc="300" dirty="0">
                <a:solidFill>
                  <a:srgbClr val="FFFFFF"/>
                </a:solidFill>
              </a:rPr>
              <a:t>Belief = Obedience</a:t>
            </a:r>
          </a:p>
        </p:txBody>
      </p:sp>
      <p:sp>
        <p:nvSpPr>
          <p:cNvPr id="27651" name="Rectangle 3"/>
          <p:cNvSpPr>
            <a:spLocks noGrp="1" noChangeArrowheads="1"/>
          </p:cNvSpPr>
          <p:nvPr>
            <p:ph type="body" idx="1"/>
          </p:nvPr>
        </p:nvSpPr>
        <p:spPr>
          <a:xfrm>
            <a:off x="0" y="1219200"/>
            <a:ext cx="9144000" cy="1295400"/>
          </a:xfrm>
          <a:solidFill>
            <a:srgbClr val="D12230"/>
          </a:solidFill>
        </p:spPr>
        <p:txBody>
          <a:bodyPr/>
          <a:lstStyle/>
          <a:p>
            <a:pPr marL="0" indent="0" algn="ctr" eaLnBrk="1" hangingPunct="1">
              <a:buFontTx/>
              <a:buNone/>
            </a:pPr>
            <a:r>
              <a:rPr lang="en-US" sz="2400">
                <a:solidFill>
                  <a:schemeClr val="bg1"/>
                </a:solidFill>
              </a:rPr>
              <a:t>But without faith it is impossible to please Him, for he who comes to God must believe that He is, and that He is a rewarder of those who diligently seek Him (Heb. 11:6).</a:t>
            </a:r>
          </a:p>
        </p:txBody>
      </p:sp>
      <p:sp>
        <p:nvSpPr>
          <p:cNvPr id="15364" name="Text Box 4"/>
          <p:cNvSpPr txBox="1">
            <a:spLocks noChangeArrowheads="1"/>
          </p:cNvSpPr>
          <p:nvPr/>
        </p:nvSpPr>
        <p:spPr bwMode="auto">
          <a:xfrm>
            <a:off x="304800" y="2994025"/>
            <a:ext cx="8610600" cy="2720975"/>
          </a:xfrm>
          <a:prstGeom prst="rect">
            <a:avLst/>
          </a:prstGeom>
          <a:noFill/>
          <a:ln w="9525">
            <a:noFill/>
            <a:miter lim="800000"/>
            <a:headEnd/>
            <a:tailEnd/>
          </a:ln>
        </p:spPr>
        <p:txBody>
          <a:bodyPr>
            <a:prstTxWarp prst="textNoShape">
              <a:avLst/>
            </a:prstTxWarp>
            <a:spAutoFit/>
          </a:bodyPr>
          <a:lstStyle/>
          <a:p>
            <a:pPr>
              <a:lnSpc>
                <a:spcPct val="120000"/>
              </a:lnSpc>
            </a:pPr>
            <a:r>
              <a:rPr lang="en-US" b="0"/>
              <a:t>By faith Abraham, when he was tested, offered up Isaac, and he who had received the promises offered up his only begotten son, of whom it was said,  “In Isaac your seed shall be called,” concluding that God was able to raise him up, even from the dead, from which he also received him in a figurative sense (Heb. 11:17-19).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364">
                                            <p:txEl>
                                              <p:pRg st="0" end="0"/>
                                            </p:txEl>
                                          </p:spTgt>
                                        </p:tgtEl>
                                        <p:attrNameLst>
                                          <p:attrName>style.visibility</p:attrName>
                                        </p:attrNameLst>
                                      </p:cBhvr>
                                      <p:to>
                                        <p:strVal val="visible"/>
                                      </p:to>
                                    </p:set>
                                    <p:animEffect transition="in" filter="fade">
                                      <p:cBhvr>
                                        <p:cTn id="7" dur="500"/>
                                        <p:tgtEl>
                                          <p:spTgt spid="1536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build="p" autoUpdateAnimBg="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85800" y="304800"/>
            <a:ext cx="7772400" cy="685800"/>
          </a:xfrm>
        </p:spPr>
        <p:style>
          <a:lnRef idx="2">
            <a:schemeClr val="accent2">
              <a:shade val="50000"/>
            </a:schemeClr>
          </a:lnRef>
          <a:fillRef idx="1">
            <a:schemeClr val="accent2"/>
          </a:fillRef>
          <a:effectRef idx="0">
            <a:schemeClr val="accent2"/>
          </a:effectRef>
          <a:fontRef idx="minor">
            <a:schemeClr val="lt1"/>
          </a:fontRef>
        </p:style>
        <p:txBody>
          <a:bodyPr/>
          <a:lstStyle/>
          <a:p>
            <a:pPr eaLnBrk="1" hangingPunct="1">
              <a:defRPr/>
            </a:pPr>
            <a:r>
              <a:rPr lang="en-US" spc="300" dirty="0">
                <a:solidFill>
                  <a:srgbClr val="FFFFFF"/>
                </a:solidFill>
              </a:rPr>
              <a:t>Belief = Obedience</a:t>
            </a:r>
          </a:p>
        </p:txBody>
      </p:sp>
      <p:sp>
        <p:nvSpPr>
          <p:cNvPr id="29699" name="Rectangle 3"/>
          <p:cNvSpPr>
            <a:spLocks noGrp="1" noChangeArrowheads="1"/>
          </p:cNvSpPr>
          <p:nvPr>
            <p:ph type="body" idx="1"/>
          </p:nvPr>
        </p:nvSpPr>
        <p:spPr>
          <a:xfrm>
            <a:off x="0" y="1219200"/>
            <a:ext cx="9144000" cy="1295400"/>
          </a:xfrm>
          <a:solidFill>
            <a:srgbClr val="D12230"/>
          </a:solidFill>
        </p:spPr>
        <p:txBody>
          <a:bodyPr/>
          <a:lstStyle/>
          <a:p>
            <a:pPr marL="0" indent="0" algn="ctr" eaLnBrk="1" hangingPunct="1">
              <a:buFontTx/>
              <a:buNone/>
            </a:pPr>
            <a:r>
              <a:rPr lang="en-US" sz="2400">
                <a:solidFill>
                  <a:schemeClr val="bg1"/>
                </a:solidFill>
              </a:rPr>
              <a:t>But without faith it is impossible to please Him, for he who comes to God must believe that He is, and that He is a rewarder of those who diligently seek Him (Heb. 11:6).</a:t>
            </a:r>
          </a:p>
        </p:txBody>
      </p:sp>
      <p:sp>
        <p:nvSpPr>
          <p:cNvPr id="17412" name="Text Box 4"/>
          <p:cNvSpPr txBox="1">
            <a:spLocks noChangeArrowheads="1"/>
          </p:cNvSpPr>
          <p:nvPr/>
        </p:nvSpPr>
        <p:spPr bwMode="auto">
          <a:xfrm>
            <a:off x="304800" y="2994025"/>
            <a:ext cx="8610600" cy="3159125"/>
          </a:xfrm>
          <a:prstGeom prst="rect">
            <a:avLst/>
          </a:prstGeom>
          <a:noFill/>
          <a:ln w="9525">
            <a:noFill/>
            <a:miter lim="800000"/>
            <a:headEnd/>
            <a:tailEnd/>
          </a:ln>
        </p:spPr>
        <p:txBody>
          <a:bodyPr>
            <a:prstTxWarp prst="textNoShape">
              <a:avLst/>
            </a:prstTxWarp>
            <a:spAutoFit/>
          </a:bodyPr>
          <a:lstStyle/>
          <a:p>
            <a:pPr>
              <a:lnSpc>
                <a:spcPct val="120000"/>
              </a:lnSpc>
            </a:pPr>
            <a:r>
              <a:rPr lang="en-US" b="0"/>
              <a:t>By faith Moses, when he became of age, refused to be called the son of Pharaoh’s daughter, choosing rather to suffer affliction with the people of God than to enjoy the passing pleasures of sin (Heb. 11:24-25).</a:t>
            </a:r>
          </a:p>
          <a:p>
            <a:pPr>
              <a:lnSpc>
                <a:spcPct val="120000"/>
              </a:lnSpc>
            </a:pPr>
            <a:endParaRPr lang="en-US" b="0"/>
          </a:p>
          <a:p>
            <a:pPr>
              <a:lnSpc>
                <a:spcPct val="120000"/>
              </a:lnSpc>
            </a:pPr>
            <a:r>
              <a:rPr lang="en-US" b="0"/>
              <a:t>By faith the walls of Jericho fell down after they were encircled for seven days (Heb. 11:30).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412">
                                            <p:txEl>
                                              <p:pRg st="0" end="0"/>
                                            </p:txEl>
                                          </p:spTgt>
                                        </p:tgtEl>
                                        <p:attrNameLst>
                                          <p:attrName>style.visibility</p:attrName>
                                        </p:attrNameLst>
                                      </p:cBhvr>
                                      <p:to>
                                        <p:strVal val="visible"/>
                                      </p:to>
                                    </p:set>
                                    <p:animEffect transition="in" filter="fade">
                                      <p:cBhvr>
                                        <p:cTn id="7" dur="500"/>
                                        <p:tgtEl>
                                          <p:spTgt spid="174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412">
                                            <p:txEl>
                                              <p:pRg st="2" end="2"/>
                                            </p:txEl>
                                          </p:spTgt>
                                        </p:tgtEl>
                                        <p:attrNameLst>
                                          <p:attrName>style.visibility</p:attrName>
                                        </p:attrNameLst>
                                      </p:cBhvr>
                                      <p:to>
                                        <p:strVal val="visible"/>
                                      </p:to>
                                    </p:set>
                                    <p:animEffect transition="in" filter="fade">
                                      <p:cBhvr>
                                        <p:cTn id="12" dur="500"/>
                                        <p:tgtEl>
                                          <p:spTgt spid="174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build="p" autoUpdateAnimBg="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9460" name="Oval 4"/>
          <p:cNvSpPr>
            <a:spLocks noChangeArrowheads="1"/>
          </p:cNvSpPr>
          <p:nvPr/>
        </p:nvSpPr>
        <p:spPr bwMode="auto">
          <a:xfrm>
            <a:off x="304800" y="4038600"/>
            <a:ext cx="1600200" cy="457200"/>
          </a:xfrm>
          <a:prstGeom prst="ellipse">
            <a:avLst/>
          </a:prstGeom>
          <a:solidFill>
            <a:srgbClr val="FFFF66"/>
          </a:solidFill>
          <a:ln w="12700">
            <a:solidFill>
              <a:schemeClr val="tx1"/>
            </a:solidFill>
            <a:round/>
            <a:headEnd/>
            <a:tailEnd/>
          </a:ln>
        </p:spPr>
        <p:txBody>
          <a:bodyPr wrap="none" anchor="ctr">
            <a:prstTxWarp prst="textNoShape">
              <a:avLst/>
            </a:prstTxWarp>
          </a:bodyPr>
          <a:lstStyle/>
          <a:p>
            <a:endParaRPr lang="en-US"/>
          </a:p>
        </p:txBody>
      </p:sp>
      <p:sp>
        <p:nvSpPr>
          <p:cNvPr id="19461" name="Oval 5"/>
          <p:cNvSpPr>
            <a:spLocks noChangeArrowheads="1"/>
          </p:cNvSpPr>
          <p:nvPr/>
        </p:nvSpPr>
        <p:spPr bwMode="auto">
          <a:xfrm>
            <a:off x="2057400" y="5867400"/>
            <a:ext cx="3581400" cy="609600"/>
          </a:xfrm>
          <a:prstGeom prst="ellipse">
            <a:avLst/>
          </a:prstGeom>
          <a:solidFill>
            <a:srgbClr val="FFFF66"/>
          </a:solidFill>
          <a:ln w="12700">
            <a:solidFill>
              <a:schemeClr val="tx1"/>
            </a:solidFill>
            <a:round/>
            <a:headEnd/>
            <a:tailEnd/>
          </a:ln>
        </p:spPr>
        <p:txBody>
          <a:bodyPr wrap="none" anchor="ctr">
            <a:prstTxWarp prst="textNoShape">
              <a:avLst/>
            </a:prstTxWarp>
          </a:bodyPr>
          <a:lstStyle/>
          <a:p>
            <a:endParaRPr lang="en-US"/>
          </a:p>
        </p:txBody>
      </p:sp>
      <p:cxnSp>
        <p:nvCxnSpPr>
          <p:cNvPr id="19462" name="AutoShape 6"/>
          <p:cNvCxnSpPr>
            <a:cxnSpLocks noChangeShapeType="1"/>
            <a:stCxn id="19460" idx="5"/>
            <a:endCxn id="19461" idx="0"/>
          </p:cNvCxnSpPr>
          <p:nvPr/>
        </p:nvCxnSpPr>
        <p:spPr bwMode="auto">
          <a:xfrm rot="16200000" flipH="1">
            <a:off x="2039937" y="4059238"/>
            <a:ext cx="1438275" cy="2178050"/>
          </a:xfrm>
          <a:prstGeom prst="curvedConnector3">
            <a:avLst>
              <a:gd name="adj1" fmla="val 52319"/>
            </a:avLst>
          </a:prstGeom>
          <a:noFill/>
          <a:ln w="28575">
            <a:solidFill>
              <a:schemeClr val="tx1"/>
            </a:solidFill>
            <a:round/>
            <a:headEnd/>
            <a:tailEnd/>
          </a:ln>
        </p:spPr>
      </p:cxnSp>
      <p:sp>
        <p:nvSpPr>
          <p:cNvPr id="31749" name="Rectangle 2"/>
          <p:cNvSpPr>
            <a:spLocks noGrp="1" noChangeArrowheads="1"/>
          </p:cNvSpPr>
          <p:nvPr>
            <p:ph type="title"/>
          </p:nvPr>
        </p:nvSpPr>
        <p:spPr>
          <a:xfrm>
            <a:off x="304800" y="304800"/>
            <a:ext cx="7772400" cy="685800"/>
          </a:xfrm>
        </p:spPr>
        <p:style>
          <a:lnRef idx="2">
            <a:schemeClr val="accent2">
              <a:shade val="50000"/>
            </a:schemeClr>
          </a:lnRef>
          <a:fillRef idx="1">
            <a:schemeClr val="accent2"/>
          </a:fillRef>
          <a:effectRef idx="0">
            <a:schemeClr val="accent2"/>
          </a:effectRef>
          <a:fontRef idx="minor">
            <a:schemeClr val="lt1"/>
          </a:fontRef>
        </p:style>
        <p:txBody>
          <a:bodyPr/>
          <a:lstStyle/>
          <a:p>
            <a:pPr algn="l" eaLnBrk="1" hangingPunct="1">
              <a:defRPr/>
            </a:pPr>
            <a:r>
              <a:rPr lang="en-US" sz="3600" dirty="0">
                <a:solidFill>
                  <a:srgbClr val="FFFFFF"/>
                </a:solidFill>
              </a:rPr>
              <a:t>Relevant Passages</a:t>
            </a:r>
          </a:p>
        </p:txBody>
      </p:sp>
      <p:sp>
        <p:nvSpPr>
          <p:cNvPr id="19459" name="Rectangle 3"/>
          <p:cNvSpPr>
            <a:spLocks noGrp="1" noChangeArrowheads="1"/>
          </p:cNvSpPr>
          <p:nvPr>
            <p:ph type="body" idx="1"/>
          </p:nvPr>
        </p:nvSpPr>
        <p:spPr>
          <a:xfrm>
            <a:off x="304800" y="1143000"/>
            <a:ext cx="8534400" cy="5410200"/>
          </a:xfrm>
        </p:spPr>
        <p:txBody>
          <a:bodyPr/>
          <a:lstStyle/>
          <a:p>
            <a:pPr marL="0" indent="0" eaLnBrk="1" hangingPunct="1">
              <a:lnSpc>
                <a:spcPct val="125000"/>
              </a:lnSpc>
              <a:buFontTx/>
              <a:buNone/>
            </a:pPr>
            <a:r>
              <a:rPr lang="en-US" sz="2400"/>
              <a:t>He who </a:t>
            </a:r>
            <a:r>
              <a:rPr lang="en-US" sz="2400" u="sng"/>
              <a:t>believes</a:t>
            </a:r>
            <a:r>
              <a:rPr lang="en-US" sz="2400"/>
              <a:t> in the Son has eternal life; but he who does not </a:t>
            </a:r>
            <a:r>
              <a:rPr lang="en-US" sz="2400" u="sng"/>
              <a:t>obey</a:t>
            </a:r>
            <a:r>
              <a:rPr lang="en-US" sz="2400"/>
              <a:t> the Son will not see life, but the wrath of God abides on him (Jn. 3:36).</a:t>
            </a:r>
          </a:p>
          <a:p>
            <a:pPr marL="0" indent="0" eaLnBrk="1" hangingPunct="1">
              <a:lnSpc>
                <a:spcPct val="125000"/>
              </a:lnSpc>
              <a:buFontTx/>
              <a:buNone/>
            </a:pPr>
            <a:r>
              <a:rPr lang="en-US" sz="2400"/>
              <a:t>“The baptism of John—where was it from? From heaven or from men?” And they reasoned among themselves, saying, “If we say, ‘From heaven,’ He will say to us, ‘Why then did you not believe him?’” (Matt. 21:25).</a:t>
            </a:r>
          </a:p>
          <a:p>
            <a:pPr marL="0" indent="0" eaLnBrk="1" hangingPunct="1">
              <a:lnSpc>
                <a:spcPct val="125000"/>
              </a:lnSpc>
              <a:buFontTx/>
              <a:buNone/>
            </a:pPr>
            <a:r>
              <a:rPr lang="en-US" sz="2400"/>
              <a:t>And when all the people heard Him, even the tax collectors justified God, having been baptized with the baptism of John. But the Pharisees and lawyers rejected the will of God for themselves, not having been baptized by him (Lk. 7:29-30).</a:t>
            </a: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fade">
                                      <p:cBhvr>
                                        <p:cTn id="7" dur="500"/>
                                        <p:tgtEl>
                                          <p:spTgt spid="194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fade">
                                      <p:cBhvr>
                                        <p:cTn id="12" dur="500"/>
                                        <p:tgtEl>
                                          <p:spTgt spid="194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fade">
                                      <p:cBhvr>
                                        <p:cTn id="17" dur="500"/>
                                        <p:tgtEl>
                                          <p:spTgt spid="194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19460"/>
                                        </p:tgtEl>
                                        <p:attrNameLst>
                                          <p:attrName>style.visibility</p:attrName>
                                        </p:attrNameLst>
                                      </p:cBhvr>
                                      <p:to>
                                        <p:strVal val="visible"/>
                                      </p:to>
                                    </p:set>
                                    <p:animEffect transition="in" filter="wipe(up)">
                                      <p:cBhvr>
                                        <p:cTn id="22" dur="500"/>
                                        <p:tgtEl>
                                          <p:spTgt spid="19460"/>
                                        </p:tgtEl>
                                      </p:cBhvr>
                                    </p:animEffect>
                                  </p:childTnLst>
                                </p:cTn>
                              </p:par>
                            </p:childTnLst>
                          </p:cTn>
                        </p:par>
                        <p:par>
                          <p:cTn id="23" fill="hold">
                            <p:stCondLst>
                              <p:cond delay="500"/>
                            </p:stCondLst>
                            <p:childTnLst>
                              <p:par>
                                <p:cTn id="24" presetID="22" presetClass="entr" presetSubtype="1" fill="hold" nodeType="afterEffect">
                                  <p:stCondLst>
                                    <p:cond delay="0"/>
                                  </p:stCondLst>
                                  <p:childTnLst>
                                    <p:set>
                                      <p:cBhvr>
                                        <p:cTn id="25" dur="1" fill="hold">
                                          <p:stCondLst>
                                            <p:cond delay="0"/>
                                          </p:stCondLst>
                                        </p:cTn>
                                        <p:tgtEl>
                                          <p:spTgt spid="19462"/>
                                        </p:tgtEl>
                                        <p:attrNameLst>
                                          <p:attrName>style.visibility</p:attrName>
                                        </p:attrNameLst>
                                      </p:cBhvr>
                                      <p:to>
                                        <p:strVal val="visible"/>
                                      </p:to>
                                    </p:set>
                                    <p:animEffect transition="in" filter="wipe(up)">
                                      <p:cBhvr>
                                        <p:cTn id="26" dur="500"/>
                                        <p:tgtEl>
                                          <p:spTgt spid="19462"/>
                                        </p:tgtEl>
                                      </p:cBhvr>
                                    </p:animEffect>
                                  </p:childTnLst>
                                </p:cTn>
                              </p:par>
                            </p:childTnLst>
                          </p:cTn>
                        </p:par>
                        <p:par>
                          <p:cTn id="27" fill="hold">
                            <p:stCondLst>
                              <p:cond delay="1000"/>
                            </p:stCondLst>
                            <p:childTnLst>
                              <p:par>
                                <p:cTn id="28" presetID="22" presetClass="entr" presetSubtype="1" fill="hold" grpId="0" nodeType="afterEffect">
                                  <p:stCondLst>
                                    <p:cond delay="0"/>
                                  </p:stCondLst>
                                  <p:childTnLst>
                                    <p:set>
                                      <p:cBhvr>
                                        <p:cTn id="29" dur="1" fill="hold">
                                          <p:stCondLst>
                                            <p:cond delay="0"/>
                                          </p:stCondLst>
                                        </p:cTn>
                                        <p:tgtEl>
                                          <p:spTgt spid="19461"/>
                                        </p:tgtEl>
                                        <p:attrNameLst>
                                          <p:attrName>style.visibility</p:attrName>
                                        </p:attrNameLst>
                                      </p:cBhvr>
                                      <p:to>
                                        <p:strVal val="visible"/>
                                      </p:to>
                                    </p:set>
                                    <p:animEffect transition="in" filter="wipe(up)">
                                      <p:cBhvr>
                                        <p:cTn id="30" dur="500"/>
                                        <p:tgtEl>
                                          <p:spTgt spid="19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animBg="1"/>
      <p:bldP spid="19461" grpId="0" animBg="1"/>
      <p:bldP spid="19459" grpId="0" build="p" autoUpdateAnimBg="0"/>
    </p:bld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643</TotalTime>
  <Words>1310</Words>
  <Application>Microsoft Macintosh PowerPoint</Application>
  <PresentationFormat>On-screen Show (4:3)</PresentationFormat>
  <Paragraphs>95</Paragraphs>
  <Slides>13</Slides>
  <Notes>13</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13</vt:i4>
      </vt:variant>
    </vt:vector>
  </HeadingPairs>
  <TitlesOfParts>
    <vt:vector size="16" baseType="lpstr">
      <vt:lpstr>Arial</vt:lpstr>
      <vt:lpstr>ＭＳ Ｐゴシック</vt:lpstr>
      <vt:lpstr>Blank Presentation</vt:lpstr>
      <vt:lpstr>Saving Faith = Obedient Faith</vt:lpstr>
      <vt:lpstr>Why Trust God?</vt:lpstr>
      <vt:lpstr>Disobedience = Unbelief</vt:lpstr>
      <vt:lpstr>Disobedience = Unbelief</vt:lpstr>
      <vt:lpstr>Partial Obedience = Disobedience</vt:lpstr>
      <vt:lpstr>Belief = Obedience</vt:lpstr>
      <vt:lpstr>Belief = Obedience</vt:lpstr>
      <vt:lpstr>Belief = Obedience</vt:lpstr>
      <vt:lpstr>Relevant Passages</vt:lpstr>
      <vt:lpstr>Jesus Dealt With This Problem</vt:lpstr>
      <vt:lpstr>What does this mean to us?</vt:lpstr>
      <vt:lpstr>What does this mean to us?</vt:lpstr>
      <vt:lpstr>What does this mean to us?</vt:lpstr>
    </vt:vector>
  </TitlesOfParts>
  <Company>Andrew Alexander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Saving Faith = Obedient Life</dc:title>
  <dc:creator>Andrew Alexander</dc:creator>
  <cp:lastModifiedBy>Andrew Alexander</cp:lastModifiedBy>
  <cp:revision>24</cp:revision>
  <cp:lastPrinted>2008-05-10T15:30:24Z</cp:lastPrinted>
  <dcterms:created xsi:type="dcterms:W3CDTF">2010-05-18T17:25:56Z</dcterms:created>
  <dcterms:modified xsi:type="dcterms:W3CDTF">2010-05-18T23:57:43Z</dcterms:modified>
</cp:coreProperties>
</file>