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57" r:id="rId3"/>
    <p:sldId id="268" r:id="rId4"/>
    <p:sldId id="258"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4" d="100"/>
          <a:sy n="64" d="100"/>
        </p:scale>
        <p:origin x="-6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37FB90-303C-42A3-98C3-9931647C874F}" type="datetimeFigureOut">
              <a:rPr lang="en-US" smtClean="0"/>
              <a:pPr/>
              <a:t>6/18/2010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27C881-FDFA-4EFF-B90E-B8CBC077630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16F808-9480-40A6-B5DE-DB80945DB05E}" type="datetimeFigureOut">
              <a:rPr lang="en-US" smtClean="0"/>
              <a:pPr/>
              <a:t>6/18/2010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186C7-6093-4C1D-A998-7DE72304DA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16F808-9480-40A6-B5DE-DB80945DB05E}" type="datetimeFigureOut">
              <a:rPr lang="en-US" smtClean="0"/>
              <a:pPr/>
              <a:t>6/18/2010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186C7-6093-4C1D-A998-7DE72304DA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16F808-9480-40A6-B5DE-DB80945DB05E}" type="datetimeFigureOut">
              <a:rPr lang="en-US" smtClean="0"/>
              <a:pPr/>
              <a:t>6/18/2010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186C7-6093-4C1D-A998-7DE72304DA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16F808-9480-40A6-B5DE-DB80945DB05E}" type="datetimeFigureOut">
              <a:rPr lang="en-US" smtClean="0"/>
              <a:pPr/>
              <a:t>6/18/2010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186C7-6093-4C1D-A998-7DE72304DA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16F808-9480-40A6-B5DE-DB80945DB05E}" type="datetimeFigureOut">
              <a:rPr lang="en-US" smtClean="0"/>
              <a:pPr/>
              <a:t>6/18/2010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186C7-6093-4C1D-A998-7DE72304DA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16F808-9480-40A6-B5DE-DB80945DB05E}" type="datetimeFigureOut">
              <a:rPr lang="en-US" smtClean="0"/>
              <a:pPr/>
              <a:t>6/18/2010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186C7-6093-4C1D-A998-7DE72304DA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16F808-9480-40A6-B5DE-DB80945DB05E}" type="datetimeFigureOut">
              <a:rPr lang="en-US" smtClean="0"/>
              <a:pPr/>
              <a:t>6/18/2010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186C7-6093-4C1D-A998-7DE72304DA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16F808-9480-40A6-B5DE-DB80945DB05E}" type="datetimeFigureOut">
              <a:rPr lang="en-US" smtClean="0"/>
              <a:pPr/>
              <a:t>6/18/2010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186C7-6093-4C1D-A998-7DE72304DA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6F808-9480-40A6-B5DE-DB80945DB05E}" type="datetimeFigureOut">
              <a:rPr lang="en-US" smtClean="0"/>
              <a:pPr/>
              <a:t>6/18/2010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186C7-6093-4C1D-A998-7DE72304DA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6F808-9480-40A6-B5DE-DB80945DB05E}" type="datetimeFigureOut">
              <a:rPr lang="en-US" smtClean="0"/>
              <a:pPr/>
              <a:t>6/18/2010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186C7-6093-4C1D-A998-7DE72304DA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6F808-9480-40A6-B5DE-DB80945DB05E}" type="datetimeFigureOut">
              <a:rPr lang="en-US" smtClean="0"/>
              <a:pPr/>
              <a:t>6/18/2010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186C7-6093-4C1D-A998-7DE72304DA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6F808-9480-40A6-B5DE-DB80945DB05E}" type="datetimeFigureOut">
              <a:rPr lang="en-US" smtClean="0"/>
              <a:pPr/>
              <a:t>6/18/2010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186C7-6093-4C1D-A998-7DE72304DA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917575"/>
          </a:xfrm>
          <a:solidFill>
            <a:schemeClr val="accent1">
              <a:lumMod val="75000"/>
            </a:schemeClr>
          </a:solidFill>
        </p:spPr>
        <p:txBody>
          <a:bodyPr/>
          <a:lstStyle/>
          <a:p>
            <a:pPr algn="l"/>
            <a:r>
              <a:rPr lang="en-US" b="1" dirty="0" smtClean="0">
                <a:solidFill>
                  <a:schemeClr val="bg1"/>
                </a:solidFill>
              </a:rPr>
              <a:t>Believing A Lie </a:t>
            </a:r>
            <a:r>
              <a:rPr lang="en-US" dirty="0" smtClean="0">
                <a:solidFill>
                  <a:schemeClr val="bg1"/>
                </a:solidFill>
              </a:rPr>
              <a:t>– </a:t>
            </a:r>
            <a:r>
              <a:rPr lang="en-US" sz="3600" dirty="0" smtClean="0">
                <a:solidFill>
                  <a:schemeClr val="bg1"/>
                </a:solidFill>
              </a:rPr>
              <a:t>1 Kings 13</a:t>
            </a:r>
            <a:endParaRPr lang="en-US" dirty="0">
              <a:solidFill>
                <a:schemeClr val="bg1"/>
              </a:solidFill>
            </a:endParaRPr>
          </a:p>
        </p:txBody>
      </p:sp>
      <p:sp>
        <p:nvSpPr>
          <p:cNvPr id="3" name="Subtitle 2"/>
          <p:cNvSpPr>
            <a:spLocks noGrp="1"/>
          </p:cNvSpPr>
          <p:nvPr>
            <p:ph type="subTitle" idx="1"/>
          </p:nvPr>
        </p:nvSpPr>
        <p:spPr>
          <a:xfrm>
            <a:off x="533400" y="1295400"/>
            <a:ext cx="7924800" cy="4724400"/>
          </a:xfrm>
        </p:spPr>
        <p:txBody>
          <a:bodyPr>
            <a:normAutofit/>
          </a:bodyPr>
          <a:lstStyle/>
          <a:p>
            <a:pPr algn="l">
              <a:buFont typeface="Arial" pitchFamily="34" charset="0"/>
              <a:buChar char="•"/>
            </a:pPr>
            <a:r>
              <a:rPr lang="en-US" b="1" dirty="0" smtClean="0">
                <a:solidFill>
                  <a:schemeClr val="tx1"/>
                </a:solidFill>
              </a:rPr>
              <a:t> Jeroboam sets up a new religion.</a:t>
            </a:r>
          </a:p>
          <a:p>
            <a:pPr algn="l">
              <a:buFont typeface="Arial" pitchFamily="34" charset="0"/>
              <a:buChar char="•"/>
            </a:pPr>
            <a:r>
              <a:rPr lang="en-US" b="1" dirty="0" smtClean="0">
                <a:solidFill>
                  <a:schemeClr val="tx1"/>
                </a:solidFill>
              </a:rPr>
              <a:t> Did not trust God…</a:t>
            </a:r>
          </a:p>
          <a:p>
            <a:pPr lvl="1" algn="l"/>
            <a:r>
              <a:rPr lang="en-US" b="1" dirty="0" smtClean="0">
                <a:solidFill>
                  <a:schemeClr val="tx1"/>
                </a:solidFill>
              </a:rPr>
              <a:t>1 Kgs. 11:38  </a:t>
            </a:r>
            <a:r>
              <a:rPr lang="en-US" dirty="0" smtClean="0">
                <a:solidFill>
                  <a:schemeClr val="tx1"/>
                </a:solidFill>
              </a:rPr>
              <a:t>Then it shall be, if you heed all that I command you, walk in My ways, and do what is right in My sight, to keep My statutes and My commandments, as My servant David did, then I will be with you and build for you an enduring house, as I built for David, and will give Israel to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1">
              <a:lumMod val="75000"/>
            </a:schemeClr>
          </a:solidFill>
        </p:spPr>
        <p:txBody>
          <a:bodyPr/>
          <a:lstStyle/>
          <a:p>
            <a:pPr algn="l"/>
            <a:r>
              <a:rPr lang="en-US" b="1" dirty="0" smtClean="0">
                <a:solidFill>
                  <a:schemeClr val="bg1"/>
                </a:solidFill>
              </a:rPr>
              <a:t>Lies Some Believe…</a:t>
            </a:r>
            <a:endParaRPr lang="en-US" b="1" dirty="0">
              <a:solidFill>
                <a:schemeClr val="bg1"/>
              </a:solidFill>
            </a:endParaRPr>
          </a:p>
        </p:txBody>
      </p:sp>
      <p:sp>
        <p:nvSpPr>
          <p:cNvPr id="3" name="Content Placeholder 2"/>
          <p:cNvSpPr>
            <a:spLocks noGrp="1"/>
          </p:cNvSpPr>
          <p:nvPr>
            <p:ph idx="1"/>
          </p:nvPr>
        </p:nvSpPr>
        <p:spPr>
          <a:xfrm>
            <a:off x="457200" y="1447800"/>
            <a:ext cx="8229600" cy="5181600"/>
          </a:xfrm>
        </p:spPr>
        <p:txBody>
          <a:bodyPr>
            <a:normAutofit fontScale="85000" lnSpcReduction="20000"/>
          </a:bodyPr>
          <a:lstStyle/>
          <a:p>
            <a:r>
              <a:rPr lang="en-US" sz="3600" b="1" dirty="0" smtClean="0"/>
              <a:t>“I can miss services and it won’t hurt me.”</a:t>
            </a:r>
          </a:p>
          <a:p>
            <a:pPr lvl="1"/>
            <a:r>
              <a:rPr lang="en-US" dirty="0" smtClean="0"/>
              <a:t>Whatever benefit you would have gained from attending  is lost!</a:t>
            </a:r>
          </a:p>
          <a:p>
            <a:pPr lvl="1"/>
            <a:r>
              <a:rPr lang="en-US" dirty="0" smtClean="0"/>
              <a:t>Whatever encouragement or exhortation you could have been to others is lost.</a:t>
            </a:r>
          </a:p>
          <a:p>
            <a:pPr lvl="1"/>
            <a:r>
              <a:rPr lang="en-US" dirty="0" smtClean="0"/>
              <a:t>Then your unfaithfulness is used by Satan to discourage your brethren.</a:t>
            </a:r>
          </a:p>
          <a:p>
            <a:pPr lvl="1"/>
            <a:endParaRPr lang="en-US" sz="1300" dirty="0" smtClean="0"/>
          </a:p>
          <a:p>
            <a:pPr>
              <a:buNone/>
            </a:pPr>
            <a:r>
              <a:rPr lang="en-US" sz="3100" b="1" dirty="0" smtClean="0"/>
              <a:t>Heb. 10:24  </a:t>
            </a:r>
            <a:r>
              <a:rPr lang="en-US" sz="3100" dirty="0" smtClean="0"/>
              <a:t>And let us consider one another in order to stir up love and good works, </a:t>
            </a:r>
            <a:r>
              <a:rPr lang="en-US" sz="3100" b="1" dirty="0" smtClean="0"/>
              <a:t>25</a:t>
            </a:r>
            <a:r>
              <a:rPr lang="en-US" sz="3100" dirty="0" smtClean="0"/>
              <a:t> not forsaking the assembling of ourselves together, as is the manner of some, but exhorting one another, and so much the more as you see the Day approaching.</a:t>
            </a:r>
          </a:p>
          <a:p>
            <a:pPr>
              <a:buNone/>
            </a:pPr>
            <a:endParaRPr lang="en-US" sz="1300" dirty="0" smtClean="0"/>
          </a:p>
          <a:p>
            <a:pPr>
              <a:buNone/>
            </a:pPr>
            <a:r>
              <a:rPr lang="en-US" sz="3100" b="1" dirty="0" smtClean="0"/>
              <a:t>Matt. 6:33  </a:t>
            </a:r>
            <a:r>
              <a:rPr lang="en-US" sz="3100" dirty="0" smtClean="0"/>
              <a:t>But seek first the kingdom of God and His righteousness, and all these things shall be added to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1">
              <a:lumMod val="75000"/>
            </a:schemeClr>
          </a:solidFill>
        </p:spPr>
        <p:txBody>
          <a:bodyPr/>
          <a:lstStyle/>
          <a:p>
            <a:pPr algn="l"/>
            <a:r>
              <a:rPr lang="en-US" b="1" dirty="0" smtClean="0">
                <a:solidFill>
                  <a:schemeClr val="bg1"/>
                </a:solidFill>
              </a:rPr>
              <a:t>Lies Some Believe…</a:t>
            </a:r>
            <a:endParaRPr lang="en-US" b="1" dirty="0">
              <a:solidFill>
                <a:schemeClr val="bg1"/>
              </a:solidFill>
            </a:endParaRPr>
          </a:p>
        </p:txBody>
      </p:sp>
      <p:sp>
        <p:nvSpPr>
          <p:cNvPr id="3" name="Content Placeholder 2"/>
          <p:cNvSpPr>
            <a:spLocks noGrp="1"/>
          </p:cNvSpPr>
          <p:nvPr>
            <p:ph idx="1"/>
          </p:nvPr>
        </p:nvSpPr>
        <p:spPr>
          <a:xfrm>
            <a:off x="457200" y="1447800"/>
            <a:ext cx="8001000" cy="5181600"/>
          </a:xfrm>
        </p:spPr>
        <p:txBody>
          <a:bodyPr>
            <a:normAutofit/>
          </a:bodyPr>
          <a:lstStyle/>
          <a:p>
            <a:r>
              <a:rPr lang="en-US" sz="3600" b="1" dirty="0" smtClean="0"/>
              <a:t>“I can associate with ungodly people and it won’t cause me to sin.”</a:t>
            </a:r>
          </a:p>
          <a:p>
            <a:r>
              <a:rPr lang="en-US" sz="3600" b="1" dirty="0" smtClean="0"/>
              <a:t>Seldom does anyone ever fall away at once.</a:t>
            </a:r>
          </a:p>
          <a:p>
            <a:pPr lvl="1"/>
            <a:r>
              <a:rPr lang="en-US" b="1" dirty="0" smtClean="0"/>
              <a:t>It’s a slow, step by step process.</a:t>
            </a:r>
          </a:p>
          <a:p>
            <a:pPr lvl="1"/>
            <a:r>
              <a:rPr lang="en-US" b="1" dirty="0" smtClean="0"/>
              <a:t>Satan works on you a little at a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accent1">
              <a:lumMod val="75000"/>
            </a:schemeClr>
          </a:solidFill>
        </p:spPr>
        <p:txBody>
          <a:bodyPr>
            <a:noAutofit/>
          </a:bodyPr>
          <a:lstStyle/>
          <a:p>
            <a:pPr algn="l"/>
            <a:r>
              <a:rPr lang="en-US" sz="3200" b="1" dirty="0" smtClean="0">
                <a:solidFill>
                  <a:schemeClr val="bg1"/>
                </a:solidFill>
              </a:rPr>
              <a:t>Consider Your Association with the Ungodly</a:t>
            </a:r>
            <a:endParaRPr lang="en-US" sz="3200" b="1" dirty="0">
              <a:solidFill>
                <a:schemeClr val="bg1"/>
              </a:solidFill>
            </a:endParaRPr>
          </a:p>
        </p:txBody>
      </p:sp>
      <p:sp>
        <p:nvSpPr>
          <p:cNvPr id="3" name="Content Placeholder 2"/>
          <p:cNvSpPr>
            <a:spLocks noGrp="1"/>
          </p:cNvSpPr>
          <p:nvPr>
            <p:ph idx="1"/>
          </p:nvPr>
        </p:nvSpPr>
        <p:spPr>
          <a:xfrm>
            <a:off x="457200" y="1143000"/>
            <a:ext cx="8382000" cy="5562600"/>
          </a:xfrm>
        </p:spPr>
        <p:txBody>
          <a:bodyPr>
            <a:normAutofit fontScale="70000" lnSpcReduction="20000"/>
          </a:bodyPr>
          <a:lstStyle/>
          <a:p>
            <a:pPr>
              <a:lnSpc>
                <a:spcPts val="2400"/>
              </a:lnSpc>
              <a:buNone/>
            </a:pPr>
            <a:r>
              <a:rPr lang="en-US" b="1" dirty="0" smtClean="0"/>
              <a:t>2 Sam. 13:3  </a:t>
            </a:r>
            <a:r>
              <a:rPr lang="en-US" dirty="0" smtClean="0"/>
              <a:t>But Amnon had a friend whose name was Jonadab the son of Shimeah, David's brother. Now Jonadab was a very crafty man.</a:t>
            </a:r>
          </a:p>
          <a:p>
            <a:pPr>
              <a:lnSpc>
                <a:spcPct val="120000"/>
              </a:lnSpc>
              <a:buNone/>
            </a:pPr>
            <a:endParaRPr lang="en-US" sz="1300" dirty="0" smtClean="0"/>
          </a:p>
          <a:p>
            <a:pPr>
              <a:lnSpc>
                <a:spcPts val="2400"/>
              </a:lnSpc>
              <a:buNone/>
            </a:pPr>
            <a:r>
              <a:rPr lang="en-US" b="1" dirty="0" smtClean="0"/>
              <a:t>1 Kgs. 11:1  </a:t>
            </a:r>
            <a:r>
              <a:rPr lang="en-US" dirty="0" smtClean="0"/>
              <a:t>But King Solomon loved many foreign women, as well as the daughter of Pharaoh: women of the Moabites, Ammonites, Edomites, Sidonians, and Hittites- </a:t>
            </a:r>
            <a:r>
              <a:rPr lang="en-US" b="1" dirty="0" smtClean="0"/>
              <a:t>2</a:t>
            </a:r>
            <a:r>
              <a:rPr lang="en-US" dirty="0" smtClean="0"/>
              <a:t> from the nations of whom the LORD had said to the children of Israel, "You shall not intermarry with them, nor they with you. Surely they will turn away your hearts after their gods." Solomon clung to these in love…. </a:t>
            </a:r>
            <a:r>
              <a:rPr lang="en-US" b="1" dirty="0" smtClean="0"/>
              <a:t>4</a:t>
            </a:r>
            <a:r>
              <a:rPr lang="en-US" dirty="0" smtClean="0"/>
              <a:t> For it was so, when Solomon was old, that his wives turned his heart after other gods; and his heart was not loyal to the LORD his God, as was the heart of his father David.</a:t>
            </a:r>
          </a:p>
          <a:p>
            <a:pPr>
              <a:lnSpc>
                <a:spcPct val="120000"/>
              </a:lnSpc>
              <a:buNone/>
            </a:pPr>
            <a:endParaRPr lang="en-US" sz="1300" dirty="0" smtClean="0"/>
          </a:p>
          <a:p>
            <a:pPr>
              <a:lnSpc>
                <a:spcPts val="2400"/>
              </a:lnSpc>
              <a:buNone/>
            </a:pPr>
            <a:r>
              <a:rPr lang="en-US" b="1" dirty="0" smtClean="0"/>
              <a:t>Jud. 16:16  </a:t>
            </a:r>
            <a:r>
              <a:rPr lang="en-US" dirty="0" smtClean="0"/>
              <a:t>And it came to pass, when she pestered him daily with her words and pressed him, so that his soul was vexed to death.</a:t>
            </a:r>
          </a:p>
          <a:p>
            <a:pPr>
              <a:lnSpc>
                <a:spcPct val="120000"/>
              </a:lnSpc>
              <a:buNone/>
            </a:pPr>
            <a:endParaRPr lang="en-US" sz="1400" dirty="0" smtClean="0"/>
          </a:p>
          <a:p>
            <a:pPr>
              <a:lnSpc>
                <a:spcPts val="2400"/>
              </a:lnSpc>
              <a:buNone/>
            </a:pPr>
            <a:r>
              <a:rPr lang="en-US" b="1" dirty="0" smtClean="0"/>
              <a:t>1 Cor. 15:33  </a:t>
            </a:r>
            <a:r>
              <a:rPr lang="en-US" dirty="0" smtClean="0"/>
              <a:t>Do not be deceived: Evil company corrupts good habits.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pPr algn="l"/>
            <a:r>
              <a:rPr lang="en-US" b="1" dirty="0" smtClean="0">
                <a:solidFill>
                  <a:schemeClr val="bg1"/>
                </a:solidFill>
              </a:rPr>
              <a:t>Lies Some Believe…</a:t>
            </a:r>
            <a:endParaRPr lang="en-US" dirty="0">
              <a:solidFill>
                <a:schemeClr val="bg1"/>
              </a:solidFill>
            </a:endParaRPr>
          </a:p>
        </p:txBody>
      </p:sp>
      <p:sp>
        <p:nvSpPr>
          <p:cNvPr id="3" name="Content Placeholder 2"/>
          <p:cNvSpPr>
            <a:spLocks noGrp="1"/>
          </p:cNvSpPr>
          <p:nvPr>
            <p:ph idx="1"/>
          </p:nvPr>
        </p:nvSpPr>
        <p:spPr>
          <a:xfrm>
            <a:off x="457200" y="1600200"/>
            <a:ext cx="8153400" cy="5029200"/>
          </a:xfrm>
        </p:spPr>
        <p:txBody>
          <a:bodyPr>
            <a:normAutofit lnSpcReduction="10000"/>
          </a:bodyPr>
          <a:lstStyle/>
          <a:p>
            <a:r>
              <a:rPr lang="en-US" b="1" dirty="0" smtClean="0"/>
              <a:t>“It doesn’t matter what you watch or listen to.”</a:t>
            </a:r>
          </a:p>
          <a:p>
            <a:pPr lvl="1">
              <a:buNone/>
            </a:pPr>
            <a:r>
              <a:rPr lang="en-US" b="1" dirty="0" smtClean="0"/>
              <a:t>Matt. 14:6  </a:t>
            </a:r>
            <a:r>
              <a:rPr lang="en-US" dirty="0" smtClean="0"/>
              <a:t>But when Herod's birthday was celebrated, the daughter of Herodias danced before them and pleased Herod. </a:t>
            </a:r>
            <a:r>
              <a:rPr lang="en-US" b="1" dirty="0" smtClean="0"/>
              <a:t>7</a:t>
            </a:r>
            <a:r>
              <a:rPr lang="en-US" dirty="0" smtClean="0"/>
              <a:t> Therefore he promised with an oath to give her whatever she might ask.</a:t>
            </a:r>
          </a:p>
          <a:p>
            <a:pPr lvl="1">
              <a:buNone/>
            </a:pPr>
            <a:endParaRPr lang="en-US" sz="1000" dirty="0" smtClean="0"/>
          </a:p>
          <a:p>
            <a:pPr lvl="1">
              <a:buNone/>
            </a:pPr>
            <a:r>
              <a:rPr lang="en-US" b="1" dirty="0" smtClean="0"/>
              <a:t>Prov. 4:23  </a:t>
            </a:r>
            <a:r>
              <a:rPr lang="en-US" dirty="0" smtClean="0"/>
              <a:t>Keep your heart with all diligence, For out of it spring the issues of life.</a:t>
            </a:r>
          </a:p>
          <a:p>
            <a:pPr lvl="1">
              <a:buNone/>
            </a:pPr>
            <a:endParaRPr lang="en-US" sz="1000" dirty="0" smtClean="0"/>
          </a:p>
          <a:p>
            <a:pPr lvl="1">
              <a:buNone/>
            </a:pPr>
            <a:r>
              <a:rPr lang="en-US" b="1" dirty="0" smtClean="0"/>
              <a:t>Prov. 23:7  </a:t>
            </a:r>
            <a:r>
              <a:rPr lang="en-US" dirty="0" smtClean="0"/>
              <a:t>For as he thinks in his heart, so is 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pPr algn="l"/>
            <a:r>
              <a:rPr lang="en-US" b="1" dirty="0" smtClean="0">
                <a:solidFill>
                  <a:schemeClr val="bg1"/>
                </a:solidFill>
              </a:rPr>
              <a:t>Lies Some Believe…</a:t>
            </a:r>
            <a:endParaRPr lang="en-US" dirty="0">
              <a:solidFill>
                <a:schemeClr val="bg1"/>
              </a:solidFill>
            </a:endParaRPr>
          </a:p>
        </p:txBody>
      </p:sp>
      <p:sp>
        <p:nvSpPr>
          <p:cNvPr id="3" name="Content Placeholder 2"/>
          <p:cNvSpPr>
            <a:spLocks noGrp="1"/>
          </p:cNvSpPr>
          <p:nvPr>
            <p:ph idx="1"/>
          </p:nvPr>
        </p:nvSpPr>
        <p:spPr>
          <a:xfrm>
            <a:off x="457200" y="1600200"/>
            <a:ext cx="8077200" cy="5029200"/>
          </a:xfrm>
        </p:spPr>
        <p:txBody>
          <a:bodyPr>
            <a:normAutofit fontScale="85000" lnSpcReduction="10000"/>
          </a:bodyPr>
          <a:lstStyle/>
          <a:p>
            <a:r>
              <a:rPr lang="en-US" b="1" dirty="0" smtClean="0"/>
              <a:t>“It doesn’t matter what you watch or listen to.”</a:t>
            </a:r>
          </a:p>
          <a:p>
            <a:endParaRPr lang="en-US" sz="1200" b="1" dirty="0" smtClean="0"/>
          </a:p>
          <a:p>
            <a:pPr lvl="1">
              <a:buNone/>
            </a:pPr>
            <a:r>
              <a:rPr lang="en-US" b="1" dirty="0" smtClean="0"/>
              <a:t>Mt 15:18  </a:t>
            </a:r>
            <a:r>
              <a:rPr lang="en-US" dirty="0" smtClean="0"/>
              <a:t>But those things which proceed out of the mouth come from the heart, and they defile a man.  </a:t>
            </a:r>
            <a:r>
              <a:rPr lang="en-US" b="1" dirty="0" smtClean="0"/>
              <a:t>19</a:t>
            </a:r>
            <a:r>
              <a:rPr lang="en-US" dirty="0" smtClean="0"/>
              <a:t>  For out of the heart proceed evil thoughts, murders, adulteries, fornications, thefts, false witness, blasphemies.  </a:t>
            </a:r>
            <a:r>
              <a:rPr lang="en-US" b="1" dirty="0" smtClean="0"/>
              <a:t>20</a:t>
            </a:r>
            <a:r>
              <a:rPr lang="en-US" dirty="0" smtClean="0"/>
              <a:t>  These are the things which defile a man, but to eat with unwashed hands does not defile a man."</a:t>
            </a:r>
          </a:p>
          <a:p>
            <a:pPr lvl="1">
              <a:buNone/>
            </a:pPr>
            <a:endParaRPr lang="en-US" sz="1200" dirty="0" smtClean="0"/>
          </a:p>
          <a:p>
            <a:pPr lvl="1">
              <a:buNone/>
            </a:pPr>
            <a:r>
              <a:rPr lang="en-US" b="1" dirty="0" smtClean="0"/>
              <a:t>Phil. 4:8  </a:t>
            </a:r>
            <a:r>
              <a:rPr lang="en-US" dirty="0" smtClean="0"/>
              <a:t>Finally, brethren, whatever things are true, whatever things are noble, whatever things are just, whatever things are pure, whatever things are lovely, whatever things are of good report, if there is any virtue and if there is anything praiseworthy--meditate on these things.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pPr algn="l"/>
            <a:r>
              <a:rPr lang="en-US" b="1" dirty="0" smtClean="0">
                <a:solidFill>
                  <a:schemeClr val="bg1"/>
                </a:solidFill>
              </a:rPr>
              <a:t>Lies Some Believe…</a:t>
            </a:r>
            <a:endParaRPr lang="en-US" dirty="0">
              <a:solidFill>
                <a:schemeClr val="bg1"/>
              </a:solidFill>
            </a:endParaRPr>
          </a:p>
        </p:txBody>
      </p:sp>
      <p:sp>
        <p:nvSpPr>
          <p:cNvPr id="3" name="Content Placeholder 2"/>
          <p:cNvSpPr>
            <a:spLocks noGrp="1"/>
          </p:cNvSpPr>
          <p:nvPr>
            <p:ph idx="1"/>
          </p:nvPr>
        </p:nvSpPr>
        <p:spPr>
          <a:xfrm>
            <a:off x="457200" y="1600200"/>
            <a:ext cx="8077200" cy="5029200"/>
          </a:xfrm>
        </p:spPr>
        <p:txBody>
          <a:bodyPr>
            <a:normAutofit fontScale="92500" lnSpcReduction="10000"/>
          </a:bodyPr>
          <a:lstStyle/>
          <a:p>
            <a:r>
              <a:rPr lang="en-US" b="1" dirty="0" smtClean="0"/>
              <a:t>“Safe sex outside of marriage.”</a:t>
            </a:r>
          </a:p>
          <a:p>
            <a:endParaRPr lang="en-US" sz="1200" b="1" dirty="0" smtClean="0"/>
          </a:p>
          <a:p>
            <a:pPr lvl="1">
              <a:buNone/>
            </a:pPr>
            <a:r>
              <a:rPr lang="en-US" b="1" dirty="0" smtClean="0"/>
              <a:t>Heb. 13:4  </a:t>
            </a:r>
            <a:r>
              <a:rPr lang="en-US" dirty="0" smtClean="0"/>
              <a:t>Marriage is honorable among all, and the bed undefiled; but fornicators and adulterers God will judge.</a:t>
            </a:r>
          </a:p>
          <a:p>
            <a:pPr lvl="1">
              <a:buNone/>
            </a:pPr>
            <a:r>
              <a:rPr lang="en-US" b="1" dirty="0" smtClean="0"/>
              <a:t>1Cor. 6:18  </a:t>
            </a:r>
            <a:r>
              <a:rPr lang="en-US" dirty="0" smtClean="0"/>
              <a:t>Flee sexual immorality. Every sin that a man does is outside the body, but he who commits sexual immorality sins against his own body.</a:t>
            </a:r>
          </a:p>
          <a:p>
            <a:r>
              <a:rPr lang="en-US" b="1" dirty="0" smtClean="0"/>
              <a:t>Satan doesn’t tell you about:</a:t>
            </a:r>
          </a:p>
          <a:p>
            <a:pPr lvl="1"/>
            <a:r>
              <a:rPr lang="en-US" dirty="0" smtClean="0"/>
              <a:t>Lowered self-esteem; shame.</a:t>
            </a:r>
          </a:p>
          <a:p>
            <a:pPr lvl="1"/>
            <a:r>
              <a:rPr lang="en-US" dirty="0" smtClean="0"/>
              <a:t>Lost virginity – can’t ever get back.</a:t>
            </a:r>
          </a:p>
          <a:p>
            <a:pPr lvl="1"/>
            <a:r>
              <a:rPr lang="en-US" dirty="0" smtClean="0"/>
              <a:t>Diseases and pregnancy o/s of marriage.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pPr algn="l"/>
            <a:r>
              <a:rPr lang="en-US" b="1" dirty="0" smtClean="0">
                <a:solidFill>
                  <a:schemeClr val="bg1"/>
                </a:solidFill>
              </a:rPr>
              <a:t>Lies Some Believe…</a:t>
            </a:r>
            <a:endParaRPr lang="en-US" dirty="0">
              <a:solidFill>
                <a:schemeClr val="bg1"/>
              </a:solidFill>
            </a:endParaRPr>
          </a:p>
        </p:txBody>
      </p:sp>
      <p:sp>
        <p:nvSpPr>
          <p:cNvPr id="3" name="Content Placeholder 2"/>
          <p:cNvSpPr>
            <a:spLocks noGrp="1"/>
          </p:cNvSpPr>
          <p:nvPr>
            <p:ph idx="1"/>
          </p:nvPr>
        </p:nvSpPr>
        <p:spPr>
          <a:xfrm>
            <a:off x="457200" y="1524000"/>
            <a:ext cx="8001000" cy="5105400"/>
          </a:xfrm>
        </p:spPr>
        <p:txBody>
          <a:bodyPr>
            <a:normAutofit/>
          </a:bodyPr>
          <a:lstStyle/>
          <a:p>
            <a:r>
              <a:rPr lang="en-US" b="1" dirty="0" smtClean="0"/>
              <a:t>“Join the church of your choice.”</a:t>
            </a:r>
          </a:p>
          <a:p>
            <a:pPr lvl="1"/>
            <a:r>
              <a:rPr lang="en-US" dirty="0" smtClean="0"/>
              <a:t>Implies God accepts our choice as long as we are sincere.</a:t>
            </a:r>
          </a:p>
          <a:p>
            <a:pPr lvl="1"/>
            <a:r>
              <a:rPr lang="en-US" dirty="0" smtClean="0"/>
              <a:t>Implies that all churches are equal.</a:t>
            </a:r>
          </a:p>
          <a:p>
            <a:r>
              <a:rPr lang="en-US" b="1" dirty="0" smtClean="0"/>
              <a:t>Was that God’s attitude toward Jeroboam’s new religion?</a:t>
            </a:r>
          </a:p>
          <a:p>
            <a:pPr lvl="1"/>
            <a:r>
              <a:rPr lang="en-US" dirty="0" smtClean="0"/>
              <a:t>God had one system of worship</a:t>
            </a:r>
          </a:p>
          <a:p>
            <a:pPr lvl="1"/>
            <a:r>
              <a:rPr lang="en-US" dirty="0" smtClean="0"/>
              <a:t>He expected the Israelites in the North to continue to worship as commanded in the Law of Moses.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pPr algn="l"/>
            <a:r>
              <a:rPr lang="en-US" b="1" dirty="0" smtClean="0">
                <a:solidFill>
                  <a:schemeClr val="bg1"/>
                </a:solidFill>
              </a:rPr>
              <a:t>Lies Some Believe…</a:t>
            </a:r>
            <a:endParaRPr lang="en-US" dirty="0">
              <a:solidFill>
                <a:schemeClr val="bg1"/>
              </a:solidFill>
            </a:endParaRPr>
          </a:p>
        </p:txBody>
      </p:sp>
      <p:sp>
        <p:nvSpPr>
          <p:cNvPr id="3" name="Content Placeholder 2"/>
          <p:cNvSpPr>
            <a:spLocks noGrp="1"/>
          </p:cNvSpPr>
          <p:nvPr>
            <p:ph idx="1"/>
          </p:nvPr>
        </p:nvSpPr>
        <p:spPr>
          <a:xfrm>
            <a:off x="457200" y="1524000"/>
            <a:ext cx="8001000" cy="5105400"/>
          </a:xfrm>
        </p:spPr>
        <p:txBody>
          <a:bodyPr>
            <a:normAutofit/>
          </a:bodyPr>
          <a:lstStyle/>
          <a:p>
            <a:r>
              <a:rPr lang="en-US" sz="2800" b="1" dirty="0" smtClean="0"/>
              <a:t>We are not at liberty to choose:</a:t>
            </a:r>
          </a:p>
          <a:p>
            <a:pPr lvl="1"/>
            <a:r>
              <a:rPr lang="en-US" sz="2400" b="1" dirty="0" smtClean="0"/>
              <a:t>The name (Matt. 16:18; Acts 20:28; Rom. 16:16)</a:t>
            </a:r>
          </a:p>
          <a:p>
            <a:pPr lvl="1"/>
            <a:r>
              <a:rPr lang="en-US" sz="2400" b="1" dirty="0" smtClean="0"/>
              <a:t>Terms of admittance (Matt. 7:21; Acts 9:6; Mk. 16:16; Matt. 10:32; Acts 2:38).</a:t>
            </a:r>
          </a:p>
          <a:p>
            <a:pPr lvl="1"/>
            <a:r>
              <a:rPr lang="en-US" sz="2400" b="1" dirty="0" smtClean="0"/>
              <a:t>Worship (Jn. 4:24—Acts 2:42; 20:7; Eph. 5:19)</a:t>
            </a:r>
          </a:p>
          <a:p>
            <a:pPr lvl="1"/>
            <a:r>
              <a:rPr lang="en-US" sz="2400" b="1" dirty="0" smtClean="0"/>
              <a:t>Organization (Phil. 1:1)</a:t>
            </a:r>
          </a:p>
          <a:p>
            <a:pPr lvl="1"/>
            <a:r>
              <a:rPr lang="en-US" sz="2400" b="1" dirty="0" smtClean="0"/>
              <a:t>Work (Eph. 4:12; 1 Tim. 3:15; 1 Cor. 16:1-2)</a:t>
            </a:r>
          </a:p>
          <a:p>
            <a:r>
              <a:rPr lang="en-US" sz="2800" b="1" dirty="0" smtClean="0"/>
              <a:t>Different plants destroyed (Matt. 15:13).</a:t>
            </a:r>
          </a:p>
          <a:p>
            <a:r>
              <a:rPr lang="en-US" sz="2800" b="1" dirty="0" smtClean="0"/>
              <a:t>Even some local churches in danger (Rev. 2:5).</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pPr algn="l"/>
            <a:r>
              <a:rPr lang="en-US" b="1" dirty="0" smtClean="0">
                <a:solidFill>
                  <a:schemeClr val="bg1"/>
                </a:solidFill>
              </a:rPr>
              <a:t>Don’t Believe Lies </a:t>
            </a:r>
            <a:r>
              <a:rPr lang="en-US" sz="4000" dirty="0" smtClean="0">
                <a:solidFill>
                  <a:schemeClr val="bg1"/>
                </a:solidFill>
              </a:rPr>
              <a:t>(1 Thess. 5:21)</a:t>
            </a:r>
            <a:endParaRPr lang="en-US" dirty="0">
              <a:solidFill>
                <a:schemeClr val="bg1"/>
              </a:solidFill>
            </a:endParaRPr>
          </a:p>
        </p:txBody>
      </p:sp>
      <p:sp>
        <p:nvSpPr>
          <p:cNvPr id="3" name="Content Placeholder 2"/>
          <p:cNvSpPr>
            <a:spLocks noGrp="1"/>
          </p:cNvSpPr>
          <p:nvPr>
            <p:ph idx="1"/>
          </p:nvPr>
        </p:nvSpPr>
        <p:spPr>
          <a:xfrm>
            <a:off x="381000" y="1600200"/>
            <a:ext cx="7696200" cy="5029200"/>
          </a:xfrm>
        </p:spPr>
        <p:txBody>
          <a:bodyPr>
            <a:normAutofit/>
          </a:bodyPr>
          <a:lstStyle/>
          <a:p>
            <a:r>
              <a:rPr lang="en-US" dirty="0" smtClean="0"/>
              <a:t>Trust in the Lord (Prov. 3:5-8).</a:t>
            </a:r>
          </a:p>
          <a:p>
            <a:r>
              <a:rPr lang="en-US" dirty="0" smtClean="0"/>
              <a:t>Do not turn from His way (2 John 9):</a:t>
            </a:r>
          </a:p>
          <a:p>
            <a:pPr lvl="1">
              <a:buNone/>
            </a:pPr>
            <a:r>
              <a:rPr lang="en-US" baseline="30000" dirty="0" smtClean="0"/>
              <a:t>9</a:t>
            </a:r>
            <a:r>
              <a:rPr lang="en-US" dirty="0" smtClean="0"/>
              <a:t> Whoever transgresses and does not abide in the doctrine of Christ does not have God. He who abides in the doctrine of Christ has both the Father and the Son. </a:t>
            </a:r>
          </a:p>
          <a:p>
            <a:pPr lvl="1">
              <a:buNone/>
            </a:pPr>
            <a:r>
              <a:rPr lang="en-US" baseline="30000" dirty="0" smtClean="0"/>
              <a:t>10</a:t>
            </a:r>
            <a:r>
              <a:rPr lang="en-US" dirty="0" smtClean="0"/>
              <a:t> If anyone comes to you and does not bring this doctrine, do not receive him into your house nor greet him; </a:t>
            </a:r>
          </a:p>
          <a:p>
            <a:pPr lvl="1">
              <a:buNone/>
            </a:pPr>
            <a:r>
              <a:rPr lang="en-US" baseline="30000" dirty="0" smtClean="0"/>
              <a:t>11</a:t>
            </a:r>
            <a:r>
              <a:rPr lang="en-US" dirty="0" smtClean="0"/>
              <a:t> for he who greets him shares in his evil deeds.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accent1">
              <a:lumMod val="75000"/>
            </a:schemeClr>
          </a:solidFill>
        </p:spPr>
        <p:txBody>
          <a:bodyPr/>
          <a:lstStyle/>
          <a:p>
            <a:pPr algn="l"/>
            <a:r>
              <a:rPr lang="en-US" b="1" dirty="0" smtClean="0">
                <a:solidFill>
                  <a:schemeClr val="bg1"/>
                </a:solidFill>
              </a:rPr>
              <a:t>Believing A Lie </a:t>
            </a:r>
            <a:r>
              <a:rPr lang="en-US" dirty="0" smtClean="0">
                <a:solidFill>
                  <a:schemeClr val="bg1"/>
                </a:solidFill>
              </a:rPr>
              <a:t>– </a:t>
            </a:r>
            <a:r>
              <a:rPr lang="en-US" sz="3600" dirty="0" smtClean="0">
                <a:solidFill>
                  <a:schemeClr val="bg1"/>
                </a:solidFill>
              </a:rPr>
              <a:t>1 Kings 13</a:t>
            </a:r>
            <a:endParaRPr lang="en-US" dirty="0">
              <a:solidFill>
                <a:schemeClr val="bg1"/>
              </a:solidFill>
            </a:endParaRPr>
          </a:p>
        </p:txBody>
      </p:sp>
      <p:sp>
        <p:nvSpPr>
          <p:cNvPr id="3" name="Content Placeholder 2"/>
          <p:cNvSpPr>
            <a:spLocks noGrp="1"/>
          </p:cNvSpPr>
          <p:nvPr>
            <p:ph idx="1"/>
          </p:nvPr>
        </p:nvSpPr>
        <p:spPr>
          <a:xfrm>
            <a:off x="304800" y="1219200"/>
            <a:ext cx="6248400" cy="5410200"/>
          </a:xfrm>
        </p:spPr>
        <p:txBody>
          <a:bodyPr>
            <a:noAutofit/>
          </a:bodyPr>
          <a:lstStyle/>
          <a:p>
            <a:pPr>
              <a:buNone/>
            </a:pPr>
            <a:r>
              <a:rPr lang="en-US" sz="2400" b="1" dirty="0" smtClean="0"/>
              <a:t>1 Kgs. 12:26  </a:t>
            </a:r>
            <a:r>
              <a:rPr lang="en-US" sz="2400" dirty="0" smtClean="0"/>
              <a:t>And Jeroboam said in his heart, "Now the kingdom may return to the house of David: </a:t>
            </a:r>
            <a:r>
              <a:rPr lang="en-US" sz="2400" b="1" dirty="0" smtClean="0"/>
              <a:t>27</a:t>
            </a:r>
            <a:r>
              <a:rPr lang="en-US" sz="2400" dirty="0" smtClean="0"/>
              <a:t> If these people go up to offer sacrifices in the house of the LORD at Jerusalem, then the heart of this people will turn back to their lord, Rehoboam king of Judah, and they will kill me and go back to Rehoboam king of Judah.”  </a:t>
            </a:r>
            <a:r>
              <a:rPr lang="en-US" sz="2400" b="1" dirty="0" smtClean="0"/>
              <a:t>28 </a:t>
            </a:r>
            <a:r>
              <a:rPr lang="en-US" sz="2400" dirty="0" smtClean="0"/>
              <a:t>Therefore the king asked advice, made two calves of gold, and said to the people, “It is too much for you to go up to Jerusalem. Here are your gods, O Israel, which brought you up from the land of Egypt!”  </a:t>
            </a:r>
            <a:r>
              <a:rPr lang="en-US" sz="2400" b="1" dirty="0" smtClean="0"/>
              <a:t>29</a:t>
            </a:r>
            <a:r>
              <a:rPr lang="en-US" sz="2400" dirty="0" smtClean="0"/>
              <a:t> And he set up one in Bethel, and the other he put in Dan. </a:t>
            </a:r>
          </a:p>
        </p:txBody>
      </p:sp>
      <p:pic>
        <p:nvPicPr>
          <p:cNvPr id="4" name="Picture 3" descr="Gold calf"/>
          <p:cNvPicPr>
            <a:picLocks noChangeAspect="1"/>
          </p:cNvPicPr>
          <p:nvPr/>
        </p:nvPicPr>
        <p:blipFill>
          <a:blip r:embed="rId2" cstate="print"/>
          <a:stretch>
            <a:fillRect/>
          </a:stretch>
        </p:blipFill>
        <p:spPr>
          <a:xfrm>
            <a:off x="6477000" y="1905000"/>
            <a:ext cx="2212848" cy="2743200"/>
          </a:xfrm>
          <a:prstGeom prst="rect">
            <a:avLst/>
          </a:prstGeom>
        </p:spPr>
      </p:pic>
      <p:sp>
        <p:nvSpPr>
          <p:cNvPr id="5" name="TextBox 4"/>
          <p:cNvSpPr txBox="1"/>
          <p:nvPr/>
        </p:nvSpPr>
        <p:spPr>
          <a:xfrm>
            <a:off x="685800" y="4280118"/>
            <a:ext cx="7010400" cy="181588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baseline="30000" dirty="0" smtClean="0"/>
              <a:t>5</a:t>
            </a:r>
            <a:r>
              <a:rPr lang="en-US" sz="2800" dirty="0" smtClean="0"/>
              <a:t> Trust in the LORD with all your heart, </a:t>
            </a:r>
            <a:br>
              <a:rPr lang="en-US" sz="2800" dirty="0" smtClean="0"/>
            </a:br>
            <a:r>
              <a:rPr lang="en-US" sz="2800" dirty="0" smtClean="0"/>
              <a:t>      And lean not on your own understanding;   </a:t>
            </a:r>
            <a:r>
              <a:rPr lang="en-US" sz="2800" baseline="30000" dirty="0" smtClean="0"/>
              <a:t>6</a:t>
            </a:r>
            <a:r>
              <a:rPr lang="en-US" sz="2800" dirty="0" smtClean="0"/>
              <a:t> In all your ways acknowledge Him, </a:t>
            </a:r>
            <a:br>
              <a:rPr lang="en-US" sz="2800" dirty="0" smtClean="0"/>
            </a:br>
            <a:r>
              <a:rPr lang="en-US" sz="2800" dirty="0" smtClean="0"/>
              <a:t>      And He shall direct your paths. (Prov. 3).</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accent1">
              <a:lumMod val="75000"/>
            </a:schemeClr>
          </a:solidFill>
        </p:spPr>
        <p:txBody>
          <a:bodyPr/>
          <a:lstStyle/>
          <a:p>
            <a:pPr algn="l"/>
            <a:r>
              <a:rPr lang="en-US" b="1" dirty="0" smtClean="0">
                <a:solidFill>
                  <a:schemeClr val="bg1"/>
                </a:solidFill>
              </a:rPr>
              <a:t>Believing A Lie </a:t>
            </a:r>
            <a:r>
              <a:rPr lang="en-US" dirty="0" smtClean="0">
                <a:solidFill>
                  <a:schemeClr val="bg1"/>
                </a:solidFill>
              </a:rPr>
              <a:t>– </a:t>
            </a:r>
            <a:r>
              <a:rPr lang="en-US" sz="3600" dirty="0" smtClean="0">
                <a:solidFill>
                  <a:schemeClr val="bg1"/>
                </a:solidFill>
              </a:rPr>
              <a:t>1 Kings 13</a:t>
            </a:r>
            <a:endParaRPr lang="en-US" dirty="0">
              <a:solidFill>
                <a:schemeClr val="bg1"/>
              </a:solidFill>
            </a:endParaRPr>
          </a:p>
        </p:txBody>
      </p:sp>
      <p:sp>
        <p:nvSpPr>
          <p:cNvPr id="3" name="Content Placeholder 2"/>
          <p:cNvSpPr>
            <a:spLocks noGrp="1"/>
          </p:cNvSpPr>
          <p:nvPr>
            <p:ph idx="1"/>
          </p:nvPr>
        </p:nvSpPr>
        <p:spPr>
          <a:xfrm>
            <a:off x="457200" y="1219200"/>
            <a:ext cx="5562600" cy="5410200"/>
          </a:xfrm>
        </p:spPr>
        <p:txBody>
          <a:bodyPr>
            <a:noAutofit/>
          </a:bodyPr>
          <a:lstStyle/>
          <a:p>
            <a:pPr>
              <a:buNone/>
            </a:pPr>
            <a:r>
              <a:rPr lang="en-US" sz="2400" b="1" dirty="0" smtClean="0"/>
              <a:t>1 Kgs. 12:30 </a:t>
            </a:r>
            <a:r>
              <a:rPr lang="en-US" sz="2400" dirty="0" smtClean="0"/>
              <a:t> Now this thing became a sin, for the people went to worship before the one as far as Dan.  </a:t>
            </a:r>
            <a:r>
              <a:rPr lang="en-US" sz="2400" b="1" dirty="0" smtClean="0"/>
              <a:t>31</a:t>
            </a:r>
            <a:r>
              <a:rPr lang="en-US" sz="2400" dirty="0" smtClean="0"/>
              <a:t> He made shrines on the high places, and made priests from every class of people, who were not of the sons of Levi.                  </a:t>
            </a:r>
            <a:r>
              <a:rPr lang="en-US" sz="2400" b="1" dirty="0" smtClean="0"/>
              <a:t>32</a:t>
            </a:r>
            <a:r>
              <a:rPr lang="en-US" sz="2400" dirty="0" smtClean="0"/>
              <a:t> Jeroboam ordained a feast on the fifteenth day of the eighth month, like the feast that was in Judah, and offered sacrifices on the altar. So he did at Bethel, sacrificing to the calves that he had made. And at Bethel he installed the priests of the high places which he had made.</a:t>
            </a:r>
          </a:p>
        </p:txBody>
      </p:sp>
      <p:pic>
        <p:nvPicPr>
          <p:cNvPr id="4" name="Picture 3" descr="Gold calf"/>
          <p:cNvPicPr>
            <a:picLocks noChangeAspect="1"/>
          </p:cNvPicPr>
          <p:nvPr/>
        </p:nvPicPr>
        <p:blipFill>
          <a:blip r:embed="rId2" cstate="print"/>
          <a:stretch>
            <a:fillRect/>
          </a:stretch>
        </p:blipFill>
        <p:spPr>
          <a:xfrm>
            <a:off x="5931408" y="1905000"/>
            <a:ext cx="2581656" cy="3200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pPr algn="l"/>
            <a:r>
              <a:rPr lang="en-US" b="1" dirty="0" smtClean="0">
                <a:solidFill>
                  <a:schemeClr val="bg1"/>
                </a:solidFill>
              </a:rPr>
              <a:t>Altar at Dan</a:t>
            </a:r>
            <a:endParaRPr lang="en-US" b="1" dirty="0">
              <a:solidFill>
                <a:schemeClr val="bg1"/>
              </a:solidFill>
            </a:endParaRPr>
          </a:p>
        </p:txBody>
      </p:sp>
      <p:pic>
        <p:nvPicPr>
          <p:cNvPr id="4" name="Content Placeholder 3" descr="Altar at Dan 1.jpg"/>
          <p:cNvPicPr>
            <a:picLocks noGrp="1" noChangeAspect="1"/>
          </p:cNvPicPr>
          <p:nvPr>
            <p:ph idx="1"/>
          </p:nvPr>
        </p:nvPicPr>
        <p:blipFill>
          <a:blip r:embed="rId2" cstate="print"/>
          <a:stretch>
            <a:fillRect/>
          </a:stretch>
        </p:blipFill>
        <p:spPr>
          <a:xfrm>
            <a:off x="762000" y="1600200"/>
            <a:ext cx="6788945" cy="4525963"/>
          </a:xfrm>
          <a:ln w="38100">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pPr algn="l"/>
            <a:r>
              <a:rPr lang="en-US" b="1" dirty="0" smtClean="0">
                <a:solidFill>
                  <a:schemeClr val="bg1"/>
                </a:solidFill>
              </a:rPr>
              <a:t>Appeal of False Religion</a:t>
            </a:r>
            <a:endParaRPr lang="en-US" b="1" dirty="0">
              <a:solidFill>
                <a:schemeClr val="bg1"/>
              </a:solidFill>
            </a:endParaRPr>
          </a:p>
        </p:txBody>
      </p:sp>
      <p:sp>
        <p:nvSpPr>
          <p:cNvPr id="3" name="Content Placeholder 2"/>
          <p:cNvSpPr>
            <a:spLocks noGrp="1"/>
          </p:cNvSpPr>
          <p:nvPr>
            <p:ph idx="1"/>
          </p:nvPr>
        </p:nvSpPr>
        <p:spPr>
          <a:xfrm>
            <a:off x="457200" y="1600200"/>
            <a:ext cx="4419600" cy="4724400"/>
          </a:xfrm>
        </p:spPr>
        <p:txBody>
          <a:bodyPr>
            <a:normAutofit fontScale="85000" lnSpcReduction="10000"/>
          </a:bodyPr>
          <a:lstStyle/>
          <a:p>
            <a:pPr marL="514350" indent="-514350">
              <a:buFont typeface="+mj-lt"/>
              <a:buAutoNum type="arabicPeriod"/>
            </a:pPr>
            <a:r>
              <a:rPr lang="en-US" b="1" dirty="0" smtClean="0"/>
              <a:t>NEW</a:t>
            </a:r>
          </a:p>
          <a:p>
            <a:pPr marL="914400" lvl="1" indent="-514350">
              <a:buFont typeface="+mj-lt"/>
              <a:buAutoNum type="alphaLcPeriod"/>
            </a:pPr>
            <a:r>
              <a:rPr lang="en-US" b="1" dirty="0" smtClean="0"/>
              <a:t>New innovative Worship</a:t>
            </a:r>
          </a:p>
          <a:p>
            <a:pPr marL="914400" lvl="1" indent="-514350">
              <a:buFont typeface="+mj-lt"/>
              <a:buAutoNum type="alphaLcPeriod"/>
            </a:pPr>
            <a:r>
              <a:rPr lang="en-US" b="1" dirty="0" smtClean="0"/>
              <a:t>Contemporary Music</a:t>
            </a:r>
          </a:p>
          <a:p>
            <a:pPr marL="914400" lvl="1" indent="-514350">
              <a:buFont typeface="+mj-lt"/>
              <a:buAutoNum type="alphaLcPeriod"/>
            </a:pPr>
            <a:r>
              <a:rPr lang="en-US" b="1" dirty="0" smtClean="0"/>
              <a:t>New programs—Fun.</a:t>
            </a:r>
          </a:p>
          <a:p>
            <a:pPr marL="514350" indent="-514350">
              <a:buFont typeface="+mj-lt"/>
              <a:buAutoNum type="arabicPeriod"/>
            </a:pPr>
            <a:r>
              <a:rPr lang="en-US" b="1" dirty="0" smtClean="0"/>
              <a:t>CONVENIENT</a:t>
            </a:r>
          </a:p>
          <a:p>
            <a:pPr marL="914400" lvl="1" indent="-514350">
              <a:buFont typeface="+mj-lt"/>
              <a:buAutoNum type="alphaLcPeriod"/>
            </a:pPr>
            <a:r>
              <a:rPr lang="en-US" b="1" dirty="0" smtClean="0"/>
              <a:t>Timed Services</a:t>
            </a:r>
          </a:p>
          <a:p>
            <a:pPr marL="914400" lvl="1" indent="-514350">
              <a:buFont typeface="+mj-lt"/>
              <a:buAutoNum type="alphaLcPeriod"/>
            </a:pPr>
            <a:r>
              <a:rPr lang="en-US" b="1" dirty="0" smtClean="0"/>
              <a:t>No Extra Work</a:t>
            </a:r>
          </a:p>
          <a:p>
            <a:pPr marL="914400" lvl="1" indent="-514350">
              <a:buFont typeface="+mj-lt"/>
              <a:buAutoNum type="alphaLcPeriod"/>
            </a:pPr>
            <a:r>
              <a:rPr lang="en-US" b="1" dirty="0" smtClean="0"/>
              <a:t>Let the Organization Do the Work</a:t>
            </a:r>
          </a:p>
          <a:p>
            <a:pPr marL="514350" indent="-514350">
              <a:buFont typeface="+mj-lt"/>
              <a:buAutoNum type="arabicPeriod"/>
            </a:pPr>
            <a:r>
              <a:rPr lang="en-US" b="1" dirty="0" smtClean="0"/>
              <a:t>SIMILAR TO OLD – </a:t>
            </a:r>
          </a:p>
          <a:p>
            <a:pPr marL="914400" lvl="1" indent="-514350">
              <a:buFont typeface="+mj-lt"/>
              <a:buAutoNum type="alphaLcPeriod"/>
            </a:pPr>
            <a:r>
              <a:rPr lang="en-US" b="1" dirty="0" smtClean="0"/>
              <a:t>But NOT the Same!!!</a:t>
            </a:r>
            <a:endParaRPr lang="en-US" b="1" dirty="0"/>
          </a:p>
        </p:txBody>
      </p:sp>
      <p:pic>
        <p:nvPicPr>
          <p:cNvPr id="5" name="Content Placeholder 3" descr="Altar at Dan 1.jpg"/>
          <p:cNvPicPr>
            <a:picLocks noChangeAspect="1"/>
          </p:cNvPicPr>
          <p:nvPr/>
        </p:nvPicPr>
        <p:blipFill>
          <a:blip r:embed="rId2" cstate="print"/>
          <a:srcRect l="16495" t="13022" r="5372" b="8844"/>
          <a:stretch>
            <a:fillRect/>
          </a:stretch>
        </p:blipFill>
        <p:spPr>
          <a:xfrm>
            <a:off x="4953000" y="2743200"/>
            <a:ext cx="3429000" cy="2286000"/>
          </a:xfrm>
          <a:prstGeom prst="rect">
            <a:avLst/>
          </a:prstGeom>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pPr algn="l"/>
            <a:r>
              <a:rPr lang="en-US" b="1" dirty="0" smtClean="0">
                <a:solidFill>
                  <a:schemeClr val="bg1"/>
                </a:solidFill>
              </a:rPr>
              <a:t>Believing A Lie </a:t>
            </a:r>
            <a:r>
              <a:rPr lang="en-US" dirty="0" smtClean="0">
                <a:solidFill>
                  <a:schemeClr val="bg1"/>
                </a:solidFill>
              </a:rPr>
              <a:t>– </a:t>
            </a:r>
            <a:r>
              <a:rPr lang="en-US" sz="4000" dirty="0" smtClean="0">
                <a:solidFill>
                  <a:schemeClr val="bg1"/>
                </a:solidFill>
              </a:rPr>
              <a:t>1 Kings 13</a:t>
            </a:r>
            <a:endParaRPr lang="en-US" dirty="0">
              <a:solidFill>
                <a:schemeClr val="bg1"/>
              </a:solidFill>
            </a:endParaRPr>
          </a:p>
        </p:txBody>
      </p:sp>
      <p:sp>
        <p:nvSpPr>
          <p:cNvPr id="3" name="Content Placeholder 2"/>
          <p:cNvSpPr>
            <a:spLocks noGrp="1"/>
          </p:cNvSpPr>
          <p:nvPr>
            <p:ph idx="1"/>
          </p:nvPr>
        </p:nvSpPr>
        <p:spPr>
          <a:xfrm>
            <a:off x="457200" y="1600200"/>
            <a:ext cx="8077200" cy="4724400"/>
          </a:xfrm>
        </p:spPr>
        <p:txBody>
          <a:bodyPr>
            <a:normAutofit/>
          </a:bodyPr>
          <a:lstStyle/>
          <a:p>
            <a:r>
              <a:rPr lang="en-US" dirty="0" smtClean="0"/>
              <a:t>Young man of God understood God’s command – repeated it to King (13:7-10).</a:t>
            </a:r>
          </a:p>
          <a:p>
            <a:r>
              <a:rPr lang="en-US" dirty="0" smtClean="0"/>
              <a:t>Repeated it to old prophet (13:17).</a:t>
            </a:r>
          </a:p>
          <a:p>
            <a:pPr>
              <a:buNone/>
            </a:pPr>
            <a:r>
              <a:rPr lang="en-US" b="1" dirty="0" smtClean="0"/>
              <a:t>1 Kgs. 13:18  </a:t>
            </a:r>
            <a:r>
              <a:rPr lang="en-US" dirty="0" smtClean="0"/>
              <a:t>He said to him, “I too am a prophet as you are, and an angel spoke to me by the word of the LORD, saying, ‘Bring him back with you to your house, that he may eat bread and drink water.’” </a:t>
            </a:r>
            <a:r>
              <a:rPr lang="en-US" b="1" u="sng" dirty="0" smtClean="0"/>
              <a:t>But he lied unto him</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1">
              <a:lumMod val="75000"/>
            </a:schemeClr>
          </a:solidFill>
        </p:spPr>
        <p:txBody>
          <a:bodyPr/>
          <a:lstStyle/>
          <a:p>
            <a:pPr algn="l"/>
            <a:r>
              <a:rPr lang="en-US" b="1" dirty="0" smtClean="0">
                <a:solidFill>
                  <a:schemeClr val="bg1"/>
                </a:solidFill>
              </a:rPr>
              <a:t>Lies Some Believe</a:t>
            </a:r>
            <a:endParaRPr lang="en-US" b="1" dirty="0">
              <a:solidFill>
                <a:schemeClr val="bg1"/>
              </a:solidFill>
            </a:endParaRPr>
          </a:p>
        </p:txBody>
      </p:sp>
      <p:sp>
        <p:nvSpPr>
          <p:cNvPr id="3" name="Content Placeholder 2"/>
          <p:cNvSpPr>
            <a:spLocks noGrp="1"/>
          </p:cNvSpPr>
          <p:nvPr>
            <p:ph idx="1"/>
          </p:nvPr>
        </p:nvSpPr>
        <p:spPr>
          <a:xfrm>
            <a:off x="304800" y="1295400"/>
            <a:ext cx="7467600" cy="5257800"/>
          </a:xfrm>
        </p:spPr>
        <p:txBody>
          <a:bodyPr>
            <a:normAutofit lnSpcReduction="10000"/>
          </a:bodyPr>
          <a:lstStyle/>
          <a:p>
            <a:r>
              <a:rPr lang="en-US" b="1" dirty="0" smtClean="0"/>
              <a:t>“One drink won’t hurt you.”</a:t>
            </a:r>
          </a:p>
          <a:p>
            <a:pPr lvl="1">
              <a:buNone/>
            </a:pPr>
            <a:r>
              <a:rPr lang="en-US" sz="2400" b="1" dirty="0" smtClean="0"/>
              <a:t>God’s Wisdom in Prov. 23:31  </a:t>
            </a:r>
            <a:r>
              <a:rPr lang="en-US" sz="2400" dirty="0" smtClean="0"/>
              <a:t>Do not look on             the wine when it is red, When it sparkles in            the cup, When it swirls around smoothly:</a:t>
            </a:r>
          </a:p>
          <a:p>
            <a:r>
              <a:rPr lang="en-US" sz="2800" b="1" dirty="0" smtClean="0"/>
              <a:t>Consequences of </a:t>
            </a:r>
            <a:r>
              <a:rPr lang="en-US" sz="2800" b="1" u="sng" dirty="0" smtClean="0"/>
              <a:t>Not</a:t>
            </a:r>
            <a:r>
              <a:rPr lang="en-US" sz="2800" b="1" dirty="0" smtClean="0"/>
              <a:t> following God’s Wisdom:</a:t>
            </a:r>
          </a:p>
          <a:p>
            <a:pPr lvl="1">
              <a:buNone/>
            </a:pPr>
            <a:r>
              <a:rPr lang="en-US" sz="2400" b="1" dirty="0" smtClean="0"/>
              <a:t>Prov. 23:32  </a:t>
            </a:r>
            <a:r>
              <a:rPr lang="en-US" sz="2400" dirty="0" smtClean="0"/>
              <a:t>At the last it bites like a serpent, And stings like a viper.  </a:t>
            </a:r>
            <a:r>
              <a:rPr lang="en-US" sz="2400" b="1" dirty="0" smtClean="0"/>
              <a:t>33</a:t>
            </a:r>
            <a:r>
              <a:rPr lang="en-US" sz="2400" dirty="0" smtClean="0"/>
              <a:t> Your eyes will see strange things, And your heart will utter perverse things.    </a:t>
            </a:r>
            <a:r>
              <a:rPr lang="en-US" sz="2400" b="1" dirty="0" smtClean="0"/>
              <a:t>34</a:t>
            </a:r>
            <a:r>
              <a:rPr lang="en-US" sz="2400" dirty="0" smtClean="0"/>
              <a:t> Yes, you will be like one who lies down in the midst of the sea, Or like one who lies at the top of the mast, saying: </a:t>
            </a:r>
            <a:r>
              <a:rPr lang="en-US" sz="2400" b="1" dirty="0" smtClean="0"/>
              <a:t>35</a:t>
            </a:r>
            <a:r>
              <a:rPr lang="en-US" sz="2400" dirty="0" smtClean="0"/>
              <a:t> "They have struck me, but I was not hurt; They have beaten me, but I did not feel it. When shall I awake, that I may seek another drink?</a:t>
            </a:r>
          </a:p>
        </p:txBody>
      </p:sp>
      <p:pic>
        <p:nvPicPr>
          <p:cNvPr id="4" name="Picture 3" descr="Drinking"/>
          <p:cNvPicPr>
            <a:picLocks noChangeAspect="1"/>
          </p:cNvPicPr>
          <p:nvPr/>
        </p:nvPicPr>
        <p:blipFill>
          <a:blip r:embed="rId2" cstate="print"/>
          <a:stretch>
            <a:fillRect/>
          </a:stretch>
        </p:blipFill>
        <p:spPr>
          <a:xfrm>
            <a:off x="6833616" y="381000"/>
            <a:ext cx="1776984" cy="2553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normAutofit/>
          </a:bodyPr>
          <a:lstStyle/>
          <a:p>
            <a:pPr algn="l"/>
            <a:r>
              <a:rPr lang="en-US" sz="4800" b="1" dirty="0" smtClean="0">
                <a:solidFill>
                  <a:schemeClr val="bg1"/>
                </a:solidFill>
              </a:rPr>
              <a:t>Satan Deceives…</a:t>
            </a:r>
            <a:endParaRPr lang="en-US" sz="4800" b="1" dirty="0">
              <a:solidFill>
                <a:schemeClr val="bg1"/>
              </a:solidFill>
            </a:endParaRP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It the best life.</a:t>
            </a:r>
          </a:p>
          <a:p>
            <a:r>
              <a:rPr lang="en-US" dirty="0" smtClean="0"/>
              <a:t>Missing out on life if you don’t drink.</a:t>
            </a:r>
          </a:p>
          <a:p>
            <a:r>
              <a:rPr lang="en-US" dirty="0" smtClean="0"/>
              <a:t>All the right people drink—the fun people.</a:t>
            </a:r>
          </a:p>
          <a:p>
            <a:r>
              <a:rPr lang="en-US" dirty="0" smtClean="0"/>
              <a:t>You can quit any time you get ready.</a:t>
            </a:r>
          </a:p>
          <a:p>
            <a:r>
              <a:rPr lang="en-US" b="1" dirty="0" smtClean="0"/>
              <a:t>He doesn’t mention:</a:t>
            </a:r>
          </a:p>
          <a:p>
            <a:pPr lvl="1"/>
            <a:r>
              <a:rPr lang="en-US" b="1" dirty="0" smtClean="0"/>
              <a:t>Abused wife and kids</a:t>
            </a:r>
          </a:p>
          <a:p>
            <a:pPr lvl="1"/>
            <a:r>
              <a:rPr lang="en-US" b="1" dirty="0" smtClean="0"/>
              <a:t>Kids afraid of drunk parent</a:t>
            </a:r>
          </a:p>
          <a:p>
            <a:pPr lvl="1"/>
            <a:r>
              <a:rPr lang="en-US" b="1" dirty="0" smtClean="0"/>
              <a:t>Traffic accidents, rapes, and assaults</a:t>
            </a:r>
          </a:p>
          <a:p>
            <a:pPr lvl="1"/>
            <a:r>
              <a:rPr lang="en-US" b="1" dirty="0" smtClean="0"/>
              <a:t>Ruined lives, jobs lost</a:t>
            </a:r>
          </a:p>
          <a:p>
            <a:pPr lvl="1"/>
            <a:r>
              <a:rPr lang="en-US" b="1" dirty="0" smtClean="0"/>
              <a:t>Embarrassed mate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1">
              <a:lumMod val="75000"/>
            </a:schemeClr>
          </a:solidFill>
        </p:spPr>
        <p:txBody>
          <a:bodyPr/>
          <a:lstStyle/>
          <a:p>
            <a:pPr algn="l"/>
            <a:r>
              <a:rPr lang="en-US" b="1" dirty="0" smtClean="0">
                <a:solidFill>
                  <a:schemeClr val="bg1"/>
                </a:solidFill>
              </a:rPr>
              <a:t>God Warns…</a:t>
            </a:r>
            <a:endParaRPr lang="en-US" b="1" dirty="0">
              <a:solidFill>
                <a:schemeClr val="bg1"/>
              </a:solidFill>
            </a:endParaRPr>
          </a:p>
        </p:txBody>
      </p:sp>
      <p:sp>
        <p:nvSpPr>
          <p:cNvPr id="3" name="Content Placeholder 2"/>
          <p:cNvSpPr>
            <a:spLocks noGrp="1"/>
          </p:cNvSpPr>
          <p:nvPr>
            <p:ph idx="1"/>
          </p:nvPr>
        </p:nvSpPr>
        <p:spPr>
          <a:xfrm>
            <a:off x="457200" y="1295400"/>
            <a:ext cx="8229600" cy="5257800"/>
          </a:xfrm>
        </p:spPr>
        <p:txBody>
          <a:bodyPr>
            <a:normAutofit/>
          </a:bodyPr>
          <a:lstStyle/>
          <a:p>
            <a:pPr>
              <a:buNone/>
            </a:pPr>
            <a:r>
              <a:rPr lang="en-US" sz="2800" b="1" dirty="0" smtClean="0"/>
              <a:t>1 Pet. 5:8  </a:t>
            </a:r>
            <a:r>
              <a:rPr lang="en-US" sz="2800" dirty="0" smtClean="0"/>
              <a:t>Be sober, be vigilant; because your adversary the devil walks about like a roaring lion, seeking whom he may devour.</a:t>
            </a:r>
          </a:p>
          <a:p>
            <a:pPr>
              <a:buNone/>
            </a:pPr>
            <a:r>
              <a:rPr lang="en-US" sz="2800" b="1" dirty="0" smtClean="0"/>
              <a:t>1 Pet. 4:3  </a:t>
            </a:r>
            <a:r>
              <a:rPr lang="en-US" sz="2800" dirty="0" smtClean="0"/>
              <a:t>For we have spent enough of our past lifetime in doing the will of the Gentiles--when we walked in lewdness, lusts, drunkenness, revelries, drinking parties, and abominable idolatries.</a:t>
            </a:r>
          </a:p>
          <a:p>
            <a:pPr>
              <a:buNone/>
            </a:pPr>
            <a:r>
              <a:rPr lang="en-US" sz="2800" b="1" dirty="0" smtClean="0"/>
              <a:t>Satan misuses John 2:1-11 and 1 Tim. 5:23 for his evil purposes.</a:t>
            </a:r>
          </a:p>
          <a:p>
            <a:pPr lvl="1">
              <a:buNone/>
            </a:pPr>
            <a:r>
              <a:rPr lang="en-US" sz="2400" b="1" dirty="0" smtClean="0"/>
              <a:t>Used by people who want to drink and seek to justify their sinful actions.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1761</Words>
  <Application>Microsoft Office PowerPoint</Application>
  <PresentationFormat>On-screen Show (4:3)</PresentationFormat>
  <Paragraphs>112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Believing A Lie – 1 Kings 13</vt:lpstr>
      <vt:lpstr>Believing A Lie – 1 Kings 13</vt:lpstr>
      <vt:lpstr>Believing A Lie – 1 Kings 13</vt:lpstr>
      <vt:lpstr>Altar at Dan</vt:lpstr>
      <vt:lpstr>Appeal of False Religion</vt:lpstr>
      <vt:lpstr>Believing A Lie – 1 Kings 13</vt:lpstr>
      <vt:lpstr>Lies Some Believe</vt:lpstr>
      <vt:lpstr>Satan Deceives…</vt:lpstr>
      <vt:lpstr>God Warns…</vt:lpstr>
      <vt:lpstr>Lies Some Believe…</vt:lpstr>
      <vt:lpstr>Lies Some Believe…</vt:lpstr>
      <vt:lpstr>Consider Your Association with the Ungodly</vt:lpstr>
      <vt:lpstr>Lies Some Believe…</vt:lpstr>
      <vt:lpstr>Lies Some Believe…</vt:lpstr>
      <vt:lpstr>Lies Some Believe…</vt:lpstr>
      <vt:lpstr>Lies Some Believe…</vt:lpstr>
      <vt:lpstr>Lies Some Believe…</vt:lpstr>
      <vt:lpstr>Don’t Believe Lies (1 Thess. 5:21)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Believing A Lie</dc:title>
  <dc:creator>Andy</dc:creator>
  <cp:lastModifiedBy>Andy</cp:lastModifiedBy>
  <cp:revision>39</cp:revision>
  <dcterms:created xsi:type="dcterms:W3CDTF">2010-06-18T15:45:27Z</dcterms:created>
  <dcterms:modified xsi:type="dcterms:W3CDTF">2010-06-18T15:49:05Z</dcterms:modified>
</cp:coreProperties>
</file>