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953F-C024-9A40-AD9F-9369E6F7CCDF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6848-9AB3-6D40-88B4-1FD51E0EB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642F-5E15-B641-B0E0-474CD3219D2C}" type="datetimeFigureOut">
              <a:rPr lang="en-US" smtClean="0"/>
              <a:pPr/>
              <a:t>4/12/09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735A-0E56-704A-BF7B-CFA502F89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93775"/>
          </a:xfrm>
        </p:spPr>
        <p:txBody>
          <a:bodyPr/>
          <a:lstStyle/>
          <a:p>
            <a:r>
              <a:rPr lang="en-US" b="1" dirty="0" smtClean="0"/>
              <a:t>Bible Baptism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Misunderstood &amp; Abused by Religions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Improper Practices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Postponement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Method (sprinkling, pouring substituted)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Subjects:</a:t>
            </a:r>
          </a:p>
          <a:p>
            <a:pPr lvl="2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Infants</a:t>
            </a:r>
          </a:p>
          <a:p>
            <a:pPr lvl="2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Saved(?) people</a:t>
            </a:r>
          </a:p>
          <a:p>
            <a:pPr lvl="2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These think they’ve obeyed, but haven’t.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What, Why, Who, &amp; when about baptism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 In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920"/>
              </a:lnSpc>
            </a:pPr>
            <a:r>
              <a:rPr lang="en-US" sz="3600" dirty="0" smtClean="0"/>
              <a:t>Day of Pentecost (Acts 2:41)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Saul of Tarsus (Acts 9:18; 22:16)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Cornelius (Acts 10:47-48)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Lydia (Acts 16:15)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Philippian jailer (Acts 16:33)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Corinthians (Acts 18:8)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Puts One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740"/>
              </a:lnSpc>
            </a:pPr>
            <a:r>
              <a:rPr lang="en-US" dirty="0" smtClean="0"/>
              <a:t>Galatians in Christ through baptism (Gal. 3:27)</a:t>
            </a:r>
          </a:p>
          <a:p>
            <a:pPr>
              <a:lnSpc>
                <a:spcPts val="4740"/>
              </a:lnSpc>
            </a:pPr>
            <a:r>
              <a:rPr lang="en-US" dirty="0" smtClean="0"/>
              <a:t>Corinthians baptized into body (1 Cor. 12:13)</a:t>
            </a:r>
          </a:p>
          <a:p>
            <a:pPr>
              <a:lnSpc>
                <a:spcPts val="4740"/>
              </a:lnSpc>
            </a:pPr>
            <a:r>
              <a:rPr lang="en-US" dirty="0" smtClean="0"/>
              <a:t>Salvation is IN Christ (2 Tim. 2:10)</a:t>
            </a:r>
          </a:p>
          <a:p>
            <a:pPr>
              <a:lnSpc>
                <a:spcPts val="4740"/>
              </a:lnSpc>
            </a:pPr>
            <a:r>
              <a:rPr lang="en-US" dirty="0" smtClean="0"/>
              <a:t>All spiritual blessings IN Christ (Eph. 1:3)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Doctrines of Men: Empty!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Infant baptism</a:t>
            </a:r>
          </a:p>
          <a:p>
            <a:pPr lvl="1"/>
            <a:r>
              <a:rPr lang="en-US" dirty="0" smtClean="0"/>
              <a:t>No sins to cleanse (Ezek. 18:20; Matt. 18:3)</a:t>
            </a:r>
          </a:p>
          <a:p>
            <a:pPr lvl="1"/>
            <a:r>
              <a:rPr lang="en-US" dirty="0" smtClean="0"/>
              <a:t>Incapable of belief (Mk. 16:16; Rom. 6:17)</a:t>
            </a:r>
          </a:p>
          <a:p>
            <a:r>
              <a:rPr lang="en-US" dirty="0" smtClean="0"/>
              <a:t>Sprinkling or Pouring</a:t>
            </a:r>
          </a:p>
          <a:p>
            <a:pPr lvl="1"/>
            <a:r>
              <a:rPr lang="en-US" dirty="0" smtClean="0"/>
              <a:t>Wrong action</a:t>
            </a:r>
          </a:p>
          <a:p>
            <a:pPr lvl="1"/>
            <a:r>
              <a:rPr lang="en-US" dirty="0" smtClean="0"/>
              <a:t>Not practiced by faith (2 Cor. 5:7; Rom. 10:17)</a:t>
            </a:r>
          </a:p>
          <a:p>
            <a:r>
              <a:rPr lang="en-US" dirty="0" smtClean="0"/>
              <a:t>A sign of salvation??? Why do it then?</a:t>
            </a:r>
          </a:p>
          <a:p>
            <a:r>
              <a:rPr lang="en-US" dirty="0" smtClean="0"/>
              <a:t>Unnecessary: take it or leave it (Gal. 5:6; 3:27)</a:t>
            </a:r>
          </a:p>
          <a:p>
            <a:r>
              <a:rPr lang="en-US" dirty="0" smtClean="0"/>
              <a:t>Saved by faith only (negates obedience)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810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Baptism Stands Between The Sinner And: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066800" y="2085975"/>
            <a:ext cx="1066800" cy="3962400"/>
            <a:chOff x="816" y="1200"/>
            <a:chExt cx="672" cy="2496"/>
          </a:xfrm>
          <a:solidFill>
            <a:srgbClr val="3366FF"/>
          </a:solidFill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816" y="1728"/>
              <a:ext cx="672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816" y="2256"/>
              <a:ext cx="672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16" y="2784"/>
              <a:ext cx="672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816" y="3408"/>
              <a:ext cx="672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816" y="1200"/>
              <a:ext cx="672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48000" y="1832550"/>
            <a:ext cx="5791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New Birth – Jn. 3:5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Salvation – Mk. 16:16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Remission of Sins – Acts 2:38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Sins Blotted Out – Acts 3:19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Sins Washed Away – Acts 22:16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Fellowship With Christ – Rom. 6:3-4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The Church – 1 Cor. 12:13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Answer of A Good Conscience –</a:t>
            </a:r>
            <a:r>
              <a:rPr lang="en-US" sz="2400" b="1" dirty="0" smtClean="0">
                <a:solidFill>
                  <a:srgbClr val="008000"/>
                </a:solidFill>
              </a:rPr>
              <a:t> 1 </a:t>
            </a:r>
            <a:r>
              <a:rPr lang="en-US" sz="2400" b="1" dirty="0">
                <a:solidFill>
                  <a:srgbClr val="008000"/>
                </a:solidFill>
              </a:rPr>
              <a:t>Pet. 3:21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1752600"/>
            <a:ext cx="533400" cy="46407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</a:t>
            </a:r>
          </a:p>
          <a:p>
            <a:pPr algn="ctr"/>
            <a:r>
              <a:rPr lang="en-US" sz="3600" b="1" dirty="0" smtClean="0"/>
              <a:t>I</a:t>
            </a:r>
          </a:p>
          <a:p>
            <a:pPr algn="ctr"/>
            <a:r>
              <a:rPr lang="en-US" sz="3600" b="1" dirty="0" smtClean="0"/>
              <a:t>N</a:t>
            </a:r>
          </a:p>
          <a:p>
            <a:pPr algn="ctr"/>
            <a:r>
              <a:rPr lang="en-US" sz="3600" b="1" dirty="0" smtClean="0"/>
              <a:t>N</a:t>
            </a:r>
          </a:p>
          <a:p>
            <a:pPr algn="ctr"/>
            <a:r>
              <a:rPr lang="en-US" sz="3600" b="1" dirty="0" smtClean="0"/>
              <a:t>E</a:t>
            </a:r>
          </a:p>
          <a:p>
            <a:pPr algn="ctr"/>
            <a:r>
              <a:rPr lang="en-US" sz="3600" b="1" dirty="0" smtClean="0"/>
              <a:t>R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2286000" y="1752600"/>
            <a:ext cx="533400" cy="4640718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</a:t>
            </a:r>
          </a:p>
          <a:p>
            <a:pPr algn="ctr"/>
            <a:r>
              <a:rPr lang="en-US" sz="3600" b="1" dirty="0" smtClean="0"/>
              <a:t>A</a:t>
            </a:r>
          </a:p>
          <a:p>
            <a:pPr algn="ctr"/>
            <a:r>
              <a:rPr lang="en-US" sz="3600" b="1" dirty="0" smtClean="0"/>
              <a:t>P</a:t>
            </a:r>
          </a:p>
          <a:p>
            <a:pPr algn="ctr"/>
            <a:r>
              <a:rPr lang="en-US" sz="3600" b="1" dirty="0" smtClean="0"/>
              <a:t>T</a:t>
            </a:r>
          </a:p>
          <a:p>
            <a:pPr algn="ctr"/>
            <a:r>
              <a:rPr lang="en-US" sz="3600" b="1" dirty="0" smtClean="0"/>
              <a:t>I</a:t>
            </a:r>
          </a:p>
          <a:p>
            <a:pPr algn="ctr"/>
            <a:r>
              <a:rPr lang="en-US" sz="3600" b="1" dirty="0" smtClean="0"/>
              <a:t>S</a:t>
            </a:r>
          </a:p>
          <a:p>
            <a:pPr algn="ctr"/>
            <a:r>
              <a:rPr lang="en-US" sz="3600" b="1" dirty="0" smtClean="0"/>
              <a:t>M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ts val="4140"/>
              </a:lnSpc>
            </a:pPr>
            <a:r>
              <a:rPr lang="en-US" b="1" dirty="0" smtClean="0"/>
              <a:t>We have learned:</a:t>
            </a:r>
          </a:p>
          <a:p>
            <a:pPr lvl="1">
              <a:lnSpc>
                <a:spcPts val="4140"/>
              </a:lnSpc>
            </a:pPr>
            <a:r>
              <a:rPr lang="en-US" dirty="0" smtClean="0"/>
              <a:t>Is immersion in water</a:t>
            </a:r>
          </a:p>
          <a:p>
            <a:pPr lvl="1">
              <a:lnSpc>
                <a:spcPts val="4140"/>
              </a:lnSpc>
            </a:pPr>
            <a:r>
              <a:rPr lang="en-US" dirty="0" smtClean="0"/>
              <a:t>For remission of sins</a:t>
            </a:r>
          </a:p>
          <a:p>
            <a:pPr lvl="1">
              <a:lnSpc>
                <a:spcPts val="4140"/>
              </a:lnSpc>
            </a:pPr>
            <a:r>
              <a:rPr lang="en-US" dirty="0" smtClean="0"/>
              <a:t>Only proper subjects: penitent believers</a:t>
            </a:r>
          </a:p>
          <a:p>
            <a:pPr lvl="1">
              <a:lnSpc>
                <a:spcPts val="4140"/>
              </a:lnSpc>
            </a:pPr>
            <a:r>
              <a:rPr lang="en-US" dirty="0" smtClean="0"/>
              <a:t>Essential to salvation; therefore urgent</a:t>
            </a:r>
          </a:p>
          <a:p>
            <a:pPr lvl="1">
              <a:lnSpc>
                <a:spcPts val="4140"/>
              </a:lnSpc>
            </a:pPr>
            <a:r>
              <a:rPr lang="en-US" dirty="0" smtClean="0"/>
              <a:t>Examples in Acts confirm these facts</a:t>
            </a:r>
          </a:p>
          <a:p>
            <a:pPr lvl="1">
              <a:lnSpc>
                <a:spcPts val="4140"/>
              </a:lnSpc>
            </a:pPr>
            <a:r>
              <a:rPr lang="en-US" dirty="0" smtClean="0"/>
              <a:t>Puts one in Christ</a:t>
            </a:r>
          </a:p>
          <a:p>
            <a:pPr>
              <a:lnSpc>
                <a:spcPts val="4140"/>
              </a:lnSpc>
            </a:pPr>
            <a:r>
              <a:rPr lang="en-US" dirty="0" smtClean="0"/>
              <a:t>Have Your Sins Been Washed Away?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We Learn From the Bible: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920"/>
              </a:lnSpc>
            </a:pPr>
            <a:r>
              <a:rPr lang="en-US" sz="3600" dirty="0" smtClean="0"/>
              <a:t>Is immersion in water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For remission of sins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Only proper subjects: penitent believers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Essential to salvation; therefore urgent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Examples in Acts will confirm these facts</a:t>
            </a:r>
          </a:p>
          <a:p>
            <a:pPr>
              <a:lnSpc>
                <a:spcPts val="4920"/>
              </a:lnSpc>
            </a:pPr>
            <a:r>
              <a:rPr lang="en-US" sz="3600" dirty="0" smtClean="0"/>
              <a:t>Puts one in Christ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Baptism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/>
          <a:lstStyle/>
          <a:p>
            <a:pPr>
              <a:lnSpc>
                <a:spcPts val="4340"/>
              </a:lnSpc>
            </a:pPr>
            <a:r>
              <a:rPr lang="en-US" dirty="0" smtClean="0"/>
              <a:t>Important (Jn. 3:3-5)</a:t>
            </a:r>
          </a:p>
          <a:p>
            <a:pPr>
              <a:lnSpc>
                <a:spcPts val="4340"/>
              </a:lnSpc>
            </a:pPr>
            <a:r>
              <a:rPr lang="en-US" dirty="0" smtClean="0"/>
              <a:t>Not the only part, nor the most important (Jas. 2:10)</a:t>
            </a:r>
          </a:p>
          <a:p>
            <a:pPr>
              <a:lnSpc>
                <a:spcPts val="4340"/>
              </a:lnSpc>
            </a:pPr>
            <a:r>
              <a:rPr lang="en-US" dirty="0" smtClean="0"/>
              <a:t>Because of world’s mistreatment of it (Matt. 15:1-14)</a:t>
            </a:r>
          </a:p>
          <a:p>
            <a:pPr>
              <a:lnSpc>
                <a:spcPts val="4340"/>
              </a:lnSpc>
            </a:pPr>
            <a:r>
              <a:rPr lang="en-US" dirty="0" smtClean="0"/>
              <a:t>We need to understand it (2 Tim. 2:15)</a:t>
            </a:r>
          </a:p>
          <a:p>
            <a:pPr>
              <a:lnSpc>
                <a:spcPts val="4340"/>
              </a:lnSpc>
            </a:pPr>
            <a:r>
              <a:rPr lang="en-US" dirty="0" smtClean="0"/>
              <a:t>We need to be reminded (2 Pet. 3:1-2)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Immersion </a:t>
            </a:r>
            <a:r>
              <a:rPr lang="en-US" dirty="0"/>
              <a:t>I</a:t>
            </a:r>
            <a:r>
              <a:rPr lang="en-US" dirty="0" smtClean="0"/>
              <a:t>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261855"/>
          </a:xfrm>
        </p:spPr>
        <p:txBody>
          <a:bodyPr/>
          <a:lstStyle/>
          <a:p>
            <a:r>
              <a:rPr lang="en-US" dirty="0" smtClean="0"/>
              <a:t>Requires much water (Jn. 3:23)</a:t>
            </a:r>
          </a:p>
          <a:p>
            <a:r>
              <a:rPr lang="en-US" dirty="0" smtClean="0"/>
              <a:t>Burial (Rom. 6:3-4)</a:t>
            </a:r>
          </a:p>
          <a:p>
            <a:r>
              <a:rPr lang="en-US" dirty="0" smtClean="0"/>
              <a:t>Ethiopian’s example (Acts 8:38-39)</a:t>
            </a:r>
          </a:p>
          <a:p>
            <a:r>
              <a:rPr lang="en-US" dirty="0" smtClean="0"/>
              <a:t>Definition of baptism = immersion</a:t>
            </a:r>
          </a:p>
          <a:p>
            <a:r>
              <a:rPr lang="en-US" dirty="0" smtClean="0"/>
              <a:t>Water (Acts 8:38-39; 10:47)</a:t>
            </a:r>
            <a:endParaRPr lang="en-US" dirty="0"/>
          </a:p>
        </p:txBody>
      </p:sp>
      <p:pic>
        <p:nvPicPr>
          <p:cNvPr id="4" name="Picture 3" descr="Baptism Pour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33900"/>
            <a:ext cx="1611923" cy="2095500"/>
          </a:xfrm>
          <a:prstGeom prst="rect">
            <a:avLst/>
          </a:prstGeom>
        </p:spPr>
      </p:pic>
      <p:pic>
        <p:nvPicPr>
          <p:cNvPr id="5" name="Picture 4" descr="Baptism Pour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4533900"/>
            <a:ext cx="1571625" cy="2095500"/>
          </a:xfrm>
          <a:prstGeom prst="rect">
            <a:avLst/>
          </a:prstGeom>
        </p:spPr>
      </p:pic>
      <p:pic>
        <p:nvPicPr>
          <p:cNvPr id="6" name="Picture 5" descr="Baptism Infa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59" y="4533900"/>
            <a:ext cx="2256741" cy="217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Remission of 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a purpose</a:t>
            </a:r>
          </a:p>
          <a:p>
            <a:r>
              <a:rPr lang="en-US" dirty="0" smtClean="0"/>
              <a:t>Stated by Christ (Mk. 16:16)</a:t>
            </a:r>
          </a:p>
          <a:p>
            <a:r>
              <a:rPr lang="en-US" dirty="0" smtClean="0"/>
              <a:t>Repeated by Peter (Acts 2:38)</a:t>
            </a:r>
          </a:p>
          <a:p>
            <a:r>
              <a:rPr lang="en-US" dirty="0" smtClean="0"/>
              <a:t>Taught by Ananias to Saul (Acts 22:16)</a:t>
            </a:r>
          </a:p>
          <a:p>
            <a:r>
              <a:rPr lang="en-US" dirty="0" smtClean="0"/>
              <a:t>Necessity of obedience (1 Jn. 2:17; Matt 7:21)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0562"/>
          </a:xfrm>
        </p:spPr>
        <p:txBody>
          <a:bodyPr/>
          <a:lstStyle/>
          <a:p>
            <a:r>
              <a:rPr lang="en-US" dirty="0" smtClean="0"/>
              <a:t>Denominational Teaching</a:t>
            </a:r>
            <a:endParaRPr lang="en-US" dirty="0"/>
          </a:p>
        </p:txBody>
      </p:sp>
      <p:pic>
        <p:nvPicPr>
          <p:cNvPr id="5" name="Picture 4" descr="Bapt Manual on Baptism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33" y="1115200"/>
            <a:ext cx="3558067" cy="5643707"/>
          </a:xfrm>
          <a:prstGeom prst="rect">
            <a:avLst/>
          </a:prstGeom>
        </p:spPr>
      </p:pic>
      <p:pic>
        <p:nvPicPr>
          <p:cNvPr id="7" name="Picture 6" descr="Bapt Manual Cove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15200"/>
            <a:ext cx="3962400" cy="5643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6200" y="4419600"/>
            <a:ext cx="990600" cy="152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4572000"/>
            <a:ext cx="685800" cy="2286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0562"/>
          </a:xfrm>
        </p:spPr>
        <p:txBody>
          <a:bodyPr/>
          <a:lstStyle/>
          <a:p>
            <a:r>
              <a:rPr lang="en-US" dirty="0" smtClean="0"/>
              <a:t>Denominational Teaching</a:t>
            </a:r>
            <a:endParaRPr lang="en-US" dirty="0"/>
          </a:p>
        </p:txBody>
      </p:sp>
      <p:pic>
        <p:nvPicPr>
          <p:cNvPr id="6" name="Picture 5" descr="Bapt Manual Bapt NOT Essential cop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7393"/>
            <a:ext cx="7235825" cy="5510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3352800"/>
            <a:ext cx="3657600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Corresponding to that, baptism now saves you--not the removal of dirt from the flesh, but an appeal to God for a good conscience--through the resurrection of Jesus Christ (1 Pet. 3:21).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05000" y="6324600"/>
            <a:ext cx="2209800" cy="152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Proper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Believers (Mk. 16:15-16)</a:t>
            </a:r>
          </a:p>
          <a:p>
            <a:r>
              <a:rPr lang="en-US" dirty="0" smtClean="0"/>
              <a:t>Penitent believers (Acts 2:38)</a:t>
            </a:r>
          </a:p>
          <a:p>
            <a:r>
              <a:rPr lang="en-US" dirty="0" smtClean="0"/>
              <a:t>Those who willingly confess Christ (Acts 8:37)</a:t>
            </a:r>
          </a:p>
          <a:p>
            <a:r>
              <a:rPr lang="en-US" dirty="0" smtClean="0"/>
              <a:t>Those who obey from the heart (Rom. 6:17)</a:t>
            </a:r>
          </a:p>
        </p:txBody>
      </p:sp>
      <p:pic>
        <p:nvPicPr>
          <p:cNvPr id="4" name="Picture 3" descr="Baptism Infa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73" y="4114800"/>
            <a:ext cx="252596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to Salvation: Urgent!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Baptism saves (1 Pet. 3:21)</a:t>
            </a:r>
          </a:p>
          <a:p>
            <a:r>
              <a:rPr lang="en-US" dirty="0" smtClean="0"/>
              <a:t>Washes away sins (Acts 22:16)</a:t>
            </a:r>
          </a:p>
          <a:p>
            <a:r>
              <a:rPr lang="en-US" dirty="0" smtClean="0"/>
              <a:t>Conscience cleansed (Heb. 9:14; 10:22)</a:t>
            </a:r>
          </a:p>
          <a:p>
            <a:r>
              <a:rPr lang="en-US" dirty="0" smtClean="0"/>
              <a:t>Examples in Acts illustrate importance and urgency: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724400"/>
            <a:ext cx="62484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And he took them the same hour of the night and washed their stripes. And immediately he and all his family were baptized (Acts 16:33)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771</Words>
  <Application>Microsoft Macintosh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Bible Baptism</vt:lpstr>
      <vt:lpstr>What We Learn From the Bible:</vt:lpstr>
      <vt:lpstr>Why Study Baptism</vt:lpstr>
      <vt:lpstr>Immersion In Water</vt:lpstr>
      <vt:lpstr>For Remission of Sins</vt:lpstr>
      <vt:lpstr>Denominational Teaching</vt:lpstr>
      <vt:lpstr>Denominational Teaching</vt:lpstr>
      <vt:lpstr>Only Proper Subjects</vt:lpstr>
      <vt:lpstr>Essential to Salvation: Urgent!</vt:lpstr>
      <vt:lpstr>Conversions In Acts</vt:lpstr>
      <vt:lpstr>Puts One In Christ</vt:lpstr>
      <vt:lpstr>Doctrines of Men: Empty!</vt:lpstr>
      <vt:lpstr>Slide 13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Baptism</dc:title>
  <dc:creator>Andrew Alexander</dc:creator>
  <cp:lastModifiedBy>Andrew Alexander</cp:lastModifiedBy>
  <cp:revision>11</cp:revision>
  <cp:lastPrinted>2009-04-05T03:40:34Z</cp:lastPrinted>
  <dcterms:created xsi:type="dcterms:W3CDTF">2009-04-12T11:20:51Z</dcterms:created>
  <dcterms:modified xsi:type="dcterms:W3CDTF">2009-04-12T11:43:07Z</dcterms:modified>
</cp:coreProperties>
</file>