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0773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25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21713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21713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65BF059-A5B0-4F64-AAD4-155E24B5B92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0463" y="681038"/>
            <a:ext cx="4538662" cy="3403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11650"/>
            <a:ext cx="5486400" cy="408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1713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21713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302B14E-3C0D-44C5-9FC0-53F0C52AC0D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0E8A38-B004-4D77-9812-995362654DE5}" type="slidenum">
              <a:rPr lang="en-US"/>
              <a:pPr/>
              <a:t>4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6D4513-B5B1-4D71-AD35-D0ADDC23D8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BD9EB4-006D-42C7-96EB-7B26B7D426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B1EB03-5B36-47E8-8995-A35E9AFD36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AAA37-FC08-4674-AD59-A47C9EB901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E34FE-A5CD-4118-9B73-3A147CA272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62D2C7-3D98-48AE-B776-1919DB68FE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D3B27-95BA-482A-9923-636EBF06AB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E2C89A-3D0D-4637-8F69-4C87255D44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DCEE1E-1336-47B9-8095-C490401E73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7C2F59-9F27-4F8C-AC92-7281918EC3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674ABB-8207-4B2E-8E43-95646789DE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B9A7045-FF52-48E6-BB35-A5017BE44DA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 dir="r"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depress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514600"/>
            <a:ext cx="3581400" cy="4191000"/>
          </a:xfrm>
          <a:prstGeom prst="rect">
            <a:avLst/>
          </a:prstGeom>
          <a:noFill/>
        </p:spPr>
      </p:pic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1676400" y="228600"/>
            <a:ext cx="4495800" cy="259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Orlando"/>
              </a:rPr>
              <a:t>The Christian</a:t>
            </a:r>
          </a:p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Orlando"/>
              </a:rPr>
              <a:t>and Depression</a:t>
            </a:r>
          </a:p>
        </p:txBody>
      </p:sp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3967163" y="3581400"/>
            <a:ext cx="3724275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 dirty="0">
                <a:ln w="9525">
                  <a:noFill/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Lucida Sans"/>
                <a:cs typeface="Lucida Sans"/>
              </a:rPr>
              <a:t>Proverbs 12:25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0" y="4343400"/>
            <a:ext cx="434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latin typeface="Lucida Sans" pitchFamily="34" charset="0"/>
              </a:rPr>
              <a:t>“Anxiety in the heart of man causes depression, but a good word makes it glad</a:t>
            </a:r>
            <a:r>
              <a:rPr lang="en-US" sz="2400" i="1" dirty="0" smtClean="0">
                <a:latin typeface="Lucida Sans" pitchFamily="34" charset="0"/>
              </a:rPr>
              <a:t>.”</a:t>
            </a:r>
            <a:endParaRPr lang="en-US" sz="2400" i="1" dirty="0" smtClean="0">
              <a:latin typeface="Lucida Sans" pitchFamily="34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3300"/>
          </a:solidFill>
        </p:spPr>
        <p:txBody>
          <a:bodyPr/>
          <a:lstStyle/>
          <a:p>
            <a:r>
              <a:rPr lang="en-US">
                <a:solidFill>
                  <a:schemeClr val="bg1"/>
                </a:solidFill>
                <a:latin typeface="Britannic Bold" pitchFamily="34" charset="0"/>
              </a:rPr>
              <a:t>Can a Christian be Depressed?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22438"/>
            <a:ext cx="8458200" cy="4525962"/>
          </a:xfrm>
        </p:spPr>
        <p:txBody>
          <a:bodyPr/>
          <a:lstStyle/>
          <a:p>
            <a:r>
              <a:rPr lang="en-US">
                <a:latin typeface="Lucida Sans" pitchFamily="34" charset="0"/>
              </a:rPr>
              <a:t>Salvation from our Sins (Acts 22:16)</a:t>
            </a:r>
          </a:p>
          <a:p>
            <a:endParaRPr lang="en-US" sz="1000">
              <a:latin typeface="Lucida Sans" pitchFamily="34" charset="0"/>
            </a:endParaRPr>
          </a:p>
          <a:p>
            <a:r>
              <a:rPr lang="en-US">
                <a:latin typeface="Lucida Sans" pitchFamily="34" charset="0"/>
              </a:rPr>
              <a:t>Children of God (I John 3:1)</a:t>
            </a:r>
          </a:p>
          <a:p>
            <a:endParaRPr lang="en-US" sz="1000">
              <a:latin typeface="Lucida Sans" pitchFamily="34" charset="0"/>
            </a:endParaRPr>
          </a:p>
          <a:p>
            <a:r>
              <a:rPr lang="en-US">
                <a:latin typeface="Lucida Sans" pitchFamily="34" charset="0"/>
              </a:rPr>
              <a:t>Every Spiritual Blessing (Eph. 1:3)</a:t>
            </a:r>
          </a:p>
          <a:p>
            <a:endParaRPr lang="en-US" sz="1000">
              <a:latin typeface="Lucida Sans" pitchFamily="34" charset="0"/>
            </a:endParaRPr>
          </a:p>
          <a:p>
            <a:r>
              <a:rPr lang="en-US">
                <a:latin typeface="Lucida Sans" pitchFamily="34" charset="0"/>
              </a:rPr>
              <a:t>Always to be Rejoicing (Phil. 4:4)</a:t>
            </a:r>
          </a:p>
          <a:p>
            <a:endParaRPr lang="en-US" sz="1200">
              <a:latin typeface="Lucida Sans" pitchFamily="34" charset="0"/>
            </a:endParaRPr>
          </a:p>
          <a:p>
            <a:r>
              <a:rPr lang="en-US">
                <a:latin typeface="Lucida Sans" pitchFamily="34" charset="0"/>
              </a:rPr>
              <a:t>Content in All Circumstances (4:11-12)</a:t>
            </a:r>
          </a:p>
          <a:p>
            <a:endParaRPr lang="en-US" sz="1200">
              <a:latin typeface="Lucida Sans" pitchFamily="34" charset="0"/>
            </a:endParaRPr>
          </a:p>
          <a:p>
            <a:r>
              <a:rPr lang="en-US">
                <a:latin typeface="Lucida Sans" pitchFamily="34" charset="0"/>
              </a:rPr>
              <a:t>Eternal Reward in Heaven (2 Tim. 4:8)</a:t>
            </a:r>
          </a:p>
          <a:p>
            <a:endParaRPr lang="en-US">
              <a:latin typeface="Lucida Sans" pitchFamily="34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>
                <a:solidFill>
                  <a:schemeClr val="bg1"/>
                </a:solidFill>
                <a:latin typeface="Britannic Bold" pitchFamily="34" charset="0"/>
              </a:rPr>
              <a:t>The Christian and Depression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304800" y="1676400"/>
            <a:ext cx="8458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600" b="1">
                <a:latin typeface="Lucida Sans" pitchFamily="34" charset="0"/>
              </a:rPr>
              <a:t>Job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400">
              <a:latin typeface="Lucida Sans" pitchFamily="34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3200">
                <a:latin typeface="Lucida Sans" pitchFamily="34" charset="0"/>
              </a:rPr>
              <a:t>Chapter 6:1-4; 7:11-12; 16:15-16; 17:1, 15; 30:16-19, 27-31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1600">
              <a:latin typeface="Lucida Sans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600" b="1">
                <a:latin typeface="Lucida Sans" pitchFamily="34" charset="0"/>
              </a:rPr>
              <a:t>David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400">
              <a:latin typeface="Lucida Sans" pitchFamily="34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3200">
                <a:latin typeface="Lucida Sans" pitchFamily="34" charset="0"/>
              </a:rPr>
              <a:t>Psalm 142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1600">
              <a:latin typeface="Lucida Sans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600" b="1">
                <a:latin typeface="Lucida Sans" pitchFamily="34" charset="0"/>
              </a:rPr>
              <a:t>Elijah</a:t>
            </a:r>
            <a:r>
              <a:rPr lang="en-US" sz="3600">
                <a:latin typeface="Lucida Sans" pitchFamily="34" charset="0"/>
              </a:rPr>
              <a:t>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400">
              <a:latin typeface="Lucida Sans" pitchFamily="34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3200">
                <a:latin typeface="Lucida Sans" pitchFamily="34" charset="0"/>
              </a:rPr>
              <a:t>I Kings 19:1-10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6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61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61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>
                <a:solidFill>
                  <a:schemeClr val="bg1"/>
                </a:solidFill>
                <a:latin typeface="Britannic Bold" pitchFamily="34" charset="0"/>
              </a:rPr>
              <a:t>The Christian and Depression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304800" y="1600200"/>
            <a:ext cx="8458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600" b="1">
                <a:solidFill>
                  <a:srgbClr val="FF3300"/>
                </a:solidFill>
                <a:latin typeface="Lucida Sans" pitchFamily="34" charset="0"/>
              </a:rPr>
              <a:t>What causes depression?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">
              <a:solidFill>
                <a:srgbClr val="FF3300"/>
              </a:solidFill>
              <a:latin typeface="Lucida Sans" pitchFamily="34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3200">
                <a:latin typeface="Lucida Sans" pitchFamily="34" charset="0"/>
              </a:rPr>
              <a:t>Proverbs 12:25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600">
              <a:latin typeface="Lucida Sans" pitchFamily="34" charset="0"/>
            </a:endParaRP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3000" b="1">
                <a:latin typeface="Lucida Sans" pitchFamily="34" charset="0"/>
              </a:rPr>
              <a:t>Anxiety</a:t>
            </a:r>
            <a:r>
              <a:rPr lang="en-US" sz="3000">
                <a:latin typeface="Lucida Sans" pitchFamily="34" charset="0"/>
              </a:rPr>
              <a:t> over a job loss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endParaRPr lang="en-US" sz="400">
              <a:latin typeface="Lucida Sans" pitchFamily="34" charset="0"/>
            </a:endParaRP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3000" b="1">
                <a:latin typeface="Lucida Sans" pitchFamily="34" charset="0"/>
              </a:rPr>
              <a:t>Anxiety</a:t>
            </a:r>
            <a:r>
              <a:rPr lang="en-US" sz="3000">
                <a:latin typeface="Lucida Sans" pitchFamily="34" charset="0"/>
              </a:rPr>
              <a:t> over health problems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endParaRPr lang="en-US" sz="400">
              <a:latin typeface="Lucida Sans" pitchFamily="34" charset="0"/>
            </a:endParaRP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3000" b="1">
                <a:latin typeface="Lucida Sans" pitchFamily="34" charset="0"/>
              </a:rPr>
              <a:t>Anxiety</a:t>
            </a:r>
            <a:r>
              <a:rPr lang="en-US" sz="3000">
                <a:latin typeface="Lucida Sans" pitchFamily="34" charset="0"/>
              </a:rPr>
              <a:t> over martial strife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endParaRPr lang="en-US" sz="400">
              <a:latin typeface="Lucida Sans" pitchFamily="34" charset="0"/>
            </a:endParaRP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3000" b="1">
                <a:latin typeface="Lucida Sans" pitchFamily="34" charset="0"/>
              </a:rPr>
              <a:t>Anxiety</a:t>
            </a:r>
            <a:r>
              <a:rPr lang="en-US" sz="3000">
                <a:latin typeface="Lucida Sans" pitchFamily="34" charset="0"/>
              </a:rPr>
              <a:t> over wayward children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endParaRPr lang="en-US" sz="400">
              <a:latin typeface="Lucida Sans" pitchFamily="34" charset="0"/>
            </a:endParaRP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3000" b="1">
                <a:latin typeface="Lucida Sans" pitchFamily="34" charset="0"/>
              </a:rPr>
              <a:t>Anxiety</a:t>
            </a:r>
            <a:r>
              <a:rPr lang="en-US" sz="3000">
                <a:latin typeface="Lucida Sans" pitchFamily="34" charset="0"/>
              </a:rPr>
              <a:t> over loss of a spouse </a:t>
            </a:r>
            <a:r>
              <a:rPr lang="en-US" sz="2000">
                <a:latin typeface="Lucida Sans" pitchFamily="34" charset="0"/>
              </a:rPr>
              <a:t>(loneliness)</a:t>
            </a:r>
            <a:endParaRPr lang="en-US" sz="3000">
              <a:latin typeface="Lucida Sans" pitchFamily="34" charset="0"/>
            </a:endParaRP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endParaRPr lang="en-US" sz="400">
              <a:latin typeface="Lucida Sans" pitchFamily="34" charset="0"/>
            </a:endParaRP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3000" b="1">
                <a:latin typeface="Lucida Sans" pitchFamily="34" charset="0"/>
              </a:rPr>
              <a:t>Anxiety</a:t>
            </a:r>
            <a:r>
              <a:rPr lang="en-US" sz="3000">
                <a:latin typeface="Lucida Sans" pitchFamily="34" charset="0"/>
              </a:rPr>
              <a:t> over church troubles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80"/>
                            </p:stCondLst>
                            <p:childTnLst>
                              <p:par>
                                <p:cTn id="1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1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7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71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717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>
                <a:solidFill>
                  <a:schemeClr val="bg1"/>
                </a:solidFill>
                <a:latin typeface="Britannic Bold" pitchFamily="34" charset="0"/>
              </a:rPr>
              <a:t>The Christian and Depression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304800" y="1722438"/>
            <a:ext cx="84582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600" b="1">
                <a:solidFill>
                  <a:srgbClr val="FF3300"/>
                </a:solidFill>
                <a:latin typeface="Lucida Sans" pitchFamily="34" charset="0"/>
              </a:rPr>
              <a:t>How does one Overcome it?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1600">
              <a:latin typeface="Lucida Sans" pitchFamily="34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3200" b="1">
                <a:latin typeface="Lucida Sans" pitchFamily="34" charset="0"/>
              </a:rPr>
              <a:t>Don’t Worry about Tomorrow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600" b="1">
              <a:latin typeface="Lucida Sans" pitchFamily="34" charset="0"/>
            </a:endParaRP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2800">
                <a:latin typeface="Lucida Sans" pitchFamily="34" charset="0"/>
              </a:rPr>
              <a:t>Matt. 6:34, 27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endParaRPr lang="en-US" sz="2800">
              <a:latin typeface="Lucida Sans" pitchFamily="34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3200" b="1">
                <a:latin typeface="Lucida Sans" pitchFamily="34" charset="0"/>
              </a:rPr>
              <a:t>Keep Busy in the Lord’s Work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600" b="1">
              <a:latin typeface="Lucida Sans" pitchFamily="34" charset="0"/>
            </a:endParaRP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2800">
                <a:latin typeface="Lucida Sans" pitchFamily="34" charset="0"/>
              </a:rPr>
              <a:t>I Kings 19:14-18; I Cor. 15:58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600">
              <a:latin typeface="Lucida Sans" pitchFamily="34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81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>
                <a:solidFill>
                  <a:schemeClr val="bg1"/>
                </a:solidFill>
                <a:latin typeface="Britannic Bold" pitchFamily="34" charset="0"/>
              </a:rPr>
              <a:t>The Christian and Depression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04800" y="1722438"/>
            <a:ext cx="84582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600" b="1">
                <a:solidFill>
                  <a:srgbClr val="FF3300"/>
                </a:solidFill>
                <a:latin typeface="Lucida Sans" pitchFamily="34" charset="0"/>
              </a:rPr>
              <a:t>How does one Overcome it?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1600">
              <a:latin typeface="Lucida Sans" pitchFamily="34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3200" b="1">
                <a:latin typeface="Lucida Sans" pitchFamily="34" charset="0"/>
              </a:rPr>
              <a:t>Pray Earnestly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600" b="1">
              <a:latin typeface="Lucida Sans" pitchFamily="34" charset="0"/>
            </a:endParaRP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2800">
                <a:latin typeface="Lucida Sans" pitchFamily="34" charset="0"/>
              </a:rPr>
              <a:t>Philippians 4:6-7; I Peter 5:6-7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endParaRPr lang="en-US" sz="2800">
              <a:latin typeface="Lucida Sans" pitchFamily="34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3200" b="1">
                <a:latin typeface="Lucida Sans" pitchFamily="34" charset="0"/>
              </a:rPr>
              <a:t>Meditate in the Scriptures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600" b="1">
              <a:latin typeface="Lucida Sans" pitchFamily="34" charset="0"/>
            </a:endParaRP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2800">
                <a:latin typeface="Lucida Sans" pitchFamily="34" charset="0"/>
              </a:rPr>
              <a:t>Psalm 119:49-50; Romans 15:4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600">
              <a:latin typeface="Lucida Sans" pitchFamily="34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92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>
                <a:solidFill>
                  <a:schemeClr val="bg1"/>
                </a:solidFill>
                <a:latin typeface="Britannic Bold" pitchFamily="34" charset="0"/>
              </a:rPr>
              <a:t>The Christian and Depression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304800" y="1722438"/>
            <a:ext cx="84582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600" b="1" dirty="0">
                <a:solidFill>
                  <a:srgbClr val="FF3300"/>
                </a:solidFill>
                <a:latin typeface="Lucida Sans" pitchFamily="34" charset="0"/>
              </a:rPr>
              <a:t>How does one Overcome it?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1600" dirty="0">
              <a:latin typeface="Lucida Sans" pitchFamily="34" charset="0"/>
            </a:endParaRPr>
          </a:p>
          <a:p>
            <a:pPr marL="393700" indent="-338138">
              <a:spcBef>
                <a:spcPct val="20000"/>
              </a:spcBef>
              <a:buFontTx/>
              <a:buChar char="–"/>
            </a:pPr>
            <a:r>
              <a:rPr lang="en-US" sz="3200" b="1" dirty="0">
                <a:latin typeface="Lucida Sans" pitchFamily="34" charset="0"/>
              </a:rPr>
              <a:t>Support from Fellow Christians</a:t>
            </a:r>
          </a:p>
          <a:p>
            <a:pPr marL="850900" lvl="1" indent="-338138">
              <a:spcBef>
                <a:spcPct val="20000"/>
              </a:spcBef>
              <a:buFontTx/>
              <a:buChar char="–"/>
            </a:pPr>
            <a:endParaRPr lang="en-US" sz="600" b="1" dirty="0">
              <a:latin typeface="Lucida Sans" pitchFamily="34" charset="0"/>
            </a:endParaRPr>
          </a:p>
          <a:p>
            <a:pPr marL="850900" lvl="2" indent="-338138">
              <a:spcBef>
                <a:spcPct val="20000"/>
              </a:spcBef>
              <a:buFontTx/>
              <a:buChar char="•"/>
            </a:pPr>
            <a:r>
              <a:rPr lang="en-US" sz="2800" dirty="0" smtClean="0">
                <a:latin typeface="Lucida Sans" pitchFamily="34" charset="0"/>
              </a:rPr>
              <a:t> Job </a:t>
            </a:r>
            <a:r>
              <a:rPr lang="en-US" sz="2800" dirty="0">
                <a:latin typeface="Lucida Sans" pitchFamily="34" charset="0"/>
              </a:rPr>
              <a:t>1:11-13; Col. 4:10-11; I Thess. 5:14 </a:t>
            </a:r>
          </a:p>
          <a:p>
            <a:pPr marL="850900" lvl="2" indent="-338138">
              <a:spcBef>
                <a:spcPct val="20000"/>
              </a:spcBef>
              <a:buFontTx/>
              <a:buChar char="•"/>
            </a:pPr>
            <a:endParaRPr lang="en-US" sz="2800" dirty="0">
              <a:latin typeface="Lucida Sans" pitchFamily="34" charset="0"/>
            </a:endParaRPr>
          </a:p>
          <a:p>
            <a:pPr marL="393700" indent="-338138">
              <a:spcBef>
                <a:spcPct val="20000"/>
              </a:spcBef>
              <a:buFontTx/>
              <a:buChar char="–"/>
            </a:pPr>
            <a:r>
              <a:rPr lang="en-US" sz="3200" b="1" dirty="0">
                <a:latin typeface="Lucida Sans" pitchFamily="34" charset="0"/>
              </a:rPr>
              <a:t>Always Look to Jesus</a:t>
            </a:r>
          </a:p>
          <a:p>
            <a:pPr marL="850900" lvl="1" indent="-338138">
              <a:spcBef>
                <a:spcPct val="20000"/>
              </a:spcBef>
              <a:buFontTx/>
              <a:buChar char="–"/>
            </a:pPr>
            <a:endParaRPr lang="en-US" sz="600" b="1" dirty="0">
              <a:latin typeface="Lucida Sans" pitchFamily="34" charset="0"/>
            </a:endParaRPr>
          </a:p>
          <a:p>
            <a:pPr marL="850900" lvl="2" indent="-338138">
              <a:spcBef>
                <a:spcPct val="20000"/>
              </a:spcBef>
              <a:buFontTx/>
              <a:buChar char="•"/>
            </a:pPr>
            <a:r>
              <a:rPr lang="en-US" sz="2800" dirty="0" smtClean="0">
                <a:latin typeface="Lucida Sans" pitchFamily="34" charset="0"/>
              </a:rPr>
              <a:t> Heb</a:t>
            </a:r>
            <a:r>
              <a:rPr lang="en-US" sz="2800" dirty="0">
                <a:latin typeface="Lucida Sans" pitchFamily="34" charset="0"/>
              </a:rPr>
              <a:t>. 12:1-2; 2 Tim. 4:16-17; Phil. 4:13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600" dirty="0">
              <a:latin typeface="Lucida Sans" pitchFamily="34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0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250</Words>
  <Application>Microsoft Office PowerPoint</Application>
  <PresentationFormat>On-screen Show (4:3)</PresentationFormat>
  <Paragraphs>75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Slide 1</vt:lpstr>
      <vt:lpstr>Can a Christian be Depressed?</vt:lpstr>
      <vt:lpstr>Slide 3</vt:lpstr>
      <vt:lpstr>Slide 4</vt:lpstr>
      <vt:lpstr>Slide 5</vt:lpstr>
      <vt:lpstr>Slide 6</vt:lpstr>
      <vt:lpstr>Slide 7</vt:lpstr>
    </vt:vector>
  </TitlesOfParts>
  <Company>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Proverbs 12:25</dc:title>
  <dc:creator>Jesse Alan Flowers</dc:creator>
  <cp:lastModifiedBy>Andy</cp:lastModifiedBy>
  <cp:revision>10</cp:revision>
  <dcterms:created xsi:type="dcterms:W3CDTF">2009-04-01T17:11:07Z</dcterms:created>
  <dcterms:modified xsi:type="dcterms:W3CDTF">2010-04-24T16:58:55Z</dcterms:modified>
</cp:coreProperties>
</file>