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4" d="100"/>
          <a:sy n="64" d="100"/>
        </p:scale>
        <p:origin x="-1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6441C-FF99-42DC-9178-6F5C74DFE1DC}" type="datetimeFigureOut">
              <a:rPr lang="en-US" smtClean="0"/>
              <a:t>11/14/2009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6441C-FF99-42DC-9178-6F5C74DFE1DC}" type="datetimeFigureOut">
              <a:rPr lang="en-US" smtClean="0"/>
              <a:t>11/14/2009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6441C-FF99-42DC-9178-6F5C74DFE1DC}" type="datetimeFigureOut">
              <a:rPr lang="en-US" smtClean="0"/>
              <a:t>11/14/2009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6441C-FF99-42DC-9178-6F5C74DFE1DC}" type="datetimeFigureOut">
              <a:rPr lang="en-US" smtClean="0"/>
              <a:t>11/14/2009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6441C-FF99-42DC-9178-6F5C74DFE1DC}" type="datetimeFigureOut">
              <a:rPr lang="en-US" smtClean="0"/>
              <a:t>11/14/2009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6441C-FF99-42DC-9178-6F5C74DFE1DC}" type="datetimeFigureOut">
              <a:rPr lang="en-US" smtClean="0"/>
              <a:t>11/14/2009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6441C-FF99-42DC-9178-6F5C74DFE1DC}" type="datetimeFigureOut">
              <a:rPr lang="en-US" smtClean="0"/>
              <a:t>11/14/2009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6441C-FF99-42DC-9178-6F5C74DFE1DC}" type="datetimeFigureOut">
              <a:rPr lang="en-US" smtClean="0"/>
              <a:t>11/14/2009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6441C-FF99-42DC-9178-6F5C74DFE1DC}" type="datetimeFigureOut">
              <a:rPr lang="en-US" smtClean="0"/>
              <a:t>11/14/2009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6441C-FF99-42DC-9178-6F5C74DFE1DC}" type="datetimeFigureOut">
              <a:rPr lang="en-US" smtClean="0"/>
              <a:t>11/14/2009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6441C-FF99-42DC-9178-6F5C74DFE1DC}" type="datetimeFigureOut">
              <a:rPr lang="en-US" smtClean="0"/>
              <a:t>11/14/2009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897B95-919A-4CC4-9EC7-6F8F2A86B49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6441C-FF99-42DC-9178-6F5C74DFE1DC}" type="datetimeFigureOut">
              <a:rPr lang="en-US" smtClean="0"/>
              <a:t>11/14/2009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97B95-919A-4CC4-9EC7-6F8F2A86B49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Clay in the Potter’s Hand</a:t>
            </a:r>
            <a:endParaRPr lang="en-US" b="1" dirty="0"/>
          </a:p>
        </p:txBody>
      </p:sp>
      <p:sp>
        <p:nvSpPr>
          <p:cNvPr id="3" name="Subtitle 2"/>
          <p:cNvSpPr>
            <a:spLocks noGrp="1"/>
          </p:cNvSpPr>
          <p:nvPr>
            <p:ph type="subTitle" idx="1"/>
          </p:nvPr>
        </p:nvSpPr>
        <p:spPr>
          <a:solidFill>
            <a:srgbClr val="C00000"/>
          </a:solidFill>
        </p:spPr>
        <p:txBody>
          <a:bodyPr>
            <a:normAutofit fontScale="92500" lnSpcReduction="10000"/>
          </a:bodyPr>
          <a:lstStyle/>
          <a:p>
            <a:r>
              <a:rPr lang="en-US" b="1" dirty="0" smtClean="0">
                <a:solidFill>
                  <a:schemeClr val="bg1"/>
                </a:solidFill>
              </a:rPr>
              <a:t>But now, O LORD, You are our Father; We are the clay, and You our potter; And all we are the work of Your hand (Isa. 64:8).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diamond(in)">
                                      <p:cBhvr>
                                        <p:cTn id="7" dur="500"/>
                                        <p:tgtEl>
                                          <p:spTgt spid="3">
                                            <p:bg/>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diamond(in)">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How God Made Over the Ephesians</a:t>
            </a:r>
            <a:endParaRPr lang="en-US" b="1" dirty="0"/>
          </a:p>
        </p:txBody>
      </p:sp>
      <p:sp>
        <p:nvSpPr>
          <p:cNvPr id="3" name="Content Placeholder 2"/>
          <p:cNvSpPr>
            <a:spLocks noGrp="1"/>
          </p:cNvSpPr>
          <p:nvPr>
            <p:ph idx="1"/>
          </p:nvPr>
        </p:nvSpPr>
        <p:spPr>
          <a:xfrm>
            <a:off x="457200" y="1371600"/>
            <a:ext cx="7391400" cy="5181600"/>
          </a:xfrm>
        </p:spPr>
        <p:txBody>
          <a:bodyPr>
            <a:noAutofit/>
          </a:bodyPr>
          <a:lstStyle/>
          <a:p>
            <a:pPr>
              <a:lnSpc>
                <a:spcPts val="2800"/>
              </a:lnSpc>
              <a:buNone/>
            </a:pPr>
            <a:r>
              <a:rPr lang="en-US" sz="2400" b="1" dirty="0" smtClean="0"/>
              <a:t>Acts 19:1  </a:t>
            </a:r>
            <a:r>
              <a:rPr lang="en-US" sz="2000" dirty="0" smtClean="0"/>
              <a:t>And it happened, while Apollos was at Corinth, that Paul, having passed through the upper regions, came to Ephesus.  And finding some disciples </a:t>
            </a:r>
            <a:r>
              <a:rPr lang="en-US" sz="2000" b="1" dirty="0" smtClean="0"/>
              <a:t>2</a:t>
            </a:r>
            <a:r>
              <a:rPr lang="en-US" sz="2000" dirty="0" smtClean="0"/>
              <a:t> he said to them, “Did you receive the Holy Spirit when you believed?” So they said to him, “We have not so much as heard whether there is a Holy Spirit.”  </a:t>
            </a:r>
            <a:r>
              <a:rPr lang="en-US" sz="2000" b="1" dirty="0" smtClean="0"/>
              <a:t>3</a:t>
            </a:r>
            <a:r>
              <a:rPr lang="en-US" sz="2000" dirty="0" smtClean="0"/>
              <a:t> And he said to them, “Into what then were you baptized?” So they said, “Into John's baptism.”  </a:t>
            </a:r>
            <a:r>
              <a:rPr lang="en-US" sz="2000" b="1" dirty="0" smtClean="0"/>
              <a:t>4 </a:t>
            </a:r>
            <a:r>
              <a:rPr lang="en-US" sz="2000" dirty="0" smtClean="0"/>
              <a:t>Then Paul said, “John indeed baptized with a baptism of repentance, saying to the people that they should believe on Him who would come after him, that is, on Christ Jesus.” </a:t>
            </a:r>
            <a:r>
              <a:rPr lang="en-US" sz="2000" b="1" dirty="0" smtClean="0"/>
              <a:t> 5 </a:t>
            </a:r>
            <a:r>
              <a:rPr lang="en-US" sz="2000" dirty="0" smtClean="0"/>
              <a:t>When they heard this, they were baptized in the name of the Lord Jesus.  </a:t>
            </a:r>
            <a:r>
              <a:rPr lang="en-US" sz="2000" b="1" dirty="0" smtClean="0"/>
              <a:t>6</a:t>
            </a:r>
            <a:r>
              <a:rPr lang="en-US" sz="2000" dirty="0" smtClean="0"/>
              <a:t> And when Paul had laid hands on them, the Holy Spirit came upon them, and they spoke with tongues and prophesied.</a:t>
            </a:r>
          </a:p>
        </p:txBody>
      </p:sp>
      <p:sp>
        <p:nvSpPr>
          <p:cNvPr id="4" name="TextBox 3"/>
          <p:cNvSpPr txBox="1"/>
          <p:nvPr/>
        </p:nvSpPr>
        <p:spPr>
          <a:xfrm>
            <a:off x="762000" y="6096000"/>
            <a:ext cx="6781800" cy="584775"/>
          </a:xfrm>
          <a:prstGeom prst="rect">
            <a:avLst/>
          </a:prstGeom>
          <a:solidFill>
            <a:srgbClr val="C00000"/>
          </a:solidFill>
        </p:spPr>
        <p:txBody>
          <a:bodyPr wrap="square" rtlCol="0">
            <a:spAutoFit/>
          </a:bodyPr>
          <a:lstStyle/>
          <a:p>
            <a:pPr algn="ctr"/>
            <a:r>
              <a:rPr lang="en-US" sz="3200" b="1" i="1" dirty="0" smtClean="0">
                <a:solidFill>
                  <a:schemeClr val="bg1"/>
                </a:solidFill>
              </a:rPr>
              <a:t>Obedience to God changed their Lives!</a:t>
            </a:r>
            <a:endParaRPr lang="en-US" sz="3200" b="1" i="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How God Made Over the Corinthians</a:t>
            </a:r>
            <a:endParaRPr lang="en-US" b="1" dirty="0"/>
          </a:p>
        </p:txBody>
      </p:sp>
      <p:sp>
        <p:nvSpPr>
          <p:cNvPr id="3" name="Content Placeholder 2"/>
          <p:cNvSpPr>
            <a:spLocks noGrp="1"/>
          </p:cNvSpPr>
          <p:nvPr>
            <p:ph idx="1"/>
          </p:nvPr>
        </p:nvSpPr>
        <p:spPr>
          <a:xfrm>
            <a:off x="457200" y="1371600"/>
            <a:ext cx="7391400" cy="5181600"/>
          </a:xfrm>
        </p:spPr>
        <p:txBody>
          <a:bodyPr>
            <a:noAutofit/>
          </a:bodyPr>
          <a:lstStyle/>
          <a:p>
            <a:pPr>
              <a:lnSpc>
                <a:spcPts val="2800"/>
              </a:lnSpc>
              <a:buNone/>
            </a:pPr>
            <a:r>
              <a:rPr lang="en-US" sz="2400" b="1" dirty="0" smtClean="0"/>
              <a:t>1 Cor. 6:9  </a:t>
            </a:r>
            <a:r>
              <a:rPr lang="en-US" sz="2300" dirty="0" smtClean="0"/>
              <a:t>Do you not know that the unrighteous will not inherit the kingdom of God? Do not be deceived. Neither fornicators, nor idolaters, nor adulterers, nor homosexuals, nor sodomites, </a:t>
            </a:r>
            <a:r>
              <a:rPr lang="en-US" sz="2300" b="1" dirty="0" smtClean="0"/>
              <a:t>10 </a:t>
            </a:r>
            <a:r>
              <a:rPr lang="en-US" sz="2300" dirty="0" smtClean="0"/>
              <a:t>nor thieves, nor covetous, nor drunkards, nor revilers, nor extortioners will inherit the kingdom of God.  </a:t>
            </a:r>
            <a:r>
              <a:rPr lang="en-US" sz="2300" b="1" dirty="0" smtClean="0"/>
              <a:t>11 </a:t>
            </a:r>
            <a:r>
              <a:rPr lang="en-US" sz="2300" dirty="0" smtClean="0"/>
              <a:t>And such were some of you. But you were washed, but you were sanctified, but you were justified in the name of the Lord Jesus and by the Spirit of our God.</a:t>
            </a:r>
          </a:p>
          <a:p>
            <a:pPr>
              <a:lnSpc>
                <a:spcPts val="2800"/>
              </a:lnSpc>
              <a:buNone/>
            </a:pPr>
            <a:r>
              <a:rPr lang="en-US" sz="2400" b="1" dirty="0" smtClean="0"/>
              <a:t>Acts 18:8  </a:t>
            </a:r>
            <a:r>
              <a:rPr lang="en-US" sz="2300" dirty="0" smtClean="0"/>
              <a:t>Then Crispus, the ruler of the synagogue, believed on the Lord with all his household.  And many of the Corinthians, hearing, believed and were baptized.</a:t>
            </a:r>
          </a:p>
        </p:txBody>
      </p:sp>
      <p:sp>
        <p:nvSpPr>
          <p:cNvPr id="4" name="TextBox 3"/>
          <p:cNvSpPr txBox="1"/>
          <p:nvPr/>
        </p:nvSpPr>
        <p:spPr>
          <a:xfrm>
            <a:off x="762000" y="6019800"/>
            <a:ext cx="6781800" cy="584775"/>
          </a:xfrm>
          <a:prstGeom prst="rect">
            <a:avLst/>
          </a:prstGeom>
          <a:solidFill>
            <a:srgbClr val="C00000"/>
          </a:solidFill>
        </p:spPr>
        <p:txBody>
          <a:bodyPr wrap="square" rtlCol="0">
            <a:spAutoFit/>
          </a:bodyPr>
          <a:lstStyle/>
          <a:p>
            <a:pPr algn="ctr"/>
            <a:r>
              <a:rPr lang="en-US" sz="3200" b="1" i="1" dirty="0" smtClean="0">
                <a:solidFill>
                  <a:schemeClr val="bg1"/>
                </a:solidFill>
              </a:rPr>
              <a:t>They were called Saints (1 Cor. 1:1-2)!</a:t>
            </a:r>
            <a:endParaRPr lang="en-US" sz="3200" b="1" i="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868362"/>
          </a:xfrm>
        </p:spPr>
        <p:txBody>
          <a:bodyPr>
            <a:noAutofit/>
          </a:bodyPr>
          <a:lstStyle/>
          <a:p>
            <a:pPr algn="l"/>
            <a:r>
              <a:rPr lang="en-US" sz="3600" b="1" dirty="0" smtClean="0"/>
              <a:t>How God Made Over the Jews on Pentecost</a:t>
            </a:r>
            <a:endParaRPr lang="en-US" sz="3600" b="1" dirty="0"/>
          </a:p>
        </p:txBody>
      </p:sp>
      <p:sp>
        <p:nvSpPr>
          <p:cNvPr id="3" name="Content Placeholder 2"/>
          <p:cNvSpPr>
            <a:spLocks noGrp="1"/>
          </p:cNvSpPr>
          <p:nvPr>
            <p:ph idx="1"/>
          </p:nvPr>
        </p:nvSpPr>
        <p:spPr>
          <a:xfrm>
            <a:off x="457200" y="1371600"/>
            <a:ext cx="7391400" cy="4572000"/>
          </a:xfrm>
        </p:spPr>
        <p:txBody>
          <a:bodyPr>
            <a:noAutofit/>
          </a:bodyPr>
          <a:lstStyle/>
          <a:p>
            <a:pPr>
              <a:lnSpc>
                <a:spcPts val="2800"/>
              </a:lnSpc>
              <a:buNone/>
            </a:pPr>
            <a:r>
              <a:rPr lang="en-US" sz="2400" b="1" dirty="0" smtClean="0"/>
              <a:t>Acts 2:22  </a:t>
            </a:r>
            <a:r>
              <a:rPr lang="en-US" sz="2400" dirty="0" smtClean="0"/>
              <a:t>Men of Israel, hear these words: Jesus of Nazareth, a Man attested by God to you by miracles, wonders, and signs which God did through Him in your midst, as you yourselves also know--</a:t>
            </a:r>
            <a:r>
              <a:rPr lang="en-US" sz="2400" b="1" dirty="0" smtClean="0"/>
              <a:t>23 </a:t>
            </a:r>
            <a:r>
              <a:rPr lang="en-US" sz="2400" dirty="0" smtClean="0"/>
              <a:t>Him, being delivered by the determined purpose and foreknowledge of God, you have taken by lawless hands, have crucified, and put to death….</a:t>
            </a:r>
            <a:r>
              <a:rPr lang="en-US" sz="2400" b="1" dirty="0" smtClean="0"/>
              <a:t>36</a:t>
            </a:r>
            <a:r>
              <a:rPr lang="en-US" sz="2400" dirty="0" smtClean="0"/>
              <a:t> Therefore let all the house of Israel know assuredly that God has made this Jesus, whom you crucified, both Lord and Christ.  </a:t>
            </a:r>
            <a:r>
              <a:rPr lang="en-US" sz="2400" b="1" dirty="0" smtClean="0"/>
              <a:t>37</a:t>
            </a:r>
            <a:r>
              <a:rPr lang="en-US" sz="2400" dirty="0" smtClean="0"/>
              <a:t> Now when they heard this, they were cut to the heart, and said to Peter and the rest of the apostles, “Men and brethren, what shall we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0838"/>
            <a:ext cx="8610600" cy="868362"/>
          </a:xfrm>
        </p:spPr>
        <p:txBody>
          <a:bodyPr>
            <a:noAutofit/>
          </a:bodyPr>
          <a:lstStyle/>
          <a:p>
            <a:pPr algn="l"/>
            <a:r>
              <a:rPr lang="en-US" sz="3600" b="1" dirty="0" smtClean="0"/>
              <a:t>How God Made Over the Jews on Pentecost</a:t>
            </a:r>
            <a:endParaRPr lang="en-US" sz="3600" b="1" dirty="0"/>
          </a:p>
        </p:txBody>
      </p:sp>
      <p:sp>
        <p:nvSpPr>
          <p:cNvPr id="3" name="Content Placeholder 2"/>
          <p:cNvSpPr>
            <a:spLocks noGrp="1"/>
          </p:cNvSpPr>
          <p:nvPr>
            <p:ph idx="1"/>
          </p:nvPr>
        </p:nvSpPr>
        <p:spPr>
          <a:xfrm>
            <a:off x="457200" y="1371600"/>
            <a:ext cx="7391400" cy="4572000"/>
          </a:xfrm>
        </p:spPr>
        <p:txBody>
          <a:bodyPr>
            <a:noAutofit/>
          </a:bodyPr>
          <a:lstStyle/>
          <a:p>
            <a:pPr>
              <a:lnSpc>
                <a:spcPts val="2800"/>
              </a:lnSpc>
              <a:buNone/>
            </a:pPr>
            <a:r>
              <a:rPr lang="en-US" sz="2400" b="1" dirty="0" smtClean="0"/>
              <a:t>Acts 2:38</a:t>
            </a:r>
            <a:r>
              <a:rPr lang="en-US" sz="2400" dirty="0" smtClean="0"/>
              <a:t> Then Peter said to them, “Repent, and let every one of you be baptized in the name of Jesus Christ for the remission of sins; and you shall receive the gift of the Holy Spirit.  </a:t>
            </a:r>
            <a:r>
              <a:rPr lang="en-US" sz="2400" b="1" dirty="0" smtClean="0"/>
              <a:t>39</a:t>
            </a:r>
            <a:r>
              <a:rPr lang="en-US" sz="2400" dirty="0" smtClean="0"/>
              <a:t> For the promise is to you and to your children, and to all who are afar off, as many as the Lord our God will call.”  </a:t>
            </a:r>
            <a:r>
              <a:rPr lang="en-US" sz="2400" b="1" dirty="0" smtClean="0"/>
              <a:t>40</a:t>
            </a:r>
            <a:r>
              <a:rPr lang="en-US" sz="2400" dirty="0" smtClean="0"/>
              <a:t> And with many other words he testified and exhorted them, saying, “Be saved from this perverse generation.” </a:t>
            </a:r>
            <a:r>
              <a:rPr lang="en-US" sz="2400" b="1" dirty="0" smtClean="0"/>
              <a:t>41</a:t>
            </a:r>
            <a:r>
              <a:rPr lang="en-US" sz="2400" dirty="0" smtClean="0"/>
              <a:t> Then those who gladly received his word were baptized; and that day about three thousand souls were added to them…. </a:t>
            </a:r>
            <a:r>
              <a:rPr lang="en-US" sz="2400" b="1" dirty="0" smtClean="0"/>
              <a:t>47</a:t>
            </a:r>
            <a:r>
              <a:rPr lang="en-US" sz="2400" dirty="0" smtClean="0"/>
              <a:t> …And the Lord added to the church daily those who were being </a:t>
            </a:r>
            <a:r>
              <a:rPr lang="en-US" sz="2400" b="1" dirty="0" smtClean="0"/>
              <a:t>saved</a:t>
            </a:r>
            <a:r>
              <a:rPr lang="en-US" sz="2400" dirty="0" smtClean="0"/>
              <a:t>.</a:t>
            </a:r>
          </a:p>
          <a:p>
            <a:pPr>
              <a:lnSpc>
                <a:spcPts val="2800"/>
              </a:lnSpc>
              <a:buNone/>
            </a:pPr>
            <a:endParaRPr lang="en-US" sz="2400" dirty="0" smtClean="0"/>
          </a:p>
        </p:txBody>
      </p:sp>
      <p:sp>
        <p:nvSpPr>
          <p:cNvPr id="4" name="TextBox 3"/>
          <p:cNvSpPr txBox="1"/>
          <p:nvPr/>
        </p:nvSpPr>
        <p:spPr>
          <a:xfrm>
            <a:off x="762000" y="5943600"/>
            <a:ext cx="6781800" cy="584775"/>
          </a:xfrm>
          <a:prstGeom prst="rect">
            <a:avLst/>
          </a:prstGeom>
          <a:solidFill>
            <a:srgbClr val="C00000"/>
          </a:solidFill>
        </p:spPr>
        <p:txBody>
          <a:bodyPr wrap="square" rtlCol="0">
            <a:spAutoFit/>
          </a:bodyPr>
          <a:lstStyle/>
          <a:p>
            <a:pPr algn="ctr"/>
            <a:r>
              <a:rPr lang="en-US" sz="3200" b="1" i="1" dirty="0" smtClean="0">
                <a:solidFill>
                  <a:schemeClr val="bg1"/>
                </a:solidFill>
              </a:rPr>
              <a:t>They were saved (Acts 2:47)!</a:t>
            </a:r>
            <a:endParaRPr lang="en-US" sz="3200" b="1" i="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0838"/>
            <a:ext cx="8610600" cy="868362"/>
          </a:xfrm>
        </p:spPr>
        <p:txBody>
          <a:bodyPr>
            <a:noAutofit/>
          </a:bodyPr>
          <a:lstStyle/>
          <a:p>
            <a:pPr algn="l"/>
            <a:r>
              <a:rPr lang="en-US" sz="4000" b="1" dirty="0" smtClean="0"/>
              <a:t>How God Made Over Saul of Tarsus</a:t>
            </a:r>
            <a:endParaRPr lang="en-US" sz="4000" b="1" dirty="0"/>
          </a:p>
        </p:txBody>
      </p:sp>
      <p:sp>
        <p:nvSpPr>
          <p:cNvPr id="3" name="Content Placeholder 2"/>
          <p:cNvSpPr>
            <a:spLocks noGrp="1"/>
          </p:cNvSpPr>
          <p:nvPr>
            <p:ph idx="1"/>
          </p:nvPr>
        </p:nvSpPr>
        <p:spPr>
          <a:xfrm>
            <a:off x="457200" y="1371600"/>
            <a:ext cx="7391400" cy="4572000"/>
          </a:xfrm>
        </p:spPr>
        <p:txBody>
          <a:bodyPr>
            <a:noAutofit/>
          </a:bodyPr>
          <a:lstStyle/>
          <a:p>
            <a:pPr>
              <a:lnSpc>
                <a:spcPts val="2800"/>
              </a:lnSpc>
              <a:buNone/>
            </a:pPr>
            <a:r>
              <a:rPr lang="en-US" sz="2400" b="1" dirty="0" smtClean="0"/>
              <a:t>Acts 7:58  </a:t>
            </a:r>
            <a:r>
              <a:rPr lang="en-US" sz="2400" dirty="0" smtClean="0"/>
              <a:t>and they cast him out of the city and stoned him. And the witnesses laid down their clothes at the feet of a young man named Saul.</a:t>
            </a:r>
          </a:p>
          <a:p>
            <a:pPr>
              <a:lnSpc>
                <a:spcPts val="2800"/>
              </a:lnSpc>
              <a:buNone/>
            </a:pPr>
            <a:r>
              <a:rPr lang="en-US" sz="2400" b="1" dirty="0" smtClean="0"/>
              <a:t>8:1 </a:t>
            </a:r>
            <a:r>
              <a:rPr lang="en-US" sz="2400" dirty="0" smtClean="0"/>
              <a:t>Now Saul was consenting to his death. At that time a great persecution arose against the church which was at Jerusalem; and they were all scattered throughout the regions of Judea and Samaria, except the apostles.</a:t>
            </a:r>
          </a:p>
          <a:p>
            <a:pPr>
              <a:lnSpc>
                <a:spcPts val="2800"/>
              </a:lnSpc>
              <a:buNone/>
            </a:pPr>
            <a:r>
              <a:rPr lang="en-US" sz="2400" b="1" dirty="0" smtClean="0"/>
              <a:t> 2 </a:t>
            </a:r>
            <a:r>
              <a:rPr lang="en-US" sz="2400" dirty="0" smtClean="0"/>
              <a:t>And devout men carried Stephen to his burial, and made great lamentation over him.</a:t>
            </a:r>
          </a:p>
          <a:p>
            <a:pPr>
              <a:lnSpc>
                <a:spcPts val="2800"/>
              </a:lnSpc>
              <a:buNone/>
            </a:pPr>
            <a:r>
              <a:rPr lang="en-US" sz="2400" b="1" dirty="0" smtClean="0"/>
              <a:t> 3 </a:t>
            </a:r>
            <a:r>
              <a:rPr lang="en-US" sz="2400" dirty="0" smtClean="0"/>
              <a:t>As for Saul, he made havoc of the church, entering every house, and dragging off men and women, committing them to prison.</a:t>
            </a:r>
          </a:p>
          <a:p>
            <a:pPr>
              <a:lnSpc>
                <a:spcPts val="2800"/>
              </a:lnSpc>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1000"/>
                                        <p:tgtEl>
                                          <p:spTgt spid="3">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1000"/>
                                        <p:tgtEl>
                                          <p:spTgt spid="3">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0838"/>
            <a:ext cx="8610600" cy="868362"/>
          </a:xfrm>
        </p:spPr>
        <p:txBody>
          <a:bodyPr>
            <a:noAutofit/>
          </a:bodyPr>
          <a:lstStyle/>
          <a:p>
            <a:pPr algn="l"/>
            <a:r>
              <a:rPr lang="en-US" sz="4000" b="1" dirty="0" smtClean="0"/>
              <a:t>How God Made Over Saul of Tarsus</a:t>
            </a:r>
            <a:endParaRPr lang="en-US" sz="4000" b="1" dirty="0"/>
          </a:p>
        </p:txBody>
      </p:sp>
      <p:sp>
        <p:nvSpPr>
          <p:cNvPr id="3" name="Content Placeholder 2"/>
          <p:cNvSpPr>
            <a:spLocks noGrp="1"/>
          </p:cNvSpPr>
          <p:nvPr>
            <p:ph idx="1"/>
          </p:nvPr>
        </p:nvSpPr>
        <p:spPr>
          <a:xfrm>
            <a:off x="457200" y="1371600"/>
            <a:ext cx="7391400" cy="5029200"/>
          </a:xfrm>
        </p:spPr>
        <p:txBody>
          <a:bodyPr>
            <a:noAutofit/>
          </a:bodyPr>
          <a:lstStyle/>
          <a:p>
            <a:pPr>
              <a:lnSpc>
                <a:spcPts val="2800"/>
              </a:lnSpc>
              <a:buNone/>
            </a:pPr>
            <a:r>
              <a:rPr lang="en-US" sz="2400" b="1" dirty="0" smtClean="0"/>
              <a:t>Gal. 1:13  </a:t>
            </a:r>
            <a:r>
              <a:rPr lang="en-US" sz="2400" dirty="0" smtClean="0"/>
              <a:t>For you have heard of my former conduct in Judaism, how I persecuted the church of God beyond measure and tried to destroy it.</a:t>
            </a:r>
          </a:p>
          <a:p>
            <a:pPr>
              <a:buNone/>
            </a:pPr>
            <a:endParaRPr lang="en-US" sz="1100" b="1" dirty="0" smtClean="0"/>
          </a:p>
          <a:p>
            <a:pPr>
              <a:lnSpc>
                <a:spcPts val="2800"/>
              </a:lnSpc>
              <a:buNone/>
            </a:pPr>
            <a:r>
              <a:rPr lang="en-US" sz="2400" b="1" dirty="0" smtClean="0"/>
              <a:t>1 Tim. 1:13  </a:t>
            </a:r>
            <a:r>
              <a:rPr lang="en-US" sz="2400" dirty="0" smtClean="0"/>
              <a:t>although I was formerly a blasphemer, a persecutor, and an insolent man; but I obtained mercy because I did it ignorantly in unbelief.</a:t>
            </a:r>
          </a:p>
          <a:p>
            <a:pPr>
              <a:lnSpc>
                <a:spcPts val="2800"/>
              </a:lnSpc>
              <a:buNone/>
            </a:pPr>
            <a:r>
              <a:rPr lang="en-US" sz="2400" b="1" dirty="0" smtClean="0"/>
              <a:t> 14 </a:t>
            </a:r>
            <a:r>
              <a:rPr lang="en-US" sz="2400" dirty="0" smtClean="0"/>
              <a:t>And the grace of our Lord was exceedingly abundant, with faith and love which are in Christ Jesus.</a:t>
            </a:r>
          </a:p>
          <a:p>
            <a:pPr>
              <a:lnSpc>
                <a:spcPts val="2800"/>
              </a:lnSpc>
              <a:buNone/>
            </a:pPr>
            <a:r>
              <a:rPr lang="en-US" sz="2400" b="1" dirty="0" smtClean="0"/>
              <a:t> 15 </a:t>
            </a:r>
            <a:r>
              <a:rPr lang="en-US" sz="2400" dirty="0" smtClean="0"/>
              <a:t>This is a faithful saying and worthy of all acceptance, that Christ Jesus came into the world to save sinners, of whom I am chief.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amond(in)">
                                      <p:cBhvr>
                                        <p:cTn id="15" dur="1000"/>
                                        <p:tgtEl>
                                          <p:spTgt spid="3">
                                            <p:txEl>
                                              <p:pRg st="3" end="3"/>
                                            </p:txEl>
                                          </p:spTgt>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amond(in)">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0838"/>
            <a:ext cx="8610600" cy="868362"/>
          </a:xfrm>
        </p:spPr>
        <p:txBody>
          <a:bodyPr>
            <a:noAutofit/>
          </a:bodyPr>
          <a:lstStyle/>
          <a:p>
            <a:pPr algn="l"/>
            <a:r>
              <a:rPr lang="en-US" sz="4000" b="1" dirty="0" smtClean="0"/>
              <a:t>How God Made Over Saul of Tarsus</a:t>
            </a:r>
            <a:endParaRPr lang="en-US" sz="4000" b="1" dirty="0"/>
          </a:p>
        </p:txBody>
      </p:sp>
      <p:sp>
        <p:nvSpPr>
          <p:cNvPr id="3" name="Content Placeholder 2"/>
          <p:cNvSpPr>
            <a:spLocks noGrp="1"/>
          </p:cNvSpPr>
          <p:nvPr>
            <p:ph idx="1"/>
          </p:nvPr>
        </p:nvSpPr>
        <p:spPr>
          <a:xfrm>
            <a:off x="457200" y="1371600"/>
            <a:ext cx="7391400" cy="5029200"/>
          </a:xfrm>
        </p:spPr>
        <p:txBody>
          <a:bodyPr>
            <a:noAutofit/>
          </a:bodyPr>
          <a:lstStyle/>
          <a:p>
            <a:pPr>
              <a:lnSpc>
                <a:spcPts val="2800"/>
              </a:lnSpc>
              <a:buNone/>
            </a:pPr>
            <a:r>
              <a:rPr lang="en-US" sz="2800" b="1" dirty="0" smtClean="0"/>
              <a:t>Acts 9  </a:t>
            </a:r>
          </a:p>
          <a:p>
            <a:pPr lvl="1">
              <a:lnSpc>
                <a:spcPts val="2800"/>
              </a:lnSpc>
            </a:pPr>
            <a:r>
              <a:rPr lang="en-US" sz="2400" dirty="0" smtClean="0"/>
              <a:t>Appeared to Saul on the road (v. 3).</a:t>
            </a:r>
          </a:p>
          <a:p>
            <a:pPr lvl="1">
              <a:lnSpc>
                <a:spcPts val="2800"/>
              </a:lnSpc>
            </a:pPr>
            <a:r>
              <a:rPr lang="en-US" sz="2400" dirty="0" smtClean="0"/>
              <a:t>Saul believed and confessed faith (v. 6).</a:t>
            </a:r>
          </a:p>
          <a:p>
            <a:pPr lvl="1">
              <a:lnSpc>
                <a:spcPts val="2800"/>
              </a:lnSpc>
            </a:pPr>
            <a:r>
              <a:rPr lang="en-US" sz="2400" dirty="0" smtClean="0"/>
              <a:t>Told to go to Damascus and he would be told what he must do (v. 6).</a:t>
            </a:r>
          </a:p>
          <a:p>
            <a:pPr>
              <a:buNone/>
            </a:pPr>
            <a:endParaRPr lang="en-US" sz="1200" b="1" dirty="0" smtClean="0"/>
          </a:p>
          <a:p>
            <a:pPr>
              <a:lnSpc>
                <a:spcPts val="2800"/>
              </a:lnSpc>
              <a:buNone/>
            </a:pPr>
            <a:r>
              <a:rPr lang="en-US" sz="2800" b="1" dirty="0" smtClean="0"/>
              <a:t>Acts 22:16  </a:t>
            </a:r>
            <a:r>
              <a:rPr lang="en-US" sz="2800" dirty="0" smtClean="0"/>
              <a:t>And now why are you waiting? Arise and be baptized, and wash away your sins, calling on the name of the Lord.</a:t>
            </a:r>
          </a:p>
          <a:p>
            <a:pPr>
              <a:buNone/>
            </a:pPr>
            <a:endParaRPr lang="en-US" sz="1000" dirty="0" smtClean="0"/>
          </a:p>
          <a:p>
            <a:pPr>
              <a:lnSpc>
                <a:spcPts val="2800"/>
              </a:lnSpc>
              <a:buNone/>
            </a:pPr>
            <a:r>
              <a:rPr lang="en-US" sz="2800" b="1" dirty="0" smtClean="0"/>
              <a:t>Acts 26:19 </a:t>
            </a:r>
            <a:r>
              <a:rPr lang="en-US" sz="2800" dirty="0" smtClean="0"/>
              <a:t>Therefore, King Agrippa, I was not disobedient to the heavenly vision…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amond(in)">
                                      <p:cBhvr>
                                        <p:cTn id="3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Made All Things</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Heb. 11:3  </a:t>
            </a:r>
            <a:r>
              <a:rPr lang="en-US" dirty="0" smtClean="0"/>
              <a:t>By faith we understand that the worlds were framed by the word of God, so that the things which are seen were not made of things which are visible.</a:t>
            </a:r>
          </a:p>
          <a:p>
            <a:pPr>
              <a:buNone/>
            </a:pPr>
            <a:endParaRPr lang="en-US" dirty="0" smtClean="0"/>
          </a:p>
          <a:p>
            <a:pPr>
              <a:buNone/>
            </a:pPr>
            <a:r>
              <a:rPr lang="en-US" b="1" dirty="0" smtClean="0"/>
              <a:t>Col. 1:16  </a:t>
            </a:r>
            <a:r>
              <a:rPr lang="en-US" dirty="0" smtClean="0"/>
              <a:t>For by Him all things were created that are in heaven and that are on earth, visible and invisible, whether thrones or dominions or principalities or powers. All things were created through Him and for Him.  </a:t>
            </a:r>
            <a:r>
              <a:rPr lang="en-US" b="1" dirty="0" smtClean="0"/>
              <a:t>17</a:t>
            </a:r>
            <a:r>
              <a:rPr lang="en-US" dirty="0" smtClean="0"/>
              <a:t> And He is before all things, and in Him all things consist.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the Potter &amp; We, the Clay</a:t>
            </a:r>
            <a:endParaRPr lang="en-US" b="1" dirty="0"/>
          </a:p>
        </p:txBody>
      </p:sp>
      <p:sp>
        <p:nvSpPr>
          <p:cNvPr id="3" name="Content Placeholder 2"/>
          <p:cNvSpPr>
            <a:spLocks noGrp="1"/>
          </p:cNvSpPr>
          <p:nvPr>
            <p:ph idx="1"/>
          </p:nvPr>
        </p:nvSpPr>
        <p:spPr>
          <a:xfrm>
            <a:off x="457200" y="1447800"/>
            <a:ext cx="7239000" cy="5181600"/>
          </a:xfrm>
        </p:spPr>
        <p:txBody>
          <a:bodyPr>
            <a:noAutofit/>
          </a:bodyPr>
          <a:lstStyle/>
          <a:p>
            <a:pPr>
              <a:lnSpc>
                <a:spcPts val="2800"/>
              </a:lnSpc>
              <a:buNone/>
            </a:pPr>
            <a:r>
              <a:rPr lang="en-US" sz="2200" b="1" dirty="0" smtClean="0"/>
              <a:t>Jer. 18:1  </a:t>
            </a:r>
            <a:r>
              <a:rPr lang="en-US" sz="2200" dirty="0" smtClean="0"/>
              <a:t>The word which came to Jeremiah from the LORD, saying:  </a:t>
            </a:r>
            <a:r>
              <a:rPr lang="en-US" sz="2200" b="1" dirty="0" smtClean="0"/>
              <a:t>2</a:t>
            </a:r>
            <a:r>
              <a:rPr lang="en-US" sz="2200" dirty="0" smtClean="0"/>
              <a:t> “Arise and go down to the potter's house, and there I will cause you to hear My words.”  </a:t>
            </a:r>
            <a:r>
              <a:rPr lang="en-US" sz="2200" b="1" dirty="0" smtClean="0"/>
              <a:t>3 </a:t>
            </a:r>
            <a:r>
              <a:rPr lang="en-US" sz="2200" dirty="0" smtClean="0"/>
              <a:t>Then I went down to the potter’s house, and there he was, making something at the wheel.  </a:t>
            </a:r>
            <a:r>
              <a:rPr lang="en-US" sz="2200" b="1" dirty="0" smtClean="0"/>
              <a:t>4 </a:t>
            </a:r>
            <a:r>
              <a:rPr lang="en-US" sz="2200" dirty="0" smtClean="0"/>
              <a:t>And the vessel that he made of clay was marred in the hand of the potter; so he made it again into another vessel, as it seemed good to the potter to make. </a:t>
            </a:r>
            <a:r>
              <a:rPr lang="en-US" sz="2200" b="1" dirty="0" smtClean="0"/>
              <a:t>5 </a:t>
            </a:r>
            <a:r>
              <a:rPr lang="en-US" sz="2200" dirty="0" smtClean="0"/>
              <a:t>Then the word of the LORD came to me, saying:  </a:t>
            </a:r>
            <a:r>
              <a:rPr lang="en-US" sz="2200" b="1" dirty="0" smtClean="0"/>
              <a:t>6 </a:t>
            </a:r>
            <a:r>
              <a:rPr lang="en-US" sz="2200" dirty="0" smtClean="0"/>
              <a:t>“O house of Israel, can I not do with you as this potter?” says the LORD. "Look, as the clay is in the potter's hand, so are you in My hand, O house of Israel!</a:t>
            </a:r>
          </a:p>
          <a:p>
            <a:pPr>
              <a:lnSpc>
                <a:spcPts val="2800"/>
              </a:lnSpc>
              <a:buNone/>
            </a:pPr>
            <a:r>
              <a:rPr lang="en-US" sz="2200" b="1" dirty="0" smtClean="0"/>
              <a:t>Rom. 9:21  </a:t>
            </a:r>
            <a:r>
              <a:rPr lang="en-US" sz="2200" dirty="0" smtClean="0"/>
              <a:t>Does not the potter have power over the clay, from the same lump to make one vessel for honor and another for dishonor?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Made Man</a:t>
            </a:r>
            <a:endParaRPr lang="en-US" b="1" dirty="0"/>
          </a:p>
        </p:txBody>
      </p:sp>
      <p:sp>
        <p:nvSpPr>
          <p:cNvPr id="3" name="Content Placeholder 2"/>
          <p:cNvSpPr>
            <a:spLocks noGrp="1"/>
          </p:cNvSpPr>
          <p:nvPr>
            <p:ph idx="1"/>
          </p:nvPr>
        </p:nvSpPr>
        <p:spPr>
          <a:xfrm>
            <a:off x="457200" y="1447800"/>
            <a:ext cx="7239000" cy="5181600"/>
          </a:xfrm>
        </p:spPr>
        <p:txBody>
          <a:bodyPr>
            <a:noAutofit/>
          </a:bodyPr>
          <a:lstStyle/>
          <a:p>
            <a:pPr>
              <a:lnSpc>
                <a:spcPts val="2800"/>
              </a:lnSpc>
              <a:buNone/>
            </a:pPr>
            <a:r>
              <a:rPr lang="en-US" sz="2400" b="1" dirty="0" smtClean="0"/>
              <a:t>Gen. 1:26  </a:t>
            </a:r>
            <a:r>
              <a:rPr lang="en-US" sz="2400" dirty="0" smtClean="0"/>
              <a:t>Then God said, “Let Us make man in Our image, according to Our likeness; let them have dominion over the fish of the sea, over the birds of the air, and over the cattle, over all the earth and over every creeping thing that creeps on the earth.”  </a:t>
            </a:r>
            <a:r>
              <a:rPr lang="en-US" sz="2400" b="1" dirty="0" smtClean="0"/>
              <a:t>27 </a:t>
            </a:r>
            <a:r>
              <a:rPr lang="en-US" sz="2400" dirty="0" smtClean="0"/>
              <a:t>So God created man in His own image; in the image of God He created him; male and female He created them.</a:t>
            </a:r>
          </a:p>
          <a:p>
            <a:pPr>
              <a:lnSpc>
                <a:spcPts val="2800"/>
              </a:lnSpc>
              <a:buNone/>
            </a:pPr>
            <a:endParaRPr lang="en-US" sz="2400" dirty="0" smtClean="0"/>
          </a:p>
          <a:p>
            <a:pPr>
              <a:lnSpc>
                <a:spcPts val="2800"/>
              </a:lnSpc>
              <a:buNone/>
            </a:pPr>
            <a:r>
              <a:rPr lang="en-US" sz="2400" b="1" dirty="0" smtClean="0"/>
              <a:t>Gen. 2:7  </a:t>
            </a:r>
            <a:r>
              <a:rPr lang="en-US" sz="2400" dirty="0" smtClean="0"/>
              <a:t>And the LORD God formed man of the dust of the ground, and breathed into his nostrils the breath of life; and man became a living being.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Made Man</a:t>
            </a:r>
            <a:endParaRPr lang="en-US" b="1" dirty="0"/>
          </a:p>
        </p:txBody>
      </p:sp>
      <p:sp>
        <p:nvSpPr>
          <p:cNvPr id="3" name="Content Placeholder 2"/>
          <p:cNvSpPr>
            <a:spLocks noGrp="1"/>
          </p:cNvSpPr>
          <p:nvPr>
            <p:ph idx="1"/>
          </p:nvPr>
        </p:nvSpPr>
        <p:spPr>
          <a:xfrm>
            <a:off x="457200" y="1447800"/>
            <a:ext cx="7391400" cy="5181600"/>
          </a:xfrm>
        </p:spPr>
        <p:txBody>
          <a:bodyPr>
            <a:noAutofit/>
          </a:bodyPr>
          <a:lstStyle/>
          <a:p>
            <a:pPr>
              <a:lnSpc>
                <a:spcPts val="2800"/>
              </a:lnSpc>
              <a:buNone/>
            </a:pPr>
            <a:r>
              <a:rPr lang="en-US" sz="2400" b="1" dirty="0" smtClean="0"/>
              <a:t>Ps. 100:3  </a:t>
            </a:r>
            <a:r>
              <a:rPr lang="en-US" sz="2400" dirty="0" smtClean="0"/>
              <a:t>Know that the LORD, He is God; It is He who has made us, and not we ourselves; We are His people and the sheep of His pasture.</a:t>
            </a:r>
          </a:p>
          <a:p>
            <a:pPr>
              <a:buNone/>
            </a:pPr>
            <a:endParaRPr lang="en-US" sz="800" dirty="0" smtClean="0"/>
          </a:p>
          <a:p>
            <a:pPr>
              <a:lnSpc>
                <a:spcPts val="2800"/>
              </a:lnSpc>
              <a:buNone/>
            </a:pPr>
            <a:r>
              <a:rPr lang="en-US" sz="2400" b="1" dirty="0" smtClean="0"/>
              <a:t>Eccl. 7:29  </a:t>
            </a:r>
            <a:r>
              <a:rPr lang="en-US" sz="2400" dirty="0" smtClean="0"/>
              <a:t>Truly, this only I have found: That God made man upright, But they have sought out many schemes."</a:t>
            </a:r>
          </a:p>
          <a:p>
            <a:pPr>
              <a:buNone/>
            </a:pPr>
            <a:endParaRPr lang="en-US" sz="800" dirty="0" smtClean="0"/>
          </a:p>
          <a:p>
            <a:pPr>
              <a:lnSpc>
                <a:spcPts val="2800"/>
              </a:lnSpc>
              <a:buNone/>
            </a:pPr>
            <a:r>
              <a:rPr lang="en-US" sz="2400" b="1" dirty="0" smtClean="0"/>
              <a:t>Jas. 3:9  </a:t>
            </a:r>
            <a:r>
              <a:rPr lang="en-US" sz="2400" dirty="0" smtClean="0"/>
              <a:t>With it we bless our God and Father, and with it we curse men, who have been made in the similitude of God.</a:t>
            </a:r>
          </a:p>
          <a:p>
            <a:pPr>
              <a:buNone/>
            </a:pPr>
            <a:endParaRPr lang="en-US" sz="800" dirty="0" smtClean="0"/>
          </a:p>
          <a:p>
            <a:pPr>
              <a:lnSpc>
                <a:spcPts val="2800"/>
              </a:lnSpc>
              <a:buNone/>
            </a:pPr>
            <a:r>
              <a:rPr lang="en-US" sz="2400" b="1" dirty="0" smtClean="0"/>
              <a:t>Ps. 139:14  </a:t>
            </a:r>
            <a:r>
              <a:rPr lang="en-US" sz="2400" dirty="0" smtClean="0"/>
              <a:t>I will praise You, for I am fearfully and wonderfully made; Marvelous are Your works, And that my soul knows very well.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amond(in)">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amond(in)">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Made Man Male &amp; Female</a:t>
            </a:r>
            <a:endParaRPr lang="en-US" b="1" dirty="0"/>
          </a:p>
        </p:txBody>
      </p:sp>
      <p:sp>
        <p:nvSpPr>
          <p:cNvPr id="3" name="Content Placeholder 2"/>
          <p:cNvSpPr>
            <a:spLocks noGrp="1"/>
          </p:cNvSpPr>
          <p:nvPr>
            <p:ph idx="1"/>
          </p:nvPr>
        </p:nvSpPr>
        <p:spPr>
          <a:xfrm>
            <a:off x="457200" y="1447800"/>
            <a:ext cx="7391400" cy="5181600"/>
          </a:xfrm>
        </p:spPr>
        <p:txBody>
          <a:bodyPr>
            <a:noAutofit/>
          </a:bodyPr>
          <a:lstStyle/>
          <a:p>
            <a:pPr>
              <a:lnSpc>
                <a:spcPts val="2800"/>
              </a:lnSpc>
              <a:buNone/>
            </a:pPr>
            <a:r>
              <a:rPr lang="en-US" sz="2800" b="1" dirty="0" smtClean="0"/>
              <a:t>Homosexuals: “We were just made that way.”</a:t>
            </a:r>
          </a:p>
          <a:p>
            <a:pPr lvl="1">
              <a:lnSpc>
                <a:spcPts val="2800"/>
              </a:lnSpc>
              <a:buNone/>
            </a:pPr>
            <a:r>
              <a:rPr lang="en-US" sz="2400" b="1" dirty="0" smtClean="0"/>
              <a:t>Gen.1:27</a:t>
            </a:r>
            <a:r>
              <a:rPr lang="en-US" sz="2400" dirty="0" smtClean="0"/>
              <a:t>  So God created man in His own image; in the image of God He created him; male and female He created them.</a:t>
            </a:r>
          </a:p>
          <a:p>
            <a:pPr lvl="1">
              <a:lnSpc>
                <a:spcPts val="2800"/>
              </a:lnSpc>
              <a:buNone/>
            </a:pPr>
            <a:r>
              <a:rPr lang="en-US" sz="2400" b="1" dirty="0" smtClean="0"/>
              <a:t>1 Cor. 11:8  </a:t>
            </a:r>
            <a:r>
              <a:rPr lang="en-US" sz="2400" dirty="0" smtClean="0"/>
              <a:t>For man is not from woman, but woman from man.  </a:t>
            </a:r>
            <a:r>
              <a:rPr lang="en-US" sz="2400" b="1" dirty="0" smtClean="0"/>
              <a:t>9</a:t>
            </a:r>
            <a:r>
              <a:rPr lang="en-US" sz="2400" dirty="0" smtClean="0"/>
              <a:t> Nor was man created for the woman, but woman for the man.</a:t>
            </a:r>
          </a:p>
          <a:p>
            <a:pPr lvl="1">
              <a:lnSpc>
                <a:spcPts val="2800"/>
              </a:lnSpc>
              <a:buNone/>
            </a:pPr>
            <a:endParaRPr lang="en-US" sz="2000" dirty="0"/>
          </a:p>
          <a:p>
            <a:pPr>
              <a:lnSpc>
                <a:spcPts val="2800"/>
              </a:lnSpc>
              <a:buNone/>
            </a:pPr>
            <a:r>
              <a:rPr lang="en-US" sz="2800" b="1" dirty="0" smtClean="0"/>
              <a:t>Man and Woman are uniquely suited for each other (Gen. 2:18-24).</a:t>
            </a:r>
          </a:p>
          <a:p>
            <a:pPr lvl="1">
              <a:lnSpc>
                <a:spcPts val="2800"/>
              </a:lnSpc>
            </a:pPr>
            <a:r>
              <a:rPr lang="en-US" sz="2400" b="1" dirty="0" smtClean="0"/>
              <a:t>Basis for the home &amp; family relationship.</a:t>
            </a:r>
          </a:p>
          <a:p>
            <a:pPr lvl="1">
              <a:lnSpc>
                <a:spcPts val="2800"/>
              </a:lnSpc>
            </a:pPr>
            <a:r>
              <a:rPr lang="en-US" sz="2400" b="1" dirty="0" smtClean="0"/>
              <a:t>Foundation of society.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amond(in)">
                                      <p:cBhvr>
                                        <p:cTn id="3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b="1" dirty="0" smtClean="0"/>
              <a:t>Both the Old &amp; New Testaments Condemn Homosexuality</a:t>
            </a:r>
            <a:endParaRPr lang="en-US" sz="3200" b="1" dirty="0"/>
          </a:p>
        </p:txBody>
      </p:sp>
      <p:sp>
        <p:nvSpPr>
          <p:cNvPr id="3" name="Content Placeholder 2"/>
          <p:cNvSpPr>
            <a:spLocks noGrp="1"/>
          </p:cNvSpPr>
          <p:nvPr>
            <p:ph idx="1"/>
          </p:nvPr>
        </p:nvSpPr>
        <p:spPr>
          <a:xfrm>
            <a:off x="457200" y="1447800"/>
            <a:ext cx="7391400" cy="5181600"/>
          </a:xfrm>
        </p:spPr>
        <p:txBody>
          <a:bodyPr>
            <a:noAutofit/>
          </a:bodyPr>
          <a:lstStyle/>
          <a:p>
            <a:pPr>
              <a:lnSpc>
                <a:spcPts val="2800"/>
              </a:lnSpc>
              <a:buNone/>
            </a:pPr>
            <a:r>
              <a:rPr lang="en-US" sz="2400" b="1" dirty="0" smtClean="0"/>
              <a:t>Lev. 18:22 </a:t>
            </a:r>
            <a:r>
              <a:rPr lang="en-US" sz="2400" b="1" dirty="0"/>
              <a:t> </a:t>
            </a:r>
            <a:r>
              <a:rPr lang="en-US" sz="2400" dirty="0" smtClean="0"/>
              <a:t>You shall not lie with a male as with a woman. It is an abomination.</a:t>
            </a:r>
          </a:p>
          <a:p>
            <a:pPr>
              <a:lnSpc>
                <a:spcPts val="2800"/>
              </a:lnSpc>
              <a:buNone/>
            </a:pPr>
            <a:r>
              <a:rPr lang="en-US" sz="2400" b="1" dirty="0" smtClean="0"/>
              <a:t>Lev. 20:13 </a:t>
            </a:r>
            <a:r>
              <a:rPr lang="en-US" sz="2400" dirty="0"/>
              <a:t> </a:t>
            </a:r>
            <a:r>
              <a:rPr lang="en-US" sz="2400" dirty="0" smtClean="0"/>
              <a:t>If a man lies with a male as he lies with a woman, both of them have committed an abomination. They shall surely be put to death…</a:t>
            </a:r>
            <a:endParaRPr lang="en-US" sz="1400" dirty="0" smtClean="0"/>
          </a:p>
          <a:p>
            <a:pPr>
              <a:lnSpc>
                <a:spcPts val="2800"/>
              </a:lnSpc>
              <a:buNone/>
            </a:pPr>
            <a:r>
              <a:rPr lang="en-US" sz="2400" b="1" dirty="0" smtClean="0"/>
              <a:t>Rom. 1:26  </a:t>
            </a:r>
            <a:r>
              <a:rPr lang="en-US" sz="2400" dirty="0" smtClean="0"/>
              <a:t>For this reason God gave them up to vile passions. For even their women exchanged the natural use for what is against nature.  </a:t>
            </a:r>
            <a:r>
              <a:rPr lang="en-US" sz="2400" b="1" dirty="0" smtClean="0"/>
              <a:t>27 </a:t>
            </a:r>
            <a:r>
              <a:rPr lang="en-US" sz="2400" dirty="0" smtClean="0"/>
              <a:t>Likewise also the men, leaving the natural use of the woman, burned in their lust for one another, men with men committing what is shameful, and receiving in themselves the penalty of their error which was due….</a:t>
            </a:r>
            <a:r>
              <a:rPr lang="en-US" sz="2400" b="1" dirty="0" smtClean="0"/>
              <a:t>32</a:t>
            </a:r>
            <a:r>
              <a:rPr lang="en-US" sz="2400" dirty="0" smtClean="0"/>
              <a:t> that those who practice such things are deserving of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God Made Man Male &amp; Female</a:t>
            </a:r>
            <a:endParaRPr lang="en-US" b="1" dirty="0"/>
          </a:p>
        </p:txBody>
      </p:sp>
      <p:sp>
        <p:nvSpPr>
          <p:cNvPr id="3" name="Content Placeholder 2"/>
          <p:cNvSpPr>
            <a:spLocks noGrp="1"/>
          </p:cNvSpPr>
          <p:nvPr>
            <p:ph idx="1"/>
          </p:nvPr>
        </p:nvSpPr>
        <p:spPr>
          <a:xfrm>
            <a:off x="457200" y="1447800"/>
            <a:ext cx="7391400" cy="5181600"/>
          </a:xfrm>
        </p:spPr>
        <p:txBody>
          <a:bodyPr>
            <a:noAutofit/>
          </a:bodyPr>
          <a:lstStyle/>
          <a:p>
            <a:pPr>
              <a:lnSpc>
                <a:spcPts val="2800"/>
              </a:lnSpc>
              <a:buNone/>
            </a:pPr>
            <a:r>
              <a:rPr lang="en-US" sz="2400" b="1" dirty="0" smtClean="0"/>
              <a:t>Heb. 13:4  </a:t>
            </a:r>
            <a:r>
              <a:rPr lang="en-US" sz="2300" dirty="0" smtClean="0"/>
              <a:t>Marriage is honorable among all, and the bed undefiled; but fornicators and adulterers God will judge.</a:t>
            </a:r>
          </a:p>
          <a:p>
            <a:pPr>
              <a:buNone/>
            </a:pPr>
            <a:endParaRPr lang="en-US" sz="800" b="1" dirty="0" smtClean="0"/>
          </a:p>
          <a:p>
            <a:pPr>
              <a:lnSpc>
                <a:spcPts val="2800"/>
              </a:lnSpc>
              <a:buNone/>
            </a:pPr>
            <a:r>
              <a:rPr lang="en-US" sz="2400" b="1" dirty="0" smtClean="0"/>
              <a:t>1 Cor. 7:2  </a:t>
            </a:r>
            <a:r>
              <a:rPr lang="en-US" sz="2300" dirty="0" smtClean="0"/>
              <a:t>Nevertheless, because of sexual immorality, let each man have his own wife, and let each woman have her own husband.  </a:t>
            </a:r>
            <a:r>
              <a:rPr lang="en-US" sz="2300" b="1" dirty="0" smtClean="0"/>
              <a:t>3 </a:t>
            </a:r>
            <a:r>
              <a:rPr lang="en-US" sz="2300" dirty="0" smtClean="0"/>
              <a:t>Let the husband render to his wife the affection due her, and likewise also the wife to her husband. </a:t>
            </a:r>
            <a:r>
              <a:rPr lang="en-US" sz="2300" b="1" dirty="0" smtClean="0"/>
              <a:t> 4 </a:t>
            </a:r>
            <a:r>
              <a:rPr lang="en-US" sz="2300" dirty="0" smtClean="0"/>
              <a:t>The wife does not have authority over her own body, but the husband does. And likewise the husband does not have authority over his own body, but the wife does.  </a:t>
            </a:r>
            <a:r>
              <a:rPr lang="en-US" sz="2300" b="1" dirty="0" smtClean="0"/>
              <a:t>5 </a:t>
            </a:r>
            <a:r>
              <a:rPr lang="en-US" sz="2300" dirty="0" smtClean="0"/>
              <a:t>Do not deprive one another except with consent for a time, that you may give yourselves to fasting and prayer; and come together again so that Satan does not tempt you because of your lack of self-control.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How God Made Over the Ephesians</a:t>
            </a:r>
            <a:endParaRPr lang="en-US" b="1" dirty="0"/>
          </a:p>
        </p:txBody>
      </p:sp>
      <p:sp>
        <p:nvSpPr>
          <p:cNvPr id="3" name="Content Placeholder 2"/>
          <p:cNvSpPr>
            <a:spLocks noGrp="1"/>
          </p:cNvSpPr>
          <p:nvPr>
            <p:ph idx="1"/>
          </p:nvPr>
        </p:nvSpPr>
        <p:spPr>
          <a:xfrm>
            <a:off x="457200" y="1447800"/>
            <a:ext cx="7391400" cy="5181600"/>
          </a:xfrm>
        </p:spPr>
        <p:txBody>
          <a:bodyPr>
            <a:noAutofit/>
          </a:bodyPr>
          <a:lstStyle/>
          <a:p>
            <a:pPr>
              <a:lnSpc>
                <a:spcPts val="2800"/>
              </a:lnSpc>
              <a:buNone/>
            </a:pPr>
            <a:r>
              <a:rPr lang="en-US" sz="2400" b="1" dirty="0" smtClean="0"/>
              <a:t>Eph 2:11 </a:t>
            </a:r>
            <a:r>
              <a:rPr lang="en-US" sz="2000" dirty="0" smtClean="0"/>
              <a:t>Therefore remember that you, once Gentiles in the flesh--who are called Uncircumcision by what is called the Circumcision made in the flesh by hands-- </a:t>
            </a:r>
            <a:r>
              <a:rPr lang="en-US" sz="2000" b="1" dirty="0" smtClean="0"/>
              <a:t>12</a:t>
            </a:r>
            <a:r>
              <a:rPr lang="en-US" sz="2000" dirty="0" smtClean="0"/>
              <a:t> that at that time you were without Christ, being aliens from the commonwealth of Israel and strangers from the covenants of promise, having no hope and without God in the world.  </a:t>
            </a:r>
            <a:r>
              <a:rPr lang="en-US" sz="2000" b="1" dirty="0" smtClean="0"/>
              <a:t>13</a:t>
            </a:r>
            <a:r>
              <a:rPr lang="en-US" sz="2000" dirty="0" smtClean="0"/>
              <a:t> But now in Christ Jesus you who once were far off have been brought near by the blood of Christ. </a:t>
            </a:r>
            <a:r>
              <a:rPr lang="en-US" sz="2000" b="1" dirty="0" smtClean="0"/>
              <a:t>14</a:t>
            </a:r>
            <a:r>
              <a:rPr lang="en-US" sz="2000" dirty="0" smtClean="0"/>
              <a:t> For He Himself is our peace, who has made both one, and has broken down the middle wall of separation, </a:t>
            </a:r>
            <a:r>
              <a:rPr lang="en-US" sz="2000" b="1" dirty="0" smtClean="0"/>
              <a:t>15</a:t>
            </a:r>
            <a:r>
              <a:rPr lang="en-US" sz="2000" dirty="0" smtClean="0"/>
              <a:t> having abolished in His flesh the enmity, that is, the law of commandments contained in ordinances, so as to create in Himself one new man from the two, thus making peace, </a:t>
            </a:r>
            <a:r>
              <a:rPr lang="en-US" sz="2000" b="1" dirty="0" smtClean="0"/>
              <a:t>16</a:t>
            </a:r>
            <a:r>
              <a:rPr lang="en-US" sz="2000" dirty="0" smtClean="0"/>
              <a:t> and that He might reconcile them both to God in one body through the cross, thereby putting to death the enmity.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2103</Words>
  <Application>Microsoft Office PowerPoint</Application>
  <PresentationFormat>On-screen Show (4:3)</PresentationFormat>
  <Paragraphs>71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Clay in the Potter’s Hand</vt:lpstr>
      <vt:lpstr>God Made All Things</vt:lpstr>
      <vt:lpstr>God, the Potter &amp; We, the Clay</vt:lpstr>
      <vt:lpstr>God Made Man</vt:lpstr>
      <vt:lpstr>God Made Man</vt:lpstr>
      <vt:lpstr>God Made Man Male &amp; Female</vt:lpstr>
      <vt:lpstr>Both the Old &amp; New Testaments Condemn Homosexuality</vt:lpstr>
      <vt:lpstr>God Made Man Male &amp; Female</vt:lpstr>
      <vt:lpstr>How God Made Over the Ephesians</vt:lpstr>
      <vt:lpstr>How God Made Over the Ephesians</vt:lpstr>
      <vt:lpstr>How God Made Over the Corinthians</vt:lpstr>
      <vt:lpstr>How God Made Over the Jews on Pentecost</vt:lpstr>
      <vt:lpstr>How God Made Over the Jews on Pentecost</vt:lpstr>
      <vt:lpstr>How God Made Over Saul of Tarsus</vt:lpstr>
      <vt:lpstr>How God Made Over Saul of Tarsus</vt:lpstr>
      <vt:lpstr>How God Made Over Saul of Tarsus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Andy</cp:lastModifiedBy>
  <cp:revision>24</cp:revision>
  <dcterms:created xsi:type="dcterms:W3CDTF">2009-11-14T15:21:41Z</dcterms:created>
  <dcterms:modified xsi:type="dcterms:W3CDTF">2009-11-14T17:57:31Z</dcterms:modified>
</cp:coreProperties>
</file>