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9" r:id="rId10"/>
    <p:sldId id="264" r:id="rId11"/>
    <p:sldId id="265"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2" d="100"/>
          <a:sy n="92" d="100"/>
        </p:scale>
        <p:origin x="-7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interSettings" Target="printerSettings/printerSettings1.bin"/><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FC130A-E933-E042-828B-B57B88378EEA}" type="datetimeFigureOut">
              <a:rPr lang="en-US" smtClean="0"/>
              <a:pPr/>
              <a:t>7/19/09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C130A-E933-E042-828B-B57B88378EEA}" type="datetimeFigureOut">
              <a:rPr lang="en-US" smtClean="0"/>
              <a:pPr/>
              <a:t>7/19/09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C130A-E933-E042-828B-B57B88378EEA}" type="datetimeFigureOut">
              <a:rPr lang="en-US" smtClean="0"/>
              <a:pPr/>
              <a:t>7/19/09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C130A-E933-E042-828B-B57B88378EEA}" type="datetimeFigureOut">
              <a:rPr lang="en-US" smtClean="0"/>
              <a:pPr/>
              <a:t>7/19/09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FC130A-E933-E042-828B-B57B88378EEA}" type="datetimeFigureOut">
              <a:rPr lang="en-US" smtClean="0"/>
              <a:pPr/>
              <a:t>7/19/09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FC130A-E933-E042-828B-B57B88378EEA}" type="datetimeFigureOut">
              <a:rPr lang="en-US" smtClean="0"/>
              <a:pPr/>
              <a:t>7/19/09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FC130A-E933-E042-828B-B57B88378EEA}" type="datetimeFigureOut">
              <a:rPr lang="en-US" smtClean="0"/>
              <a:pPr/>
              <a:t>7/19/09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FC130A-E933-E042-828B-B57B88378EEA}" type="datetimeFigureOut">
              <a:rPr lang="en-US" smtClean="0"/>
              <a:pPr/>
              <a:t>7/19/09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C130A-E933-E042-828B-B57B88378EEA}" type="datetimeFigureOut">
              <a:rPr lang="en-US" smtClean="0"/>
              <a:pPr/>
              <a:t>7/19/09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FC130A-E933-E042-828B-B57B88378EEA}" type="datetimeFigureOut">
              <a:rPr lang="en-US" smtClean="0"/>
              <a:pPr/>
              <a:t>7/19/09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FC130A-E933-E042-828B-B57B88378EEA}" type="datetimeFigureOut">
              <a:rPr lang="en-US" smtClean="0"/>
              <a:pPr/>
              <a:t>7/19/09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B8119-D22F-1D40-BF4C-C5F42016F55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C130A-E933-E042-828B-B57B88378EEA}" type="datetimeFigureOut">
              <a:rPr lang="en-US" smtClean="0"/>
              <a:pPr/>
              <a:t>7/19/09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B8119-D22F-1D40-BF4C-C5F42016F5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917575"/>
          </a:xfrm>
        </p:spPr>
        <p:txBody>
          <a:bodyPr>
            <a:normAutofit/>
          </a:bodyPr>
          <a:lstStyle/>
          <a:p>
            <a:pPr algn="l"/>
            <a:r>
              <a:rPr lang="en-US" sz="4000" b="1" dirty="0" smtClean="0"/>
              <a:t>Courage – Joshua 1:6-7</a:t>
            </a:r>
            <a:endParaRPr lang="en-US" sz="4000" b="1" dirty="0"/>
          </a:p>
        </p:txBody>
      </p:sp>
      <p:sp>
        <p:nvSpPr>
          <p:cNvPr id="3" name="Subtitle 2"/>
          <p:cNvSpPr>
            <a:spLocks noGrp="1"/>
          </p:cNvSpPr>
          <p:nvPr>
            <p:ph type="subTitle" idx="1"/>
          </p:nvPr>
        </p:nvSpPr>
        <p:spPr>
          <a:xfrm>
            <a:off x="685800" y="993775"/>
            <a:ext cx="7924800" cy="5635625"/>
          </a:xfrm>
        </p:spPr>
        <p:txBody>
          <a:bodyPr>
            <a:normAutofit/>
          </a:bodyPr>
          <a:lstStyle/>
          <a:p>
            <a:pPr algn="l"/>
            <a:r>
              <a:rPr lang="en-US" sz="2400" dirty="0" smtClean="0">
                <a:solidFill>
                  <a:schemeClr val="tx1"/>
                </a:solidFill>
              </a:rPr>
              <a:t>6 Be strong and of good courage, for to this people you shall divide as an inheritance the land which I swore to their fathers to give them. </a:t>
            </a:r>
          </a:p>
          <a:p>
            <a:pPr algn="l"/>
            <a:r>
              <a:rPr lang="en-US" sz="2400" dirty="0" smtClean="0">
                <a:solidFill>
                  <a:schemeClr val="tx1"/>
                </a:solidFill>
              </a:rPr>
              <a:t>7 Only be strong and very courageous, that you may observe to do according to all the law which Moses My servant commanded you; do not turn from it to the right hand or to the left, that you may prosper wherever you go. </a:t>
            </a:r>
          </a:p>
          <a:p>
            <a:pPr algn="l"/>
            <a:r>
              <a:rPr lang="en-US" sz="2400" dirty="0" smtClean="0">
                <a:solidFill>
                  <a:schemeClr val="tx1"/>
                </a:solidFill>
              </a:rPr>
              <a:t>8 This Book of the Law shall not depart from your mouth, but you shall meditate in it day and night, that you may observe to do according to all that is written in it. For then you will make your way prosperous, and then you will have good success. </a:t>
            </a:r>
          </a:p>
          <a:p>
            <a:pPr algn="l"/>
            <a:r>
              <a:rPr lang="en-US" sz="2400" dirty="0" smtClean="0">
                <a:solidFill>
                  <a:schemeClr val="tx1"/>
                </a:solidFill>
              </a:rPr>
              <a:t>9 Have I not commanded you? Be strong and of good courage; do not be afraid, nor be dismayed, for the LORD your God is with you wherever you go.</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Where Do We Need Courage?</a:t>
            </a:r>
            <a:endParaRPr lang="en-US" b="1" dirty="0"/>
          </a:p>
        </p:txBody>
      </p:sp>
      <p:sp>
        <p:nvSpPr>
          <p:cNvPr id="3" name="Content Placeholder 2"/>
          <p:cNvSpPr>
            <a:spLocks noGrp="1"/>
          </p:cNvSpPr>
          <p:nvPr>
            <p:ph idx="1"/>
          </p:nvPr>
        </p:nvSpPr>
        <p:spPr>
          <a:xfrm>
            <a:off x="381000" y="1447800"/>
            <a:ext cx="8229600" cy="5105400"/>
          </a:xfrm>
        </p:spPr>
        <p:txBody>
          <a:bodyPr>
            <a:noAutofit/>
          </a:bodyPr>
          <a:lstStyle/>
          <a:p>
            <a:pPr>
              <a:lnSpc>
                <a:spcPts val="4140"/>
              </a:lnSpc>
            </a:pPr>
            <a:r>
              <a:rPr lang="en-US" b="1" dirty="0" smtClean="0"/>
              <a:t>To Obey the Gospel.</a:t>
            </a:r>
          </a:p>
          <a:p>
            <a:pPr>
              <a:lnSpc>
                <a:spcPts val="4140"/>
              </a:lnSpc>
            </a:pPr>
            <a:r>
              <a:rPr lang="en-US" b="1" dirty="0" smtClean="0"/>
              <a:t>To put to death old man of sin and live righteously.</a:t>
            </a:r>
          </a:p>
          <a:p>
            <a:pPr>
              <a:lnSpc>
                <a:spcPts val="4140"/>
              </a:lnSpc>
            </a:pPr>
            <a:r>
              <a:rPr lang="en-US" b="1" dirty="0" smtClean="0"/>
              <a:t>To teach others.</a:t>
            </a:r>
          </a:p>
          <a:p>
            <a:pPr>
              <a:lnSpc>
                <a:spcPts val="4140"/>
              </a:lnSpc>
            </a:pPr>
            <a:r>
              <a:rPr lang="en-US" b="1" dirty="0" smtClean="0"/>
              <a:t>To face opposition from family members.</a:t>
            </a:r>
          </a:p>
          <a:p>
            <a:pPr>
              <a:lnSpc>
                <a:spcPts val="4140"/>
              </a:lnSpc>
            </a:pPr>
            <a:r>
              <a:rPr lang="en-US" b="1" dirty="0" smtClean="0"/>
              <a:t>To suffer for doing what is right.</a:t>
            </a:r>
          </a:p>
          <a:p>
            <a:pPr>
              <a:lnSpc>
                <a:spcPts val="4140"/>
              </a:lnSpc>
            </a:pPr>
            <a:r>
              <a:rPr lang="en-US" b="1" dirty="0" smtClean="0"/>
              <a:t>To be steadfast in assembling with the Saints.</a:t>
            </a:r>
          </a:p>
          <a:p>
            <a:pPr>
              <a:lnSpc>
                <a:spcPts val="4140"/>
              </a:lnSpc>
            </a:pPr>
            <a:r>
              <a:rPr lang="en-US" b="1" dirty="0" smtClean="0"/>
              <a:t>To oppose error and false teachers.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8"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Sources of Discouragement:</a:t>
            </a:r>
            <a:endParaRPr lang="en-US" b="1" dirty="0"/>
          </a:p>
        </p:txBody>
      </p:sp>
      <p:sp>
        <p:nvSpPr>
          <p:cNvPr id="3" name="Content Placeholder 2"/>
          <p:cNvSpPr>
            <a:spLocks noGrp="1"/>
          </p:cNvSpPr>
          <p:nvPr>
            <p:ph idx="1"/>
          </p:nvPr>
        </p:nvSpPr>
        <p:spPr>
          <a:xfrm>
            <a:off x="685800" y="1447800"/>
            <a:ext cx="7620000" cy="5105400"/>
          </a:xfrm>
        </p:spPr>
        <p:txBody>
          <a:bodyPr>
            <a:noAutofit/>
          </a:bodyPr>
          <a:lstStyle/>
          <a:p>
            <a:pPr>
              <a:lnSpc>
                <a:spcPts val="4240"/>
              </a:lnSpc>
              <a:spcAft>
                <a:spcPts val="600"/>
              </a:spcAft>
            </a:pPr>
            <a:r>
              <a:rPr lang="en-US" b="1" dirty="0" smtClean="0"/>
              <a:t>Many reject the truth.</a:t>
            </a:r>
          </a:p>
          <a:p>
            <a:pPr>
              <a:lnSpc>
                <a:spcPts val="4240"/>
              </a:lnSpc>
              <a:spcAft>
                <a:spcPts val="600"/>
              </a:spcAft>
            </a:pPr>
            <a:r>
              <a:rPr lang="en-US" b="1" dirty="0" smtClean="0"/>
              <a:t>Wounds from family members </a:t>
            </a:r>
            <a:r>
              <a:rPr lang="en-US" b="1" dirty="0" smtClean="0"/>
              <a:t>or </a:t>
            </a:r>
            <a:r>
              <a:rPr lang="en-US" b="1" dirty="0" smtClean="0"/>
              <a:t>close friends.</a:t>
            </a:r>
          </a:p>
          <a:p>
            <a:pPr>
              <a:lnSpc>
                <a:spcPts val="4240"/>
              </a:lnSpc>
              <a:spcAft>
                <a:spcPts val="600"/>
              </a:spcAft>
            </a:pPr>
            <a:r>
              <a:rPr lang="en-US" b="1" dirty="0" smtClean="0"/>
              <a:t>Unfaithful Christians.</a:t>
            </a:r>
          </a:p>
          <a:p>
            <a:pPr>
              <a:lnSpc>
                <a:spcPts val="4240"/>
              </a:lnSpc>
              <a:spcAft>
                <a:spcPts val="600"/>
              </a:spcAft>
            </a:pPr>
            <a:r>
              <a:rPr lang="en-US" b="1" dirty="0" smtClean="0"/>
              <a:t>Hypocrites who remain in the church.</a:t>
            </a:r>
          </a:p>
          <a:p>
            <a:pPr>
              <a:lnSpc>
                <a:spcPts val="4240"/>
              </a:lnSpc>
              <a:spcAft>
                <a:spcPts val="600"/>
              </a:spcAft>
            </a:pPr>
            <a:r>
              <a:rPr lang="en-US" b="1" dirty="0" smtClean="0"/>
              <a:t>Hypercritical Christians.</a:t>
            </a:r>
          </a:p>
          <a:p>
            <a:pPr>
              <a:lnSpc>
                <a:spcPts val="4240"/>
              </a:lnSpc>
              <a:spcAft>
                <a:spcPts val="600"/>
              </a:spcAft>
            </a:pPr>
            <a:r>
              <a:rPr lang="en-US" b="1" dirty="0" smtClean="0"/>
              <a:t>Envy and strife.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God Provides Encouragement:</a:t>
            </a:r>
            <a:endParaRPr lang="en-US" b="1" dirty="0"/>
          </a:p>
        </p:txBody>
      </p:sp>
      <p:sp>
        <p:nvSpPr>
          <p:cNvPr id="3" name="Content Placeholder 2"/>
          <p:cNvSpPr>
            <a:spLocks noGrp="1"/>
          </p:cNvSpPr>
          <p:nvPr>
            <p:ph idx="1"/>
          </p:nvPr>
        </p:nvSpPr>
        <p:spPr>
          <a:xfrm>
            <a:off x="914400" y="1447800"/>
            <a:ext cx="7010400" cy="5105400"/>
          </a:xfrm>
        </p:spPr>
        <p:txBody>
          <a:bodyPr>
            <a:noAutofit/>
          </a:bodyPr>
          <a:lstStyle/>
          <a:p>
            <a:r>
              <a:rPr lang="en-US" sz="2800" b="1" dirty="0" smtClean="0"/>
              <a:t>His Word (Acts 20:32).</a:t>
            </a:r>
          </a:p>
          <a:p>
            <a:r>
              <a:rPr lang="en-US" sz="2800" b="1" dirty="0" smtClean="0"/>
              <a:t>Prayer (1 Thess. 5:17).</a:t>
            </a:r>
          </a:p>
          <a:p>
            <a:r>
              <a:rPr lang="en-US" sz="2800" b="1" dirty="0" smtClean="0"/>
              <a:t>Help of fellow Christians.</a:t>
            </a:r>
          </a:p>
          <a:p>
            <a:r>
              <a:rPr lang="en-US" sz="2800" b="1" dirty="0" smtClean="0"/>
              <a:t>Public Worship.</a:t>
            </a:r>
          </a:p>
          <a:p>
            <a:r>
              <a:rPr lang="en-US" sz="2800" b="1" dirty="0" smtClean="0"/>
              <a:t>He can use me to encourage others:</a:t>
            </a:r>
          </a:p>
          <a:p>
            <a:pPr lvl="1"/>
            <a:r>
              <a:rPr lang="en-US" sz="2400" b="1" dirty="0" smtClean="0"/>
              <a:t>Set right example.</a:t>
            </a:r>
          </a:p>
          <a:p>
            <a:pPr lvl="1"/>
            <a:r>
              <a:rPr lang="en-US" sz="2400" b="1" dirty="0" smtClean="0"/>
              <a:t>Use tongue for good.</a:t>
            </a:r>
          </a:p>
          <a:p>
            <a:pPr lvl="1"/>
            <a:r>
              <a:rPr lang="en-US" sz="2400" b="1" dirty="0" smtClean="0"/>
              <a:t>Hospitality.</a:t>
            </a:r>
          </a:p>
          <a:p>
            <a:pPr lvl="1"/>
            <a:r>
              <a:rPr lang="en-US" sz="2400" b="1" dirty="0" smtClean="0"/>
              <a:t>Strive to be a Barnabas (Acts 4:36).</a:t>
            </a:r>
          </a:p>
          <a:p>
            <a:pPr lvl="1"/>
            <a:r>
              <a:rPr lang="en-US" sz="2400" b="1" dirty="0" smtClean="0"/>
              <a:t>Faithful in worship (Heb. 10:23-25).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8"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65" dur="500"/>
                                        <p:tgtEl>
                                          <p:spTgt spid="3">
                                            <p:txEl>
                                              <p:pRg st="6" end="6"/>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8" presetClass="entr" presetSubtype="0" accel="100000" fill="hold" grpId="0" nodeType="clickEffect">
                                  <p:stCondLst>
                                    <p:cond delay="0"/>
                                  </p:stCondLst>
                                  <p:childTnLst>
                                    <p:set>
                                      <p:cBhvr>
                                        <p:cTn id="69" dur="1" fill="hold">
                                          <p:stCondLst>
                                            <p:cond delay="0"/>
                                          </p:stCondLst>
                                        </p:cTn>
                                        <p:tgtEl>
                                          <p:spTgt spid="3">
                                            <p:txEl>
                                              <p:pRg st="7" end="7"/>
                                            </p:txEl>
                                          </p:spTgt>
                                        </p:tgtEl>
                                        <p:attrNameLst>
                                          <p:attrName>style.visibility</p:attrName>
                                        </p:attrNameLst>
                                      </p:cBhvr>
                                      <p:to>
                                        <p:strVal val="visible"/>
                                      </p:to>
                                    </p:set>
                                    <p:anim calcmode="lin" valueType="num">
                                      <p:cBhvr>
                                        <p:cTn id="70" dur="500" fill="hold"/>
                                        <p:tgtEl>
                                          <p:spTgt spid="3">
                                            <p:txEl>
                                              <p:pRg st="7" end="7"/>
                                            </p:txEl>
                                          </p:spTgt>
                                        </p:tgtEl>
                                        <p:attrNameLst>
                                          <p:attrName>ppt_w</p:attrName>
                                        </p:attrNameLst>
                                      </p:cBhvr>
                                      <p:tavLst>
                                        <p:tav tm="0">
                                          <p:val>
                                            <p:strVal val="#ppt_w*2.5"/>
                                          </p:val>
                                        </p:tav>
                                        <p:tav tm="100000">
                                          <p:val>
                                            <p:strVal val="#ppt_w"/>
                                          </p:val>
                                        </p:tav>
                                      </p:tavLst>
                                    </p:anim>
                                    <p:anim calcmode="lin" valueType="num">
                                      <p:cBhvr>
                                        <p:cTn id="71" dur="500" fill="hold"/>
                                        <p:tgtEl>
                                          <p:spTgt spid="3">
                                            <p:txEl>
                                              <p:pRg st="7" end="7"/>
                                            </p:txEl>
                                          </p:spTgt>
                                        </p:tgtEl>
                                        <p:attrNameLst>
                                          <p:attrName>ppt_h</p:attrName>
                                        </p:attrNameLst>
                                      </p:cBhvr>
                                      <p:tavLst>
                                        <p:tav tm="0">
                                          <p:val>
                                            <p:strVal val="#ppt_h*0.01"/>
                                          </p:val>
                                        </p:tav>
                                        <p:tav tm="100000">
                                          <p:val>
                                            <p:strVal val="#ppt_h"/>
                                          </p:val>
                                        </p:tav>
                                      </p:tavLst>
                                    </p:anim>
                                    <p:anim calcmode="lin" valueType="num">
                                      <p:cBhvr>
                                        <p:cTn id="7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3" dur="500" fill="hold"/>
                                        <p:tgtEl>
                                          <p:spTgt spid="3">
                                            <p:txEl>
                                              <p:pRg st="7" end="7"/>
                                            </p:txEl>
                                          </p:spTgt>
                                        </p:tgtEl>
                                        <p:attrNameLst>
                                          <p:attrName>ppt_y</p:attrName>
                                        </p:attrNameLst>
                                      </p:cBhvr>
                                      <p:tavLst>
                                        <p:tav tm="0">
                                          <p:val>
                                            <p:strVal val="#ppt_h+1"/>
                                          </p:val>
                                        </p:tav>
                                        <p:tav tm="100000">
                                          <p:val>
                                            <p:strVal val="#ppt_y"/>
                                          </p:val>
                                        </p:tav>
                                      </p:tavLst>
                                    </p:anim>
                                    <p:animEffect transition="in" filter="fade">
                                      <p:cBhvr>
                                        <p:cTn id="74" dur="500"/>
                                        <p:tgtEl>
                                          <p:spTgt spid="3">
                                            <p:txEl>
                                              <p:pRg st="7" end="7"/>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58" presetClass="entr" presetSubtype="0" accel="100000" fill="hold" grpId="0" nodeType="clickEffect">
                                  <p:stCondLst>
                                    <p:cond delay="0"/>
                                  </p:stCondLst>
                                  <p:childTnLst>
                                    <p:set>
                                      <p:cBhvr>
                                        <p:cTn id="78" dur="1" fill="hold">
                                          <p:stCondLst>
                                            <p:cond delay="0"/>
                                          </p:stCondLst>
                                        </p:cTn>
                                        <p:tgtEl>
                                          <p:spTgt spid="3">
                                            <p:txEl>
                                              <p:pRg st="8" end="8"/>
                                            </p:txEl>
                                          </p:spTgt>
                                        </p:tgtEl>
                                        <p:attrNameLst>
                                          <p:attrName>style.visibility</p:attrName>
                                        </p:attrNameLst>
                                      </p:cBhvr>
                                      <p:to>
                                        <p:strVal val="visible"/>
                                      </p:to>
                                    </p:set>
                                    <p:anim calcmode="lin" valueType="num">
                                      <p:cBhvr>
                                        <p:cTn id="79" dur="500" fill="hold"/>
                                        <p:tgtEl>
                                          <p:spTgt spid="3">
                                            <p:txEl>
                                              <p:pRg st="8" end="8"/>
                                            </p:txEl>
                                          </p:spTgt>
                                        </p:tgtEl>
                                        <p:attrNameLst>
                                          <p:attrName>ppt_w</p:attrName>
                                        </p:attrNameLst>
                                      </p:cBhvr>
                                      <p:tavLst>
                                        <p:tav tm="0">
                                          <p:val>
                                            <p:strVal val="#ppt_w*2.5"/>
                                          </p:val>
                                        </p:tav>
                                        <p:tav tm="100000">
                                          <p:val>
                                            <p:strVal val="#ppt_w"/>
                                          </p:val>
                                        </p:tav>
                                      </p:tavLst>
                                    </p:anim>
                                    <p:anim calcmode="lin" valueType="num">
                                      <p:cBhvr>
                                        <p:cTn id="80" dur="500" fill="hold"/>
                                        <p:tgtEl>
                                          <p:spTgt spid="3">
                                            <p:txEl>
                                              <p:pRg st="8" end="8"/>
                                            </p:txEl>
                                          </p:spTgt>
                                        </p:tgtEl>
                                        <p:attrNameLst>
                                          <p:attrName>ppt_h</p:attrName>
                                        </p:attrNameLst>
                                      </p:cBhvr>
                                      <p:tavLst>
                                        <p:tav tm="0">
                                          <p:val>
                                            <p:strVal val="#ppt_h*0.01"/>
                                          </p:val>
                                        </p:tav>
                                        <p:tav tm="100000">
                                          <p:val>
                                            <p:strVal val="#ppt_h"/>
                                          </p:val>
                                        </p:tav>
                                      </p:tavLst>
                                    </p:anim>
                                    <p:anim calcmode="lin" valueType="num">
                                      <p:cBhvr>
                                        <p:cTn id="8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82" dur="500" fill="hold"/>
                                        <p:tgtEl>
                                          <p:spTgt spid="3">
                                            <p:txEl>
                                              <p:pRg st="8" end="8"/>
                                            </p:txEl>
                                          </p:spTgt>
                                        </p:tgtEl>
                                        <p:attrNameLst>
                                          <p:attrName>ppt_y</p:attrName>
                                        </p:attrNameLst>
                                      </p:cBhvr>
                                      <p:tavLst>
                                        <p:tav tm="0">
                                          <p:val>
                                            <p:strVal val="#ppt_h+1"/>
                                          </p:val>
                                        </p:tav>
                                        <p:tav tm="100000">
                                          <p:val>
                                            <p:strVal val="#ppt_y"/>
                                          </p:val>
                                        </p:tav>
                                      </p:tavLst>
                                    </p:anim>
                                    <p:animEffect transition="in" filter="fade">
                                      <p:cBhvr>
                                        <p:cTn id="83" dur="500"/>
                                        <p:tgtEl>
                                          <p:spTgt spid="3">
                                            <p:txEl>
                                              <p:pRg st="8" end="8"/>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58" presetClass="entr" presetSubtype="0" accel="100000" fill="hold" grpId="0" nodeType="clickEffect">
                                  <p:stCondLst>
                                    <p:cond delay="0"/>
                                  </p:stCondLst>
                                  <p:childTnLst>
                                    <p:set>
                                      <p:cBhvr>
                                        <p:cTn id="87" dur="1" fill="hold">
                                          <p:stCondLst>
                                            <p:cond delay="0"/>
                                          </p:stCondLst>
                                        </p:cTn>
                                        <p:tgtEl>
                                          <p:spTgt spid="3">
                                            <p:txEl>
                                              <p:pRg st="9" end="9"/>
                                            </p:txEl>
                                          </p:spTgt>
                                        </p:tgtEl>
                                        <p:attrNameLst>
                                          <p:attrName>style.visibility</p:attrName>
                                        </p:attrNameLst>
                                      </p:cBhvr>
                                      <p:to>
                                        <p:strVal val="visible"/>
                                      </p:to>
                                    </p:set>
                                    <p:anim calcmode="lin" valueType="num">
                                      <p:cBhvr>
                                        <p:cTn id="88" dur="500" fill="hold"/>
                                        <p:tgtEl>
                                          <p:spTgt spid="3">
                                            <p:txEl>
                                              <p:pRg st="9" end="9"/>
                                            </p:txEl>
                                          </p:spTgt>
                                        </p:tgtEl>
                                        <p:attrNameLst>
                                          <p:attrName>ppt_w</p:attrName>
                                        </p:attrNameLst>
                                      </p:cBhvr>
                                      <p:tavLst>
                                        <p:tav tm="0">
                                          <p:val>
                                            <p:strVal val="#ppt_w*2.5"/>
                                          </p:val>
                                        </p:tav>
                                        <p:tav tm="100000">
                                          <p:val>
                                            <p:strVal val="#ppt_w"/>
                                          </p:val>
                                        </p:tav>
                                      </p:tavLst>
                                    </p:anim>
                                    <p:anim calcmode="lin" valueType="num">
                                      <p:cBhvr>
                                        <p:cTn id="89" dur="500" fill="hold"/>
                                        <p:tgtEl>
                                          <p:spTgt spid="3">
                                            <p:txEl>
                                              <p:pRg st="9" end="9"/>
                                            </p:txEl>
                                          </p:spTgt>
                                        </p:tgtEl>
                                        <p:attrNameLst>
                                          <p:attrName>ppt_h</p:attrName>
                                        </p:attrNameLst>
                                      </p:cBhvr>
                                      <p:tavLst>
                                        <p:tav tm="0">
                                          <p:val>
                                            <p:strVal val="#ppt_h*0.01"/>
                                          </p:val>
                                        </p:tav>
                                        <p:tav tm="100000">
                                          <p:val>
                                            <p:strVal val="#ppt_h"/>
                                          </p:val>
                                        </p:tav>
                                      </p:tavLst>
                                    </p:anim>
                                    <p:anim calcmode="lin" valueType="num">
                                      <p:cBhvr>
                                        <p:cTn id="9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1" dur="500" fill="hold"/>
                                        <p:tgtEl>
                                          <p:spTgt spid="3">
                                            <p:txEl>
                                              <p:pRg st="9" end="9"/>
                                            </p:txEl>
                                          </p:spTgt>
                                        </p:tgtEl>
                                        <p:attrNameLst>
                                          <p:attrName>ppt_y</p:attrName>
                                        </p:attrNameLst>
                                      </p:cBhvr>
                                      <p:tavLst>
                                        <p:tav tm="0">
                                          <p:val>
                                            <p:strVal val="#ppt_h+1"/>
                                          </p:val>
                                        </p:tav>
                                        <p:tav tm="100000">
                                          <p:val>
                                            <p:strVal val="#ppt_y"/>
                                          </p:val>
                                        </p:tav>
                                      </p:tavLst>
                                    </p:anim>
                                    <p:animEffect transition="in" filter="fade">
                                      <p:cBhvr>
                                        <p:cTn id="9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Definitions</a:t>
            </a:r>
            <a:endParaRPr lang="en-US" b="1" dirty="0"/>
          </a:p>
        </p:txBody>
      </p:sp>
      <p:sp>
        <p:nvSpPr>
          <p:cNvPr id="3" name="Content Placeholder 2"/>
          <p:cNvSpPr>
            <a:spLocks noGrp="1"/>
          </p:cNvSpPr>
          <p:nvPr>
            <p:ph idx="1"/>
          </p:nvPr>
        </p:nvSpPr>
        <p:spPr/>
        <p:txBody>
          <a:bodyPr/>
          <a:lstStyle/>
          <a:p>
            <a:r>
              <a:rPr lang="en-US" b="1" dirty="0" smtClean="0"/>
              <a:t>Courage: </a:t>
            </a:r>
            <a:r>
              <a:rPr lang="en-US" dirty="0"/>
              <a:t>m</a:t>
            </a:r>
            <a:r>
              <a:rPr lang="en-US" dirty="0" smtClean="0"/>
              <a:t>oral strength to do what is right and to do it in the face of trials and difficulties, and to withstand those problems still doing what is right.</a:t>
            </a:r>
          </a:p>
          <a:p>
            <a:r>
              <a:rPr lang="en-US" b="1" dirty="0" smtClean="0"/>
              <a:t>Encourage: </a:t>
            </a:r>
            <a:r>
              <a:rPr lang="en-US" dirty="0" smtClean="0"/>
              <a:t>to inspire with courage or to increase one’s courage; to give help or hope to one who is facing dangers and trials.</a:t>
            </a:r>
          </a:p>
          <a:p>
            <a:r>
              <a:rPr lang="en-US" b="1" dirty="0" smtClean="0"/>
              <a:t>Discourage: </a:t>
            </a:r>
            <a:r>
              <a:rPr lang="en-US" dirty="0" smtClean="0"/>
              <a:t>to hinder courage.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Example of Job</a:t>
            </a:r>
            <a:endParaRPr lang="en-US" b="1" dirty="0"/>
          </a:p>
        </p:txBody>
      </p:sp>
      <p:sp>
        <p:nvSpPr>
          <p:cNvPr id="3" name="Content Placeholder 2"/>
          <p:cNvSpPr>
            <a:spLocks noGrp="1"/>
          </p:cNvSpPr>
          <p:nvPr>
            <p:ph idx="1"/>
          </p:nvPr>
        </p:nvSpPr>
        <p:spPr>
          <a:xfrm>
            <a:off x="457200" y="1143000"/>
            <a:ext cx="8229600" cy="5410200"/>
          </a:xfrm>
        </p:spPr>
        <p:txBody>
          <a:bodyPr>
            <a:normAutofit lnSpcReduction="10000"/>
          </a:bodyPr>
          <a:lstStyle/>
          <a:p>
            <a:r>
              <a:rPr lang="en-US" b="1" dirty="0" smtClean="0"/>
              <a:t>Job</a:t>
            </a:r>
            <a:endParaRPr lang="en-US" dirty="0" smtClean="0"/>
          </a:p>
          <a:p>
            <a:pPr lvl="1">
              <a:buNone/>
            </a:pPr>
            <a:r>
              <a:rPr lang="en-US" sz="2000" dirty="0" smtClean="0"/>
              <a:t>Then the LORD said to Satan, “Have you considered My servant Job, that there is none like him on the earth, a blameless and upright man, one who fears God and shuns evil?” (1:8).</a:t>
            </a:r>
          </a:p>
          <a:p>
            <a:r>
              <a:rPr lang="en-US" dirty="0" smtClean="0"/>
              <a:t>Lost all worldly possessions (1:14-17).</a:t>
            </a:r>
          </a:p>
          <a:p>
            <a:r>
              <a:rPr lang="en-US" dirty="0" smtClean="0"/>
              <a:t>Lost sons and daughters (1:18-19).</a:t>
            </a:r>
          </a:p>
          <a:p>
            <a:r>
              <a:rPr lang="en-US" u="sng" dirty="0" smtClean="0"/>
              <a:t>Not</a:t>
            </a:r>
            <a:r>
              <a:rPr lang="en-US" dirty="0" smtClean="0"/>
              <a:t> lose his great faith (1:20-22).</a:t>
            </a:r>
          </a:p>
          <a:p>
            <a:r>
              <a:rPr lang="en-US" dirty="0" smtClean="0"/>
              <a:t>Lost his health (2:7-8).</a:t>
            </a:r>
          </a:p>
          <a:p>
            <a:r>
              <a:rPr lang="en-US" dirty="0" smtClean="0"/>
              <a:t>Lost his wife’s encouragement (2:9-10).</a:t>
            </a:r>
          </a:p>
          <a:p>
            <a:r>
              <a:rPr lang="en-US" dirty="0" smtClean="0"/>
              <a:t>Great debate begins (4:7).</a:t>
            </a:r>
          </a:p>
          <a:p>
            <a:r>
              <a:rPr lang="en-US" dirty="0" smtClean="0"/>
              <a:t>Lord will vindicate his faith (19:25).</a:t>
            </a:r>
            <a:endParaRPr lang="en-US" dirty="0"/>
          </a:p>
        </p:txBody>
      </p:sp>
      <p:sp>
        <p:nvSpPr>
          <p:cNvPr id="4" name="TextBox 3"/>
          <p:cNvSpPr txBox="1"/>
          <p:nvPr/>
        </p:nvSpPr>
        <p:spPr>
          <a:xfrm>
            <a:off x="457200" y="2667000"/>
            <a:ext cx="8229600" cy="258532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sz="5400" dirty="0" smtClean="0"/>
              <a:t>Job’s faith, hope, and love in the Lord gave him the moral courage to endure this test.</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8" presetClass="entr" presetSubtype="0" ac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4"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8" presetClass="entr" presetSubtype="0" accel="10000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3"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8" presetClass="entr" presetSubtype="0" accel="10000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2"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5" dur="500"/>
                                        <p:tgtEl>
                                          <p:spTgt spid="3">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8" presetClass="entr" presetSubtype="0" accel="100000" fill="hold" grpId="0"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 calcmode="lin" valueType="num">
                                      <p:cBhvr>
                                        <p:cTn id="50"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1"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3"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4" dur="500"/>
                                        <p:tgtEl>
                                          <p:spTgt spid="3">
                                            <p:txEl>
                                              <p:pRg st="5" end="5"/>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58" presetClass="entr" presetSubtype="0" accel="100000" fill="hold" grpId="0" nodeType="click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anim calcmode="lin" valueType="num">
                                      <p:cBhvr>
                                        <p:cTn id="59"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60"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6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2"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63" dur="500"/>
                                        <p:tgtEl>
                                          <p:spTgt spid="3">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8" presetClass="entr" presetSubtype="0" accel="100000" fill="hold" grpId="0" nodeType="clickEffect">
                                  <p:stCondLst>
                                    <p:cond delay="0"/>
                                  </p:stCondLst>
                                  <p:childTnLst>
                                    <p:set>
                                      <p:cBhvr>
                                        <p:cTn id="67" dur="1" fill="hold">
                                          <p:stCondLst>
                                            <p:cond delay="0"/>
                                          </p:stCondLst>
                                        </p:cTn>
                                        <p:tgtEl>
                                          <p:spTgt spid="3">
                                            <p:txEl>
                                              <p:pRg st="7" end="7"/>
                                            </p:txEl>
                                          </p:spTgt>
                                        </p:tgtEl>
                                        <p:attrNameLst>
                                          <p:attrName>style.visibility</p:attrName>
                                        </p:attrNameLst>
                                      </p:cBhvr>
                                      <p:to>
                                        <p:strVal val="visible"/>
                                      </p:to>
                                    </p:set>
                                    <p:anim calcmode="lin" valueType="num">
                                      <p:cBhvr>
                                        <p:cTn id="68" dur="500" fill="hold"/>
                                        <p:tgtEl>
                                          <p:spTgt spid="3">
                                            <p:txEl>
                                              <p:pRg st="7" end="7"/>
                                            </p:txEl>
                                          </p:spTgt>
                                        </p:tgtEl>
                                        <p:attrNameLst>
                                          <p:attrName>ppt_w</p:attrName>
                                        </p:attrNameLst>
                                      </p:cBhvr>
                                      <p:tavLst>
                                        <p:tav tm="0">
                                          <p:val>
                                            <p:strVal val="#ppt_w*2.5"/>
                                          </p:val>
                                        </p:tav>
                                        <p:tav tm="100000">
                                          <p:val>
                                            <p:strVal val="#ppt_w"/>
                                          </p:val>
                                        </p:tav>
                                      </p:tavLst>
                                    </p:anim>
                                    <p:anim calcmode="lin" valueType="num">
                                      <p:cBhvr>
                                        <p:cTn id="69" dur="500" fill="hold"/>
                                        <p:tgtEl>
                                          <p:spTgt spid="3">
                                            <p:txEl>
                                              <p:pRg st="7" end="7"/>
                                            </p:txEl>
                                          </p:spTgt>
                                        </p:tgtEl>
                                        <p:attrNameLst>
                                          <p:attrName>ppt_h</p:attrName>
                                        </p:attrNameLst>
                                      </p:cBhvr>
                                      <p:tavLst>
                                        <p:tav tm="0">
                                          <p:val>
                                            <p:strVal val="#ppt_h*0.01"/>
                                          </p:val>
                                        </p:tav>
                                        <p:tav tm="100000">
                                          <p:val>
                                            <p:strVal val="#ppt_h"/>
                                          </p:val>
                                        </p:tav>
                                      </p:tavLst>
                                    </p:anim>
                                    <p:anim calcmode="lin" valueType="num">
                                      <p:cBhvr>
                                        <p:cTn id="7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1" dur="500" fill="hold"/>
                                        <p:tgtEl>
                                          <p:spTgt spid="3">
                                            <p:txEl>
                                              <p:pRg st="7" end="7"/>
                                            </p:txEl>
                                          </p:spTgt>
                                        </p:tgtEl>
                                        <p:attrNameLst>
                                          <p:attrName>ppt_y</p:attrName>
                                        </p:attrNameLst>
                                      </p:cBhvr>
                                      <p:tavLst>
                                        <p:tav tm="0">
                                          <p:val>
                                            <p:strVal val="#ppt_h+1"/>
                                          </p:val>
                                        </p:tav>
                                        <p:tav tm="100000">
                                          <p:val>
                                            <p:strVal val="#ppt_y"/>
                                          </p:val>
                                        </p:tav>
                                      </p:tavLst>
                                    </p:anim>
                                    <p:animEffect transition="in" filter="fade">
                                      <p:cBhvr>
                                        <p:cTn id="72" dur="500"/>
                                        <p:tgtEl>
                                          <p:spTgt spid="3">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8" presetClass="entr" presetSubtype="0" accel="100000" fill="hold" grpId="0" nodeType="clickEffect">
                                  <p:stCondLst>
                                    <p:cond delay="0"/>
                                  </p:stCondLst>
                                  <p:childTnLst>
                                    <p:set>
                                      <p:cBhvr>
                                        <p:cTn id="76" dur="1" fill="hold">
                                          <p:stCondLst>
                                            <p:cond delay="0"/>
                                          </p:stCondLst>
                                        </p:cTn>
                                        <p:tgtEl>
                                          <p:spTgt spid="3">
                                            <p:txEl>
                                              <p:pRg st="8" end="8"/>
                                            </p:txEl>
                                          </p:spTgt>
                                        </p:tgtEl>
                                        <p:attrNameLst>
                                          <p:attrName>style.visibility</p:attrName>
                                        </p:attrNameLst>
                                      </p:cBhvr>
                                      <p:to>
                                        <p:strVal val="visible"/>
                                      </p:to>
                                    </p:set>
                                    <p:anim calcmode="lin" valueType="num">
                                      <p:cBhvr>
                                        <p:cTn id="77" dur="500" fill="hold"/>
                                        <p:tgtEl>
                                          <p:spTgt spid="3">
                                            <p:txEl>
                                              <p:pRg st="8" end="8"/>
                                            </p:txEl>
                                          </p:spTgt>
                                        </p:tgtEl>
                                        <p:attrNameLst>
                                          <p:attrName>ppt_w</p:attrName>
                                        </p:attrNameLst>
                                      </p:cBhvr>
                                      <p:tavLst>
                                        <p:tav tm="0">
                                          <p:val>
                                            <p:strVal val="#ppt_w*2.5"/>
                                          </p:val>
                                        </p:tav>
                                        <p:tav tm="100000">
                                          <p:val>
                                            <p:strVal val="#ppt_w"/>
                                          </p:val>
                                        </p:tav>
                                      </p:tavLst>
                                    </p:anim>
                                    <p:anim calcmode="lin" valueType="num">
                                      <p:cBhvr>
                                        <p:cTn id="78" dur="500" fill="hold"/>
                                        <p:tgtEl>
                                          <p:spTgt spid="3">
                                            <p:txEl>
                                              <p:pRg st="8" end="8"/>
                                            </p:txEl>
                                          </p:spTgt>
                                        </p:tgtEl>
                                        <p:attrNameLst>
                                          <p:attrName>ppt_h</p:attrName>
                                        </p:attrNameLst>
                                      </p:cBhvr>
                                      <p:tavLst>
                                        <p:tav tm="0">
                                          <p:val>
                                            <p:strVal val="#ppt_h*0.01"/>
                                          </p:val>
                                        </p:tav>
                                        <p:tav tm="100000">
                                          <p:val>
                                            <p:strVal val="#ppt_h"/>
                                          </p:val>
                                        </p:tav>
                                      </p:tavLst>
                                    </p:anim>
                                    <p:anim calcmode="lin" valueType="num">
                                      <p:cBhvr>
                                        <p:cTn id="7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80" dur="500" fill="hold"/>
                                        <p:tgtEl>
                                          <p:spTgt spid="3">
                                            <p:txEl>
                                              <p:pRg st="8" end="8"/>
                                            </p:txEl>
                                          </p:spTgt>
                                        </p:tgtEl>
                                        <p:attrNameLst>
                                          <p:attrName>ppt_y</p:attrName>
                                        </p:attrNameLst>
                                      </p:cBhvr>
                                      <p:tavLst>
                                        <p:tav tm="0">
                                          <p:val>
                                            <p:strVal val="#ppt_h+1"/>
                                          </p:val>
                                        </p:tav>
                                        <p:tav tm="100000">
                                          <p:val>
                                            <p:strVal val="#ppt_y"/>
                                          </p:val>
                                        </p:tav>
                                      </p:tavLst>
                                    </p:anim>
                                    <p:animEffect transition="in" filter="fade">
                                      <p:cBhvr>
                                        <p:cTn id="81" dur="500"/>
                                        <p:tgtEl>
                                          <p:spTgt spid="3">
                                            <p:txEl>
                                              <p:pRg st="8" end="8"/>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7" presetClass="entr" presetSubtype="10" fill="hold" grpId="0" nodeType="clickEffect">
                                  <p:stCondLst>
                                    <p:cond delay="0"/>
                                  </p:stCondLst>
                                  <p:childTnLst>
                                    <p:set>
                                      <p:cBhvr>
                                        <p:cTn id="85" dur="1" fill="hold">
                                          <p:stCondLst>
                                            <p:cond delay="0"/>
                                          </p:stCondLst>
                                        </p:cTn>
                                        <p:tgtEl>
                                          <p:spTgt spid="4"/>
                                        </p:tgtEl>
                                        <p:attrNameLst>
                                          <p:attrName>style.visibility</p:attrName>
                                        </p:attrNameLst>
                                      </p:cBhvr>
                                      <p:to>
                                        <p:strVal val="visible"/>
                                      </p:to>
                                    </p:set>
                                    <p:anim calcmode="lin" valueType="num">
                                      <p:cBhvr>
                                        <p:cTn id="86" dur="500" fill="hold"/>
                                        <p:tgtEl>
                                          <p:spTgt spid="4"/>
                                        </p:tgtEl>
                                        <p:attrNameLst>
                                          <p:attrName>ppt_w</p:attrName>
                                        </p:attrNameLst>
                                      </p:cBhvr>
                                      <p:tavLst>
                                        <p:tav tm="0">
                                          <p:val>
                                            <p:fltVal val="0"/>
                                          </p:val>
                                        </p:tav>
                                        <p:tav tm="100000">
                                          <p:val>
                                            <p:strVal val="#ppt_w"/>
                                          </p:val>
                                        </p:tav>
                                      </p:tavLst>
                                    </p:anim>
                                    <p:anim calcmode="lin" valueType="num">
                                      <p:cBhvr>
                                        <p:cTn id="87"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Example of Joshua</a:t>
            </a:r>
            <a:endParaRPr lang="en-US" b="1" dirty="0"/>
          </a:p>
        </p:txBody>
      </p:sp>
      <p:sp>
        <p:nvSpPr>
          <p:cNvPr id="3" name="Content Placeholder 2"/>
          <p:cNvSpPr>
            <a:spLocks noGrp="1"/>
          </p:cNvSpPr>
          <p:nvPr>
            <p:ph idx="1"/>
          </p:nvPr>
        </p:nvSpPr>
        <p:spPr>
          <a:xfrm>
            <a:off x="457200" y="1143000"/>
            <a:ext cx="8229600" cy="5410200"/>
          </a:xfrm>
        </p:spPr>
        <p:txBody>
          <a:bodyPr>
            <a:noAutofit/>
          </a:bodyPr>
          <a:lstStyle/>
          <a:p>
            <a:r>
              <a:rPr lang="en-US" sz="2800" b="1" dirty="0" smtClean="0"/>
              <a:t>Joshua </a:t>
            </a:r>
            <a:r>
              <a:rPr lang="en-US" sz="2800" dirty="0" smtClean="0"/>
              <a:t>had the had the discouraging example of the previous generation that failed for a lack of faith.</a:t>
            </a:r>
          </a:p>
          <a:p>
            <a:r>
              <a:rPr lang="en-US" sz="2800" dirty="0" smtClean="0"/>
              <a:t>Also learned how God deals with a people of so little faith and courage.</a:t>
            </a:r>
          </a:p>
          <a:p>
            <a:r>
              <a:rPr lang="en-US" sz="2800" dirty="0" smtClean="0"/>
              <a:t>83.33% of spies said </a:t>
            </a:r>
            <a:r>
              <a:rPr lang="en-US" sz="2800" b="1" dirty="0" smtClean="0"/>
              <a:t>we can’t do it </a:t>
            </a:r>
            <a:r>
              <a:rPr lang="en-US" sz="2800" dirty="0" smtClean="0"/>
              <a:t>and this lack of faith spread like cancer though the whole of Israel (Num. 13:26-14:4).</a:t>
            </a:r>
          </a:p>
          <a:p>
            <a:r>
              <a:rPr lang="en-US" sz="2800" dirty="0" smtClean="0"/>
              <a:t>Had the encouragement of Moses (Dt. 33:26-29).</a:t>
            </a:r>
          </a:p>
          <a:p>
            <a:r>
              <a:rPr lang="en-US" sz="2800" dirty="0" smtClean="0"/>
              <a:t>Had the promise of God (Josh. 1:1-5).</a:t>
            </a:r>
          </a:p>
          <a:p>
            <a:r>
              <a:rPr lang="en-US" sz="2800" dirty="0" smtClean="0"/>
              <a:t>His faith was not a blind faith, but one based on God’s Word (Josh. 1:6-9).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ound Single Corner Rectangle 3"/>
          <p:cNvSpPr/>
          <p:nvPr/>
        </p:nvSpPr>
        <p:spPr>
          <a:xfrm>
            <a:off x="5638800" y="3810000"/>
            <a:ext cx="2209800" cy="304800"/>
          </a:xfrm>
          <a:prstGeom prst="round1Rect">
            <a:avLst/>
          </a:prstGeom>
          <a:solidFill>
            <a:srgbClr val="FFFF00">
              <a:alpha val="73000"/>
            </a:srgbClr>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ound Single Corner Rectangle 4"/>
          <p:cNvSpPr/>
          <p:nvPr/>
        </p:nvSpPr>
        <p:spPr>
          <a:xfrm>
            <a:off x="1905000" y="4191000"/>
            <a:ext cx="1143000" cy="304800"/>
          </a:xfrm>
          <a:prstGeom prst="round1Rect">
            <a:avLst/>
          </a:prstGeom>
          <a:solidFill>
            <a:srgbClr val="FFFF00">
              <a:alpha val="73000"/>
            </a:srgbClr>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76200"/>
            <a:ext cx="7772400" cy="917575"/>
          </a:xfrm>
        </p:spPr>
        <p:txBody>
          <a:bodyPr>
            <a:normAutofit/>
          </a:bodyPr>
          <a:lstStyle/>
          <a:p>
            <a:pPr algn="l"/>
            <a:r>
              <a:rPr lang="en-US" sz="4000" b="1" dirty="0" smtClean="0"/>
              <a:t>Courage – Joshua 1:6-7</a:t>
            </a:r>
            <a:endParaRPr lang="en-US" sz="4000" b="1" dirty="0"/>
          </a:p>
        </p:txBody>
      </p:sp>
      <p:sp>
        <p:nvSpPr>
          <p:cNvPr id="3" name="Subtitle 2"/>
          <p:cNvSpPr>
            <a:spLocks noGrp="1"/>
          </p:cNvSpPr>
          <p:nvPr>
            <p:ph type="subTitle" idx="1"/>
          </p:nvPr>
        </p:nvSpPr>
        <p:spPr>
          <a:xfrm>
            <a:off x="685800" y="993775"/>
            <a:ext cx="7924800" cy="5635625"/>
          </a:xfrm>
        </p:spPr>
        <p:txBody>
          <a:bodyPr>
            <a:normAutofit/>
          </a:bodyPr>
          <a:lstStyle/>
          <a:p>
            <a:pPr algn="l"/>
            <a:r>
              <a:rPr lang="en-US" sz="2400" dirty="0" smtClean="0">
                <a:solidFill>
                  <a:schemeClr val="tx1"/>
                </a:solidFill>
              </a:rPr>
              <a:t>6 Be strong and of good courage, for to this people you shall divide as an inheritance the land which I swore to their fathers to give them. </a:t>
            </a:r>
          </a:p>
          <a:p>
            <a:pPr algn="l"/>
            <a:r>
              <a:rPr lang="en-US" sz="2400" dirty="0" smtClean="0">
                <a:solidFill>
                  <a:schemeClr val="tx1"/>
                </a:solidFill>
              </a:rPr>
              <a:t>7 Only be strong and very courageous, that you may observe to do according to all the law which Moses My servant commanded you; do not turn from it to the right hand or to the left, that you may prosper wherever you go. </a:t>
            </a:r>
          </a:p>
          <a:p>
            <a:pPr algn="l"/>
            <a:r>
              <a:rPr lang="en-US" sz="2400" dirty="0" smtClean="0">
                <a:solidFill>
                  <a:schemeClr val="tx1"/>
                </a:solidFill>
              </a:rPr>
              <a:t>8 This Book of the Law shall not depart </a:t>
            </a:r>
            <a:r>
              <a:rPr lang="en-US" sz="2400" dirty="0" smtClean="0">
                <a:solidFill>
                  <a:srgbClr val="000000"/>
                </a:solidFill>
              </a:rPr>
              <a:t>from your mouth</a:t>
            </a:r>
            <a:r>
              <a:rPr lang="en-US" sz="2400" dirty="0" smtClean="0">
                <a:solidFill>
                  <a:schemeClr val="tx1"/>
                </a:solidFill>
              </a:rPr>
              <a:t>, but you shall meditate in it day and night, that you may observe to do according to all that is written in it. For then you will make your way prosperous, and then you will have good success. </a:t>
            </a:r>
          </a:p>
          <a:p>
            <a:pPr algn="l"/>
            <a:r>
              <a:rPr lang="en-US" sz="2400" dirty="0" smtClean="0">
                <a:solidFill>
                  <a:schemeClr val="tx1"/>
                </a:solidFill>
              </a:rPr>
              <a:t>9 Have I not commanded you? Be strong and of good courage; do not be afraid, nor be dismayed, for the LORD your God is with you wherever you go.</a:t>
            </a:r>
            <a:endParaRPr 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Example of Joshua</a:t>
            </a:r>
            <a:endParaRPr lang="en-US" b="1" dirty="0"/>
          </a:p>
        </p:txBody>
      </p:sp>
      <p:sp>
        <p:nvSpPr>
          <p:cNvPr id="3" name="Content Placeholder 2"/>
          <p:cNvSpPr>
            <a:spLocks noGrp="1"/>
          </p:cNvSpPr>
          <p:nvPr>
            <p:ph idx="1"/>
          </p:nvPr>
        </p:nvSpPr>
        <p:spPr>
          <a:xfrm>
            <a:off x="457200" y="1143000"/>
            <a:ext cx="8229600" cy="5410200"/>
          </a:xfrm>
        </p:spPr>
        <p:txBody>
          <a:bodyPr>
            <a:noAutofit/>
          </a:bodyPr>
          <a:lstStyle/>
          <a:p>
            <a:pPr>
              <a:buNone/>
            </a:pPr>
            <a:r>
              <a:rPr lang="en-US" b="1" dirty="0" smtClean="0"/>
              <a:t>Promise of God Fulfilled (Josh. 21:43-45).</a:t>
            </a:r>
          </a:p>
          <a:p>
            <a:pPr lvl="1">
              <a:buNone/>
            </a:pPr>
            <a:r>
              <a:rPr lang="en-US" dirty="0" smtClean="0"/>
              <a:t>43 So the LORD gave to Israel all the land of which He had sworn to give to their fathers, and they took possession of it and dwelt in it.</a:t>
            </a:r>
          </a:p>
          <a:p>
            <a:pPr lvl="1">
              <a:buNone/>
            </a:pPr>
            <a:r>
              <a:rPr lang="en-US" dirty="0" smtClean="0"/>
              <a:t>44 The LORD gave them rest all around, according to all that He had sworn to their fathers.  And not a man of all their enemies stood against them; the LORD delivered all their enemies into their hand.</a:t>
            </a:r>
          </a:p>
          <a:p>
            <a:pPr lvl="1">
              <a:buNone/>
            </a:pPr>
            <a:r>
              <a:rPr lang="en-US" dirty="0" smtClean="0"/>
              <a:t>45 Not a word failed of any good thing which the LORD had spoken to the house of Israel.  All came to pass.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18" dur="500"/>
                                        <p:tgtEl>
                                          <p:spTgt spid="3">
                                            <p:txEl>
                                              <p:pRg st="1" end="1"/>
                                            </p:txEl>
                                          </p:spTgt>
                                        </p:tgtEl>
                                      </p:cBhvr>
                                    </p:animEffect>
                                  </p:childTnLst>
                                </p:cTn>
                              </p:par>
                              <p:par>
                                <p:cTn id="19" presetID="58" presetClass="entr" presetSubtype="0" accel="10000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5" dur="500"/>
                                        <p:tgtEl>
                                          <p:spTgt spid="3">
                                            <p:txEl>
                                              <p:pRg st="2" end="2"/>
                                            </p:txEl>
                                          </p:spTgt>
                                        </p:tgtEl>
                                      </p:cBhvr>
                                    </p:animEffect>
                                  </p:childTnLst>
                                </p:cTn>
                              </p:par>
                              <p:par>
                                <p:cTn id="26" presetID="58" presetClass="entr" presetSubtype="0" accel="100000"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29"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Example of Jesus</a:t>
            </a:r>
            <a:endParaRPr lang="en-US" b="1" dirty="0"/>
          </a:p>
        </p:txBody>
      </p:sp>
      <p:sp>
        <p:nvSpPr>
          <p:cNvPr id="3" name="Content Placeholder 2"/>
          <p:cNvSpPr>
            <a:spLocks noGrp="1"/>
          </p:cNvSpPr>
          <p:nvPr>
            <p:ph idx="1"/>
          </p:nvPr>
        </p:nvSpPr>
        <p:spPr>
          <a:xfrm>
            <a:off x="457200" y="1143000"/>
            <a:ext cx="8229600" cy="5410200"/>
          </a:xfrm>
        </p:spPr>
        <p:txBody>
          <a:bodyPr>
            <a:noAutofit/>
          </a:bodyPr>
          <a:lstStyle/>
          <a:p>
            <a:pPr>
              <a:buNone/>
            </a:pPr>
            <a:r>
              <a:rPr lang="en-US" sz="3600" b="1" dirty="0" smtClean="0"/>
              <a:t>Cleansed Temple (Jn. 2:13-22).</a:t>
            </a:r>
          </a:p>
          <a:p>
            <a:pPr lvl="1"/>
            <a:r>
              <a:rPr lang="en-US" sz="3200" dirty="0" smtClean="0"/>
              <a:t>First public teaching.</a:t>
            </a:r>
          </a:p>
          <a:p>
            <a:pPr lvl="1"/>
            <a:r>
              <a:rPr lang="en-US" sz="3200" dirty="0" smtClean="0"/>
              <a:t>Declared war on the traditions, the doctrines, and the commandments of men.</a:t>
            </a:r>
          </a:p>
          <a:p>
            <a:pPr lvl="1"/>
            <a:r>
              <a:rPr lang="en-US" sz="3200" dirty="0" smtClean="0"/>
              <a:t>Demanded unconditional surrender to the truth.</a:t>
            </a:r>
          </a:p>
          <a:p>
            <a:pPr lvl="1"/>
            <a:r>
              <a:rPr lang="en-US" sz="3200" dirty="0" smtClean="0"/>
              <a:t>Offered no compromise, no accommodation to error.</a:t>
            </a:r>
          </a:p>
          <a:p>
            <a:pPr lvl="2"/>
            <a:r>
              <a:rPr lang="en-US" sz="2800" dirty="0" smtClean="0"/>
              <a:t>No unity in diversity.</a:t>
            </a:r>
          </a:p>
          <a:p>
            <a:pPr lvl="2"/>
            <a:r>
              <a:rPr lang="en-US" sz="2800" dirty="0" smtClean="0"/>
              <a:t>Required repentance and acceptance of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8"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b="1" dirty="0" smtClean="0"/>
              <a:t>Example of Jesus</a:t>
            </a:r>
            <a:endParaRPr lang="en-US" b="1" dirty="0"/>
          </a:p>
        </p:txBody>
      </p:sp>
      <p:sp>
        <p:nvSpPr>
          <p:cNvPr id="3" name="Content Placeholder 2"/>
          <p:cNvSpPr>
            <a:spLocks noGrp="1"/>
          </p:cNvSpPr>
          <p:nvPr>
            <p:ph idx="1"/>
          </p:nvPr>
        </p:nvSpPr>
        <p:spPr>
          <a:xfrm>
            <a:off x="381000" y="1143000"/>
            <a:ext cx="8229600" cy="5410200"/>
          </a:xfrm>
        </p:spPr>
        <p:txBody>
          <a:bodyPr>
            <a:noAutofit/>
          </a:bodyPr>
          <a:lstStyle/>
          <a:p>
            <a:pPr>
              <a:buNone/>
            </a:pPr>
            <a:r>
              <a:rPr lang="en-US" b="1" dirty="0" smtClean="0"/>
              <a:t>Near his death (Lk. 22:39-46).</a:t>
            </a:r>
          </a:p>
          <a:p>
            <a:pPr lvl="1"/>
            <a:r>
              <a:rPr lang="en-US" dirty="0" smtClean="0"/>
              <a:t>Preparing for greatest trial in his life—prayed.</a:t>
            </a:r>
          </a:p>
          <a:p>
            <a:pPr lvl="1"/>
            <a:r>
              <a:rPr lang="en-US" dirty="0" smtClean="0"/>
              <a:t>Needed the encouragement of his brethren, but they fell asleep.</a:t>
            </a:r>
          </a:p>
          <a:p>
            <a:pPr lvl="1"/>
            <a:r>
              <a:rPr lang="en-US" dirty="0" smtClean="0"/>
              <a:t>Where am I when my brethren need me?</a:t>
            </a:r>
          </a:p>
          <a:p>
            <a:r>
              <a:rPr lang="en-US" b="1" dirty="0" smtClean="0"/>
              <a:t>Ready to endure trial (Jn. 18:3-12).</a:t>
            </a:r>
          </a:p>
          <a:p>
            <a:pPr lvl="1"/>
            <a:r>
              <a:rPr lang="en-US" dirty="0" smtClean="0"/>
              <a:t>Enemies overtaken that he would approach them.</a:t>
            </a:r>
          </a:p>
          <a:p>
            <a:pPr lvl="1"/>
            <a:r>
              <a:rPr lang="en-US" dirty="0" smtClean="0"/>
              <a:t>Could have escaped–endured for us (Mt. 26:53).</a:t>
            </a:r>
          </a:p>
          <a:p>
            <a:r>
              <a:rPr lang="en-US" b="1" dirty="0" smtClean="0"/>
              <a:t>We are taught to expect trials (Lk. 9:21-23).</a:t>
            </a:r>
          </a:p>
          <a:p>
            <a:r>
              <a:rPr lang="en-US" b="1" dirty="0" smtClean="0"/>
              <a:t>Prepared disciples for trials (Jn. 15:18-21).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par>
                                <p:cTn id="21" presetID="58" presetClass="entr" presetSubtype="0" accel="10000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4"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7" dur="500"/>
                                        <p:tgtEl>
                                          <p:spTgt spid="3">
                                            <p:txEl>
                                              <p:pRg st="2" end="2"/>
                                            </p:txEl>
                                          </p:spTgt>
                                        </p:tgtEl>
                                      </p:cBhvr>
                                    </p:animEffect>
                                  </p:childTnLst>
                                </p:cTn>
                              </p:par>
                              <p:par>
                                <p:cTn id="28" presetID="58" presetClass="entr" presetSubtype="0" accel="10000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1"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8" presetClass="entr" presetSubtype="0" accel="10000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40"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4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43" dur="500"/>
                                        <p:tgtEl>
                                          <p:spTgt spid="3">
                                            <p:txEl>
                                              <p:pRg st="4" end="4"/>
                                            </p:txEl>
                                          </p:spTgt>
                                        </p:tgtEl>
                                      </p:cBhvr>
                                    </p:animEffect>
                                  </p:childTnLst>
                                </p:cTn>
                              </p:par>
                              <p:par>
                                <p:cTn id="44" presetID="58" presetClass="entr" presetSubtype="0" accel="100000" fill="hold" grpId="0" nodeType="with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p:cTn id="46"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47"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50" dur="500"/>
                                        <p:tgtEl>
                                          <p:spTgt spid="3">
                                            <p:txEl>
                                              <p:pRg st="5" end="5"/>
                                            </p:txEl>
                                          </p:spTgt>
                                        </p:tgtEl>
                                      </p:cBhvr>
                                    </p:animEffect>
                                  </p:childTnLst>
                                </p:cTn>
                              </p:par>
                              <p:par>
                                <p:cTn id="51" presetID="58" presetClass="entr" presetSubtype="0" accel="100000" fill="hold" grpId="0"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54"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5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57" dur="5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8" presetClass="entr" presetSubtype="0" accel="100000" fill="hold" grpId="0"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 calcmode="lin" valueType="num">
                                      <p:cBhvr>
                                        <p:cTn id="62" dur="500" fill="hold"/>
                                        <p:tgtEl>
                                          <p:spTgt spid="3">
                                            <p:txEl>
                                              <p:pRg st="7" end="7"/>
                                            </p:txEl>
                                          </p:spTgt>
                                        </p:tgtEl>
                                        <p:attrNameLst>
                                          <p:attrName>ppt_w</p:attrName>
                                        </p:attrNameLst>
                                      </p:cBhvr>
                                      <p:tavLst>
                                        <p:tav tm="0">
                                          <p:val>
                                            <p:strVal val="#ppt_w*2.5"/>
                                          </p:val>
                                        </p:tav>
                                        <p:tav tm="100000">
                                          <p:val>
                                            <p:strVal val="#ppt_w"/>
                                          </p:val>
                                        </p:tav>
                                      </p:tavLst>
                                    </p:anim>
                                    <p:anim calcmode="lin" valueType="num">
                                      <p:cBhvr>
                                        <p:cTn id="63" dur="500" fill="hold"/>
                                        <p:tgtEl>
                                          <p:spTgt spid="3">
                                            <p:txEl>
                                              <p:pRg st="7" end="7"/>
                                            </p:txEl>
                                          </p:spTgt>
                                        </p:tgtEl>
                                        <p:attrNameLst>
                                          <p:attrName>ppt_h</p:attrName>
                                        </p:attrNameLst>
                                      </p:cBhvr>
                                      <p:tavLst>
                                        <p:tav tm="0">
                                          <p:val>
                                            <p:strVal val="#ppt_h*0.01"/>
                                          </p:val>
                                        </p:tav>
                                        <p:tav tm="100000">
                                          <p:val>
                                            <p:strVal val="#ppt_h"/>
                                          </p:val>
                                        </p:tav>
                                      </p:tavLst>
                                    </p:anim>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3">
                                            <p:txEl>
                                              <p:pRg st="7" end="7"/>
                                            </p:txEl>
                                          </p:spTgt>
                                        </p:tgtEl>
                                        <p:attrNameLst>
                                          <p:attrName>ppt_y</p:attrName>
                                        </p:attrNameLst>
                                      </p:cBhvr>
                                      <p:tavLst>
                                        <p:tav tm="0">
                                          <p:val>
                                            <p:strVal val="#ppt_h+1"/>
                                          </p:val>
                                        </p:tav>
                                        <p:tav tm="100000">
                                          <p:val>
                                            <p:strVal val="#ppt_y"/>
                                          </p:val>
                                        </p:tav>
                                      </p:tavLst>
                                    </p:anim>
                                    <p:animEffect transition="in" filter="fade">
                                      <p:cBhvr>
                                        <p:cTn id="66" dur="5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8" presetClass="entr" presetSubtype="0" accel="10000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500" fill="hold"/>
                                        <p:tgtEl>
                                          <p:spTgt spid="3">
                                            <p:txEl>
                                              <p:pRg st="8" end="8"/>
                                            </p:txEl>
                                          </p:spTgt>
                                        </p:tgtEl>
                                        <p:attrNameLst>
                                          <p:attrName>ppt_w</p:attrName>
                                        </p:attrNameLst>
                                      </p:cBhvr>
                                      <p:tavLst>
                                        <p:tav tm="0">
                                          <p:val>
                                            <p:strVal val="#ppt_w*2.5"/>
                                          </p:val>
                                        </p:tav>
                                        <p:tav tm="100000">
                                          <p:val>
                                            <p:strVal val="#ppt_w"/>
                                          </p:val>
                                        </p:tav>
                                      </p:tavLst>
                                    </p:anim>
                                    <p:anim calcmode="lin" valueType="num">
                                      <p:cBhvr>
                                        <p:cTn id="72" dur="500" fill="hold"/>
                                        <p:tgtEl>
                                          <p:spTgt spid="3">
                                            <p:txEl>
                                              <p:pRg st="8" end="8"/>
                                            </p:txEl>
                                          </p:spTgt>
                                        </p:tgtEl>
                                        <p:attrNameLst>
                                          <p:attrName>ppt_h</p:attrName>
                                        </p:attrNameLst>
                                      </p:cBhvr>
                                      <p:tavLst>
                                        <p:tav tm="0">
                                          <p:val>
                                            <p:strVal val="#ppt_h*0.01"/>
                                          </p:val>
                                        </p:tav>
                                        <p:tav tm="100000">
                                          <p:val>
                                            <p:strVal val="#ppt_h"/>
                                          </p:val>
                                        </p:tav>
                                      </p:tavLst>
                                    </p:anim>
                                    <p:anim calcmode="lin" valueType="num">
                                      <p:cBhvr>
                                        <p:cTn id="7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4" dur="500" fill="hold"/>
                                        <p:tgtEl>
                                          <p:spTgt spid="3">
                                            <p:txEl>
                                              <p:pRg st="8" end="8"/>
                                            </p:txEl>
                                          </p:spTgt>
                                        </p:tgtEl>
                                        <p:attrNameLst>
                                          <p:attrName>ppt_y</p:attrName>
                                        </p:attrNameLst>
                                      </p:cBhvr>
                                      <p:tavLst>
                                        <p:tav tm="0">
                                          <p:val>
                                            <p:strVal val="#ppt_h+1"/>
                                          </p:val>
                                        </p:tav>
                                        <p:tav tm="100000">
                                          <p:val>
                                            <p:strVal val="#ppt_y"/>
                                          </p:val>
                                        </p:tav>
                                      </p:tavLst>
                                    </p:anim>
                                    <p:animEffect transition="in" filter="fade">
                                      <p:cBhvr>
                                        <p:cTn id="7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543800" cy="1143000"/>
          </a:xfrm>
        </p:spPr>
        <p:txBody>
          <a:bodyPr/>
          <a:lstStyle/>
          <a:p>
            <a:pPr algn="l"/>
            <a:r>
              <a:rPr lang="en-US" b="1" dirty="0" smtClean="0"/>
              <a:t>Courage</a:t>
            </a:r>
            <a:endParaRPr lang="en-US" b="1" dirty="0"/>
          </a:p>
        </p:txBody>
      </p:sp>
      <p:sp>
        <p:nvSpPr>
          <p:cNvPr id="3" name="Content Placeholder 2"/>
          <p:cNvSpPr>
            <a:spLocks noGrp="1"/>
          </p:cNvSpPr>
          <p:nvPr>
            <p:ph idx="1"/>
          </p:nvPr>
        </p:nvSpPr>
        <p:spPr>
          <a:xfrm>
            <a:off x="2590800" y="1524000"/>
            <a:ext cx="6096000" cy="4525963"/>
          </a:xfrm>
        </p:spPr>
        <p:txBody>
          <a:bodyPr>
            <a:normAutofit fontScale="92500" lnSpcReduction="10000"/>
          </a:bodyPr>
          <a:lstStyle/>
          <a:p>
            <a:r>
              <a:rPr lang="en-US" b="1" dirty="0" smtClean="0"/>
              <a:t>Courage: </a:t>
            </a:r>
            <a:r>
              <a:rPr lang="en-US" dirty="0"/>
              <a:t>m</a:t>
            </a:r>
            <a:r>
              <a:rPr lang="en-US" dirty="0" smtClean="0"/>
              <a:t>oral strength to do what is right and to do it in the face of trials and difficulties, and to withstand those problems still doing what is right.</a:t>
            </a:r>
          </a:p>
          <a:p>
            <a:r>
              <a:rPr lang="en-US" b="1" dirty="0" smtClean="0"/>
              <a:t>Encourage: </a:t>
            </a:r>
            <a:r>
              <a:rPr lang="en-US" dirty="0" smtClean="0"/>
              <a:t>to inspire with courage or to increase one’s courage; to give help or hope to one who is facing dangers and trials.</a:t>
            </a:r>
          </a:p>
          <a:p>
            <a:r>
              <a:rPr lang="en-US" b="1" dirty="0" smtClean="0"/>
              <a:t>Discourage: </a:t>
            </a:r>
            <a:r>
              <a:rPr lang="en-US" dirty="0" smtClean="0"/>
              <a:t>to hinder courage.</a:t>
            </a:r>
            <a:endParaRPr lang="en-US" dirty="0"/>
          </a:p>
        </p:txBody>
      </p:sp>
      <p:sp>
        <p:nvSpPr>
          <p:cNvPr id="4" name="TextBox 3"/>
          <p:cNvSpPr txBox="1"/>
          <p:nvPr/>
        </p:nvSpPr>
        <p:spPr>
          <a:xfrm>
            <a:off x="762000" y="1981200"/>
            <a:ext cx="1828800" cy="2062103"/>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spcAft>
                <a:spcPts val="1200"/>
              </a:spcAft>
              <a:buFont typeface="Arial"/>
              <a:buChar char="•"/>
            </a:pPr>
            <a:r>
              <a:rPr lang="en-US" sz="3600" b="1" dirty="0" smtClean="0"/>
              <a:t> Job</a:t>
            </a:r>
          </a:p>
          <a:p>
            <a:pPr>
              <a:spcAft>
                <a:spcPts val="1200"/>
              </a:spcAft>
              <a:buFont typeface="Arial"/>
              <a:buChar char="•"/>
            </a:pPr>
            <a:r>
              <a:rPr lang="en-US" sz="3600" b="1" dirty="0" smtClean="0"/>
              <a:t> Joshua</a:t>
            </a:r>
          </a:p>
          <a:p>
            <a:pPr>
              <a:spcAft>
                <a:spcPts val="1200"/>
              </a:spcAft>
              <a:buFont typeface="Arial"/>
              <a:buChar char="•"/>
            </a:pPr>
            <a:r>
              <a:rPr lang="en-US" sz="3600" b="1" dirty="0" smtClean="0"/>
              <a:t> Jesus</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1654</TotalTime>
  <Words>1222</Words>
  <Application>Microsoft Macintosh PowerPoint</Application>
  <PresentationFormat>On-screen Show (4:3)</PresentationFormat>
  <Paragraphs>88</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Courage – Joshua 1:6-7</vt:lpstr>
      <vt:lpstr>Definitions</vt:lpstr>
      <vt:lpstr>Example of Job</vt:lpstr>
      <vt:lpstr>Example of Joshua</vt:lpstr>
      <vt:lpstr>Courage – Joshua 1:6-7</vt:lpstr>
      <vt:lpstr>Example of Joshua</vt:lpstr>
      <vt:lpstr>Example of Jesus</vt:lpstr>
      <vt:lpstr>Example of Jesus</vt:lpstr>
      <vt:lpstr>Courage</vt:lpstr>
      <vt:lpstr>Where Do We Need Courage?</vt:lpstr>
      <vt:lpstr>Sources of Discouragement:</vt:lpstr>
      <vt:lpstr>God Provides Encouragement: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Courage – Joshua 1:6-7</dc:title>
  <dc:creator>Andrew Alexander</dc:creator>
  <cp:lastModifiedBy>Andrew Alexander</cp:lastModifiedBy>
  <cp:revision>16</cp:revision>
  <dcterms:created xsi:type="dcterms:W3CDTF">2009-07-19T11:34:36Z</dcterms:created>
  <dcterms:modified xsi:type="dcterms:W3CDTF">2009-07-19T11:49:17Z</dcterms:modified>
</cp:coreProperties>
</file>