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98" d="100"/>
          <a:sy n="98" d="100"/>
        </p:scale>
        <p:origin x="-5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viewProps" Target="view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presProps" Target="presProps.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theme" Target="theme/theme1.xml"/><Relationship Id="rId12"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5D2DD0-B9DF-4071-B842-6F7589885C58}" type="datetimeFigureOut">
              <a:rPr lang="en-US" smtClean="0"/>
              <a:pPr/>
              <a:t>8/23/09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F11B4-BD26-4F52-9DAD-3ED0F6A9BB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D2DD0-B9DF-4071-B842-6F7589885C58}" type="datetimeFigureOut">
              <a:rPr lang="en-US" smtClean="0"/>
              <a:pPr/>
              <a:t>8/23/09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F11B4-BD26-4F52-9DAD-3ED0F6A9BB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D2DD0-B9DF-4071-B842-6F7589885C58}" type="datetimeFigureOut">
              <a:rPr lang="en-US" smtClean="0"/>
              <a:pPr/>
              <a:t>8/23/09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F11B4-BD26-4F52-9DAD-3ED0F6A9BB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D2DD0-B9DF-4071-B842-6F7589885C58}" type="datetimeFigureOut">
              <a:rPr lang="en-US" smtClean="0"/>
              <a:pPr/>
              <a:t>8/23/09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F11B4-BD26-4F52-9DAD-3ED0F6A9BB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5D2DD0-B9DF-4071-B842-6F7589885C58}" type="datetimeFigureOut">
              <a:rPr lang="en-US" smtClean="0"/>
              <a:pPr/>
              <a:t>8/23/09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F11B4-BD26-4F52-9DAD-3ED0F6A9BB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5D2DD0-B9DF-4071-B842-6F7589885C58}" type="datetimeFigureOut">
              <a:rPr lang="en-US" smtClean="0"/>
              <a:pPr/>
              <a:t>8/23/09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F11B4-BD26-4F52-9DAD-3ED0F6A9BB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5D2DD0-B9DF-4071-B842-6F7589885C58}" type="datetimeFigureOut">
              <a:rPr lang="en-US" smtClean="0"/>
              <a:pPr/>
              <a:t>8/23/09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F11B4-BD26-4F52-9DAD-3ED0F6A9BB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5D2DD0-B9DF-4071-B842-6F7589885C58}" type="datetimeFigureOut">
              <a:rPr lang="en-US" smtClean="0"/>
              <a:pPr/>
              <a:t>8/23/09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F11B4-BD26-4F52-9DAD-3ED0F6A9BB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D2DD0-B9DF-4071-B842-6F7589885C58}" type="datetimeFigureOut">
              <a:rPr lang="en-US" smtClean="0"/>
              <a:pPr/>
              <a:t>8/23/09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F11B4-BD26-4F52-9DAD-3ED0F6A9BB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D2DD0-B9DF-4071-B842-6F7589885C58}" type="datetimeFigureOut">
              <a:rPr lang="en-US" smtClean="0"/>
              <a:pPr/>
              <a:t>8/23/09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F11B4-BD26-4F52-9DAD-3ED0F6A9BB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D2DD0-B9DF-4071-B842-6F7589885C58}" type="datetimeFigureOut">
              <a:rPr lang="en-US" smtClean="0"/>
              <a:pPr/>
              <a:t>8/23/09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F11B4-BD26-4F52-9DAD-3ED0F6A9BB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D2DD0-B9DF-4071-B842-6F7589885C58}" type="datetimeFigureOut">
              <a:rPr lang="en-US" smtClean="0"/>
              <a:pPr/>
              <a:t>8/23/09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F11B4-BD26-4F52-9DAD-3ED0F6A9BB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rgbClr val="FF0000"/>
                </a:solidFill>
              </a:rPr>
              <a:t>Defending NT Doctrine</a:t>
            </a:r>
            <a:endParaRPr lang="en-US" sz="5400" b="1" dirty="0">
              <a:solidFill>
                <a:srgbClr val="FF0000"/>
              </a:solidFill>
            </a:endParaRPr>
          </a:p>
        </p:txBody>
      </p:sp>
      <p:sp>
        <p:nvSpPr>
          <p:cNvPr id="3" name="Subtitle 2"/>
          <p:cNvSpPr>
            <a:spLocks noGrp="1"/>
          </p:cNvSpPr>
          <p:nvPr>
            <p:ph type="subTitle" idx="1"/>
          </p:nvPr>
        </p:nvSpPr>
        <p:spPr>
          <a:xfrm>
            <a:off x="1295400" y="3886200"/>
            <a:ext cx="6553200" cy="1752600"/>
          </a:xfrm>
          <a:solidFill>
            <a:srgbClr val="FF0000"/>
          </a:solidFill>
        </p:spPr>
        <p:txBody>
          <a:bodyPr>
            <a:normAutofit/>
          </a:bodyPr>
          <a:lstStyle/>
          <a:p>
            <a:pPr algn="l"/>
            <a:r>
              <a:rPr lang="en-US" sz="3600" dirty="0" smtClean="0">
                <a:solidFill>
                  <a:schemeClr val="bg1"/>
                </a:solidFill>
              </a:rPr>
              <a:t>The latter do so in love, knowing that I am put here for the defense of the gospel (Phil. 1:16).</a:t>
            </a:r>
            <a:endParaRPr lang="en-US"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 Practice From Scriptures</a:t>
            </a:r>
            <a:endParaRPr lang="en-US" dirty="0"/>
          </a:p>
        </p:txBody>
      </p:sp>
      <p:sp>
        <p:nvSpPr>
          <p:cNvPr id="4" name="Content Placeholder 3"/>
          <p:cNvSpPr>
            <a:spLocks noGrp="1"/>
          </p:cNvSpPr>
          <p:nvPr>
            <p:ph idx="1"/>
          </p:nvPr>
        </p:nvSpPr>
        <p:spPr/>
        <p:txBody>
          <a:bodyPr/>
          <a:lstStyle/>
          <a:p>
            <a:r>
              <a:rPr lang="en-US" dirty="0" smtClean="0"/>
              <a:t>1 Pet. 3:15</a:t>
            </a:r>
          </a:p>
          <a:p>
            <a:r>
              <a:rPr lang="en-US" dirty="0" smtClean="0"/>
              <a:t>Phil. 1:16</a:t>
            </a:r>
          </a:p>
          <a:p>
            <a:r>
              <a:rPr lang="en-US" dirty="0" smtClean="0"/>
              <a:t>2 Cor. 5:7</a:t>
            </a:r>
          </a:p>
          <a:p>
            <a:r>
              <a:rPr lang="en-US" dirty="0" smtClean="0"/>
              <a:t>It’s my responsibility to give Scripture for what I am doing!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Secular Reasoning</a:t>
            </a:r>
            <a:endParaRPr lang="en-US" dirty="0"/>
          </a:p>
        </p:txBody>
      </p:sp>
      <p:sp>
        <p:nvSpPr>
          <p:cNvPr id="3" name="Content Placeholder 2"/>
          <p:cNvSpPr>
            <a:spLocks noGrp="1"/>
          </p:cNvSpPr>
          <p:nvPr>
            <p:ph idx="1"/>
          </p:nvPr>
        </p:nvSpPr>
        <p:spPr>
          <a:xfrm>
            <a:off x="457200" y="1524000"/>
            <a:ext cx="8229600" cy="4953000"/>
          </a:xfrm>
        </p:spPr>
        <p:txBody>
          <a:bodyPr>
            <a:normAutofit/>
          </a:bodyPr>
          <a:lstStyle/>
          <a:p>
            <a:pPr>
              <a:lnSpc>
                <a:spcPts val="3560"/>
              </a:lnSpc>
              <a:buNone/>
            </a:pPr>
            <a:r>
              <a:rPr lang="en-US" sz="2800" dirty="0" smtClean="0"/>
              <a:t>“I have been COC for 30 years. I don't know anyone who thinks we're the only ones going to heaven. God alone decides who goes to heaven, and I don't presume to tell him his business. As for your statements about pitch﻿ pipes and microphones, a microphone is not music, playing a piano, etc is. The NT specifies what type of MUSIC is to be used in church--singing. We sing a cappella because that's what the first Christians did. Does God really care? Probably not. But that's what we want to do.”</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Secular Reasoning</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a:buNone/>
            </a:pPr>
            <a:r>
              <a:rPr lang="en-US" sz="3000" dirty="0" smtClean="0"/>
              <a:t>“My husband's family is in the church of Christ.﻿ Their last preacher did teach that they are the only ones going to heaven. They fired him so now the one they have supposedly does not teach that. I think it's okay not to have music accompaniment, but it's much prettier with it. I think God is pleased to hear beautiful and spiritual music. I don't think he'd curse a church that had a piano. But my grandparent's church rocks out with electric guitars. Whoa Nelly!”</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Secular Reasoning</a:t>
            </a:r>
            <a:endParaRPr lang="en-US" dirty="0"/>
          </a:p>
        </p:txBody>
      </p:sp>
      <p:sp>
        <p:nvSpPr>
          <p:cNvPr id="3" name="Content Placeholder 2"/>
          <p:cNvSpPr>
            <a:spLocks noGrp="1"/>
          </p:cNvSpPr>
          <p:nvPr>
            <p:ph idx="1"/>
          </p:nvPr>
        </p:nvSpPr>
        <p:spPr/>
        <p:txBody>
          <a:bodyPr/>
          <a:lstStyle/>
          <a:p>
            <a:pPr>
              <a:buNone/>
            </a:pPr>
            <a:r>
              <a:rPr lang="en-US" dirty="0" smtClean="0"/>
              <a:t>“I know that…my father is a preacher, I mean minister in the </a:t>
            </a:r>
            <a:r>
              <a:rPr lang="en-US" dirty="0" err="1" smtClean="0"/>
              <a:t>coc</a:t>
            </a:r>
            <a:r>
              <a:rPr lang="en-US" dirty="0" smtClean="0"/>
              <a:t>, but it does state in the bible to praise him with the tambourine and the trumpet, but you all don't worship by the old testament, but yet you still teach out of it.﻿ What sense does that make?”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l"/>
            <a:r>
              <a:rPr lang="en-US" sz="3200" b="1" dirty="0" smtClean="0"/>
              <a:t>Can Understand Why God Commands Study</a:t>
            </a:r>
            <a:endParaRPr lang="en-US" sz="3200" b="1" dirty="0"/>
          </a:p>
        </p:txBody>
      </p:sp>
      <p:sp>
        <p:nvSpPr>
          <p:cNvPr id="3" name="Content Placeholder 2"/>
          <p:cNvSpPr>
            <a:spLocks noGrp="1"/>
          </p:cNvSpPr>
          <p:nvPr>
            <p:ph idx="1"/>
          </p:nvPr>
        </p:nvSpPr>
        <p:spPr>
          <a:xfrm>
            <a:off x="457200" y="1219200"/>
            <a:ext cx="8229600" cy="5334000"/>
          </a:xfrm>
        </p:spPr>
        <p:txBody>
          <a:bodyPr>
            <a:normAutofit/>
          </a:bodyPr>
          <a:lstStyle/>
          <a:p>
            <a:pPr>
              <a:lnSpc>
                <a:spcPts val="2780"/>
              </a:lnSpc>
              <a:buNone/>
            </a:pPr>
            <a:r>
              <a:rPr lang="en-US" sz="2400" baseline="30000" dirty="0" smtClean="0"/>
              <a:t>12</a:t>
            </a:r>
            <a:r>
              <a:rPr lang="en-US" sz="2400" dirty="0" smtClean="0"/>
              <a:t>In fact, though by this time you ought to be teachers, you need someone to teach you the elementary truths of God's word all over again. You need milk, not solid food! </a:t>
            </a:r>
            <a:r>
              <a:rPr lang="en-US" sz="2400" baseline="30000" dirty="0" smtClean="0"/>
              <a:t>13</a:t>
            </a:r>
            <a:r>
              <a:rPr lang="en-US" sz="2400" dirty="0" smtClean="0"/>
              <a:t>Anyone who lives on milk, being still an infant, is not acquainted with the teaching about righteousness. </a:t>
            </a:r>
            <a:r>
              <a:rPr lang="en-US" sz="2400" baseline="30000" dirty="0" smtClean="0"/>
              <a:t>14</a:t>
            </a:r>
            <a:r>
              <a:rPr lang="en-US" sz="2400" dirty="0" smtClean="0"/>
              <a:t>But solid food is for the mature, who by constant use have trained themselves to distinguish good from evil (Heb. 5:12-14).</a:t>
            </a:r>
          </a:p>
          <a:p>
            <a:pPr>
              <a:lnSpc>
                <a:spcPts val="2780"/>
              </a:lnSpc>
              <a:buNone/>
            </a:pPr>
            <a:r>
              <a:rPr lang="en-US" sz="2400" dirty="0" smtClean="0"/>
              <a:t>But grow in the grace and knowledge of our Lord and Savior Jesus Christ (2 Pet. 3:18).</a:t>
            </a:r>
          </a:p>
          <a:p>
            <a:pPr>
              <a:lnSpc>
                <a:spcPts val="2780"/>
              </a:lnSpc>
              <a:buNone/>
            </a:pPr>
            <a:r>
              <a:rPr lang="en-US" sz="2400" dirty="0" smtClean="0"/>
              <a:t>Do your best to present yourself to God as one approved, a workman who does not need to be ashamed and who correctly handles the word of truth (2 Tim. 2:15).</a:t>
            </a:r>
          </a:p>
          <a:p>
            <a:pPr>
              <a:lnSpc>
                <a:spcPts val="2780"/>
              </a:lnSpc>
              <a:buNone/>
            </a:pPr>
            <a:r>
              <a:rPr lang="en-US" sz="2400" dirty="0" smtClean="0"/>
              <a:t>If anyone speaks, he should do it as one speaking the very words of God… (1 Pet. 4:11).</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Bible Questions Solved With Bible Study</a:t>
            </a:r>
            <a:endParaRPr lang="en-US" sz="3600" b="1" dirty="0"/>
          </a:p>
        </p:txBody>
      </p:sp>
      <p:sp>
        <p:nvSpPr>
          <p:cNvPr id="3" name="Content Placeholder 2"/>
          <p:cNvSpPr>
            <a:spLocks noGrp="1"/>
          </p:cNvSpPr>
          <p:nvPr>
            <p:ph idx="1"/>
          </p:nvPr>
        </p:nvSpPr>
        <p:spPr>
          <a:xfrm>
            <a:off x="457200" y="1447800"/>
            <a:ext cx="8229600" cy="3124200"/>
          </a:xfrm>
        </p:spPr>
        <p:txBody>
          <a:bodyPr/>
          <a:lstStyle/>
          <a:p>
            <a:r>
              <a:rPr lang="en-US" dirty="0" smtClean="0"/>
              <a:t>“for thus it is written” (Matt. 2:5)</a:t>
            </a:r>
          </a:p>
          <a:p>
            <a:r>
              <a:rPr lang="en-US" dirty="0" smtClean="0"/>
              <a:t>“It is written” (Matt. 4:1-11)</a:t>
            </a:r>
          </a:p>
          <a:p>
            <a:r>
              <a:rPr lang="en-US" dirty="0" smtClean="0"/>
              <a:t>“just as it is written” (Acts 15:6-19)</a:t>
            </a:r>
          </a:p>
          <a:p>
            <a:r>
              <a:rPr lang="en-US" dirty="0" smtClean="0"/>
              <a:t>“reasoned from the Scriptures” (Acts 17:2)</a:t>
            </a:r>
          </a:p>
          <a:p>
            <a:r>
              <a:rPr lang="en-US" dirty="0" smtClean="0"/>
              <a:t>“according to the Scriptures” (1 Cor. 15:1-4)</a:t>
            </a:r>
            <a:endParaRPr lang="en-US" dirty="0"/>
          </a:p>
        </p:txBody>
      </p:sp>
      <p:sp>
        <p:nvSpPr>
          <p:cNvPr id="4" name="TextBox 3"/>
          <p:cNvSpPr txBox="1"/>
          <p:nvPr/>
        </p:nvSpPr>
        <p:spPr>
          <a:xfrm>
            <a:off x="838200" y="4572000"/>
            <a:ext cx="5486400" cy="58477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200" dirty="0" smtClean="0"/>
              <a:t>The Right answer is in the Bible!</a:t>
            </a:r>
            <a:endParaRPr lang="en-US" sz="3200" dirty="0"/>
          </a:p>
        </p:txBody>
      </p:sp>
      <p:sp>
        <p:nvSpPr>
          <p:cNvPr id="5" name="TextBox 4"/>
          <p:cNvSpPr txBox="1"/>
          <p:nvPr/>
        </p:nvSpPr>
        <p:spPr>
          <a:xfrm>
            <a:off x="762000" y="5334000"/>
            <a:ext cx="7848600"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200" dirty="0" smtClean="0"/>
              <a:t>If we are going to truly convince someone to follow God, we must use the Scriptures!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“The Just Shall Live By Faith.”</a:t>
            </a:r>
            <a:br>
              <a:rPr lang="en-US" sz="3600" b="1" dirty="0" smtClean="0"/>
            </a:br>
            <a:r>
              <a:rPr lang="en-US" sz="2800" b="1" dirty="0" smtClean="0"/>
              <a:t>Romans 1:17</a:t>
            </a:r>
            <a:endParaRPr lang="en-US" sz="3600" b="1" dirty="0"/>
          </a:p>
        </p:txBody>
      </p:sp>
      <p:sp>
        <p:nvSpPr>
          <p:cNvPr id="3" name="Content Placeholder 2"/>
          <p:cNvSpPr>
            <a:spLocks noGrp="1"/>
          </p:cNvSpPr>
          <p:nvPr>
            <p:ph idx="1"/>
          </p:nvPr>
        </p:nvSpPr>
        <p:spPr>
          <a:xfrm>
            <a:off x="457200" y="1600200"/>
            <a:ext cx="8229600" cy="4724400"/>
          </a:xfrm>
        </p:spPr>
        <p:txBody>
          <a:bodyPr>
            <a:noAutofit/>
          </a:bodyPr>
          <a:lstStyle/>
          <a:p>
            <a:pPr>
              <a:lnSpc>
                <a:spcPts val="3280"/>
              </a:lnSpc>
              <a:buNone/>
            </a:pPr>
            <a:r>
              <a:rPr lang="en-US" sz="2400" dirty="0" smtClean="0"/>
              <a:t>For we walk by faith, not by sight (2 Cor. 5:7).</a:t>
            </a:r>
          </a:p>
          <a:p>
            <a:pPr>
              <a:lnSpc>
                <a:spcPts val="3280"/>
              </a:lnSpc>
              <a:buNone/>
            </a:pPr>
            <a:r>
              <a:rPr lang="en-US" sz="2400" dirty="0" smtClean="0"/>
              <a:t>So then faith </a:t>
            </a:r>
            <a:r>
              <a:rPr lang="en-US" sz="2400" i="1" dirty="0" smtClean="0"/>
              <a:t>comes</a:t>
            </a:r>
            <a:r>
              <a:rPr lang="en-US" sz="2400" dirty="0" smtClean="0"/>
              <a:t> by hearing, and hearing by the word of God (Rom. 10: 17).</a:t>
            </a:r>
          </a:p>
          <a:p>
            <a:pPr>
              <a:lnSpc>
                <a:spcPts val="3280"/>
              </a:lnSpc>
              <a:buNone/>
            </a:pPr>
            <a:r>
              <a:rPr lang="en-US" sz="2400" dirty="0" smtClean="0"/>
              <a:t>But without faith </a:t>
            </a:r>
            <a:r>
              <a:rPr lang="en-US" sz="2400" i="1" dirty="0" smtClean="0"/>
              <a:t>it is</a:t>
            </a:r>
            <a:r>
              <a:rPr lang="en-US" sz="2400" dirty="0" smtClean="0"/>
              <a:t> impossible to please </a:t>
            </a:r>
            <a:r>
              <a:rPr lang="en-US" sz="2400" i="1" dirty="0" smtClean="0"/>
              <a:t>Him,</a:t>
            </a:r>
            <a:r>
              <a:rPr lang="en-US" sz="2400" dirty="0" smtClean="0"/>
              <a:t> for he who comes to God must believe that He is, and </a:t>
            </a:r>
            <a:r>
              <a:rPr lang="en-US" sz="2400" i="1" dirty="0" smtClean="0"/>
              <a:t>that</a:t>
            </a:r>
            <a:r>
              <a:rPr lang="en-US" sz="2400" dirty="0" smtClean="0"/>
              <a:t> He is a rewarder of those who diligently seek Him.  By faith Noah, being divinely warned of things not yet seen, moved with godly fear, prepared an ark for the saving of his household, by which he condemned the world and became heir of the righteousness which is according to faith (Heb. 11:6-7).</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Why?</a:t>
            </a:r>
            <a:endParaRPr lang="en-US" b="1" dirty="0"/>
          </a:p>
        </p:txBody>
      </p:sp>
      <p:sp>
        <p:nvSpPr>
          <p:cNvPr id="3" name="Content Placeholder 2"/>
          <p:cNvSpPr>
            <a:spLocks noGrp="1"/>
          </p:cNvSpPr>
          <p:nvPr>
            <p:ph idx="1"/>
          </p:nvPr>
        </p:nvSpPr>
        <p:spPr>
          <a:xfrm>
            <a:off x="838200" y="1295400"/>
            <a:ext cx="7467600" cy="3733800"/>
          </a:xfrm>
        </p:spPr>
        <p:txBody>
          <a:bodyPr>
            <a:normAutofit/>
          </a:bodyPr>
          <a:lstStyle/>
          <a:p>
            <a:r>
              <a:rPr lang="en-US" dirty="0" smtClean="0"/>
              <a:t>Walk around Jericho 13 times in 7 days?</a:t>
            </a:r>
          </a:p>
          <a:p>
            <a:r>
              <a:rPr lang="en-US" dirty="0" smtClean="0"/>
              <a:t>Carry Ark of the Covenant on poles?</a:t>
            </a:r>
          </a:p>
          <a:p>
            <a:r>
              <a:rPr lang="en-US" dirty="0" smtClean="0"/>
              <a:t>Should Naaman dip in Jordan 7 times?</a:t>
            </a:r>
          </a:p>
          <a:p>
            <a:r>
              <a:rPr lang="en-US" dirty="0" smtClean="0"/>
              <a:t>Sing in worship today?</a:t>
            </a:r>
          </a:p>
          <a:p>
            <a:r>
              <a:rPr lang="en-US" dirty="0" smtClean="0"/>
              <a:t>Partake of L.S. Every 1</a:t>
            </a:r>
            <a:r>
              <a:rPr lang="en-US" baseline="30000" dirty="0" smtClean="0"/>
              <a:t>st</a:t>
            </a:r>
            <a:r>
              <a:rPr lang="en-US" dirty="0" smtClean="0"/>
              <a:t> Day of Week?</a:t>
            </a:r>
          </a:p>
          <a:p>
            <a:r>
              <a:rPr lang="en-US" dirty="0" smtClean="0"/>
              <a:t>Take up collection on 1</a:t>
            </a:r>
            <a:r>
              <a:rPr lang="en-US" baseline="30000" dirty="0" smtClean="0"/>
              <a:t>st</a:t>
            </a:r>
            <a:r>
              <a:rPr lang="en-US" dirty="0" smtClean="0"/>
              <a:t> Day of Week?</a:t>
            </a:r>
            <a:endParaRPr lang="en-US" dirty="0"/>
          </a:p>
        </p:txBody>
      </p:sp>
      <p:sp>
        <p:nvSpPr>
          <p:cNvPr id="4" name="TextBox 3"/>
          <p:cNvSpPr txBox="1"/>
          <p:nvPr/>
        </p:nvSpPr>
        <p:spPr>
          <a:xfrm>
            <a:off x="762000" y="5257800"/>
            <a:ext cx="7543800" cy="1200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t>But sanctify Christ as Lord in your hearts, always being ready to make a defense to everyone who asks you to give an account for the hope that is in you… (1 Pet. 3:15).</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Why?</a:t>
            </a:r>
            <a:endParaRPr lang="en-US" b="1" dirty="0"/>
          </a:p>
        </p:txBody>
      </p:sp>
      <p:sp>
        <p:nvSpPr>
          <p:cNvPr id="3" name="Content Placeholder 2"/>
          <p:cNvSpPr>
            <a:spLocks noGrp="1"/>
          </p:cNvSpPr>
          <p:nvPr>
            <p:ph idx="1"/>
          </p:nvPr>
        </p:nvSpPr>
        <p:spPr>
          <a:xfrm>
            <a:off x="1600200" y="1295400"/>
            <a:ext cx="6019800" cy="3733800"/>
          </a:xfrm>
        </p:spPr>
        <p:txBody>
          <a:bodyPr>
            <a:normAutofit fontScale="92500" lnSpcReduction="10000"/>
          </a:bodyPr>
          <a:lstStyle/>
          <a:p>
            <a:r>
              <a:rPr lang="en-US" dirty="0" smtClean="0"/>
              <a:t>Pray to Mary?</a:t>
            </a:r>
          </a:p>
          <a:p>
            <a:r>
              <a:rPr lang="en-US" dirty="0" smtClean="0"/>
              <a:t>Use a piano in worship?</a:t>
            </a:r>
          </a:p>
          <a:p>
            <a:r>
              <a:rPr lang="en-US" dirty="0" smtClean="0"/>
              <a:t>Baptize?</a:t>
            </a:r>
          </a:p>
          <a:p>
            <a:r>
              <a:rPr lang="en-US" dirty="0" smtClean="0"/>
              <a:t>Partake of L.S. once a month/year?</a:t>
            </a:r>
          </a:p>
          <a:p>
            <a:r>
              <a:rPr lang="en-US" dirty="0" smtClean="0"/>
              <a:t>Have a “fellowship” meal?</a:t>
            </a:r>
          </a:p>
          <a:p>
            <a:r>
              <a:rPr lang="en-US" dirty="0" smtClean="0"/>
              <a:t>Have a tailgate party?</a:t>
            </a:r>
          </a:p>
          <a:p>
            <a:r>
              <a:rPr lang="en-US" dirty="0" smtClean="0"/>
              <a:t>Give to a sponsoring church?</a:t>
            </a:r>
          </a:p>
        </p:txBody>
      </p:sp>
      <p:sp>
        <p:nvSpPr>
          <p:cNvPr id="4" name="TextBox 3"/>
          <p:cNvSpPr txBox="1"/>
          <p:nvPr/>
        </p:nvSpPr>
        <p:spPr>
          <a:xfrm>
            <a:off x="762000" y="5257800"/>
            <a:ext cx="7543800" cy="1200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t>But sanctify Christ as Lord in your hearts, always being ready to make a defense to everyone who asks you to give an account for the hope that is in you… (1 Pet. 3:15).</a:t>
            </a:r>
            <a:endParaRPr lang="en-US" sz="2400" dirty="0"/>
          </a:p>
        </p:txBody>
      </p:sp>
      <p:pic>
        <p:nvPicPr>
          <p:cNvPr id="5" name="Content Placeholder 3" descr="Willette Change ad.jpg"/>
          <p:cNvPicPr>
            <a:picLocks noChangeAspect="1"/>
          </p:cNvPicPr>
          <p:nvPr/>
        </p:nvPicPr>
        <p:blipFill>
          <a:blip r:embed="rId2" cstate="print"/>
          <a:srcRect b="49269"/>
          <a:stretch>
            <a:fillRect/>
          </a:stretch>
        </p:blipFill>
        <p:spPr>
          <a:xfrm>
            <a:off x="1303422" y="1295400"/>
            <a:ext cx="6545178" cy="3657600"/>
          </a:xfrm>
          <a:prstGeom prst="rect">
            <a:avLst/>
          </a:prstGeom>
        </p:spPr>
      </p:pic>
      <p:pic>
        <p:nvPicPr>
          <p:cNvPr id="6" name="Picture 5" descr="Slide10.jpg"/>
          <p:cNvPicPr>
            <a:picLocks noChangeAspect="1"/>
          </p:cNvPicPr>
          <p:nvPr/>
        </p:nvPicPr>
        <p:blipFill>
          <a:blip r:embed="rId3"/>
          <a:srcRect l="4839" t="19355" b="8064"/>
          <a:stretch>
            <a:fillRect/>
          </a:stretch>
        </p:blipFill>
        <p:spPr>
          <a:xfrm>
            <a:off x="1447800" y="1371600"/>
            <a:ext cx="59944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nodeType="clickEffect">
                                  <p:stCondLst>
                                    <p:cond delay="0"/>
                                  </p:stCondLst>
                                  <p:childTnLst>
                                    <p:animEffect transition="out" filter="fade">
                                      <p:cBhvr>
                                        <p:cTn id="42" dur="1000"/>
                                        <p:tgtEl>
                                          <p:spTgt spid="5"/>
                                        </p:tgtEl>
                                      </p:cBhvr>
                                    </p:animEffect>
                                    <p:anim calcmode="lin" valueType="num">
                                      <p:cBhvr>
                                        <p:cTn id="43" dur="1000"/>
                                        <p:tgtEl>
                                          <p:spTgt spid="5"/>
                                        </p:tgtEl>
                                        <p:attrNameLst>
                                          <p:attrName>ppt_x</p:attrName>
                                        </p:attrNameLst>
                                      </p:cBhvr>
                                      <p:tavLst>
                                        <p:tav tm="0">
                                          <p:val>
                                            <p:strVal val="ppt_x"/>
                                          </p:val>
                                        </p:tav>
                                        <p:tav tm="100000">
                                          <p:val>
                                            <p:strVal val="ppt_x"/>
                                          </p:val>
                                        </p:tav>
                                      </p:tavLst>
                                    </p:anim>
                                    <p:anim calcmode="lin" valueType="num">
                                      <p:cBhvr>
                                        <p:cTn id="44" dur="1000"/>
                                        <p:tgtEl>
                                          <p:spTgt spid="5"/>
                                        </p:tgtEl>
                                        <p:attrNameLst>
                                          <p:attrName>ppt_y</p:attrName>
                                        </p:attrNameLst>
                                      </p:cBhvr>
                                      <p:tavLst>
                                        <p:tav tm="0">
                                          <p:val>
                                            <p:strVal val="ppt_y"/>
                                          </p:val>
                                        </p:tav>
                                        <p:tav tm="100000">
                                          <p:val>
                                            <p:strVal val="ppt_y+.1"/>
                                          </p:val>
                                        </p:tav>
                                      </p:tavLst>
                                    </p:anim>
                                    <p:set>
                                      <p:cBhvr>
                                        <p:cTn id="45" dur="1" fill="hold">
                                          <p:stCondLst>
                                            <p:cond delay="9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nodeType="clickEffect">
                                  <p:stCondLst>
                                    <p:cond delay="0"/>
                                  </p:stCondLst>
                                  <p:childTnLst>
                                    <p:animEffect transition="out" filter="fade">
                                      <p:cBhvr>
                                        <p:cTn id="61" dur="1000"/>
                                        <p:tgtEl>
                                          <p:spTgt spid="6"/>
                                        </p:tgtEl>
                                      </p:cBhvr>
                                    </p:animEffect>
                                    <p:anim calcmode="lin" valueType="num">
                                      <p:cBhvr>
                                        <p:cTn id="62" dur="1000"/>
                                        <p:tgtEl>
                                          <p:spTgt spid="6"/>
                                        </p:tgtEl>
                                        <p:attrNameLst>
                                          <p:attrName>ppt_x</p:attrName>
                                        </p:attrNameLst>
                                      </p:cBhvr>
                                      <p:tavLst>
                                        <p:tav tm="0">
                                          <p:val>
                                            <p:strVal val="ppt_x"/>
                                          </p:val>
                                        </p:tav>
                                        <p:tav tm="100000">
                                          <p:val>
                                            <p:strVal val="ppt_x"/>
                                          </p:val>
                                        </p:tav>
                                      </p:tavLst>
                                    </p:anim>
                                    <p:anim calcmode="lin" valueType="num">
                                      <p:cBhvr>
                                        <p:cTn id="63" dur="1000"/>
                                        <p:tgtEl>
                                          <p:spTgt spid="6"/>
                                        </p:tgtEl>
                                        <p:attrNameLst>
                                          <p:attrName>ppt_y</p:attrName>
                                        </p:attrNameLst>
                                      </p:cBhvr>
                                      <p:tavLst>
                                        <p:tav tm="0">
                                          <p:val>
                                            <p:strVal val="ppt_y"/>
                                          </p:val>
                                        </p:tav>
                                        <p:tav tm="100000">
                                          <p:val>
                                            <p:strVal val="ppt_y+.1"/>
                                          </p:val>
                                        </p:tav>
                                      </p:tavLst>
                                    </p:anim>
                                    <p:set>
                                      <p:cBhvr>
                                        <p:cTn id="64" dur="1" fill="hold">
                                          <p:stCondLst>
                                            <p:cond delay="999"/>
                                          </p:stCondLst>
                                        </p:cTn>
                                        <p:tgtEl>
                                          <p:spTgt spid="6"/>
                                        </p:tgtEl>
                                        <p:attrNameLst>
                                          <p:attrName>style.visibility</p:attrName>
                                        </p:attrNameLst>
                                      </p:cBhvr>
                                      <p:to>
                                        <p:strVal val="hidden"/>
                                      </p:to>
                                    </p:set>
                                  </p:childTnLst>
                                </p:cTn>
                              </p:par>
                            </p:childTnLst>
                          </p:cTn>
                        </p:par>
                        <p:par>
                          <p:cTn id="65" fill="hold">
                            <p:stCondLst>
                              <p:cond delay="1000"/>
                            </p:stCondLst>
                            <p:childTnLst>
                              <p:par>
                                <p:cTn id="66" presetID="23" presetClass="entr" presetSubtype="16" fill="hold" grpId="0" nodeType="after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 calcmode="lin" valueType="num">
                                      <p:cBhvr>
                                        <p:cTn id="6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944</Words>
  <Application>Microsoft Macintosh PowerPoint</Application>
  <PresentationFormat>On-screen Show (4:3)</PresentationFormat>
  <Paragraphs>47</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Defending NT Doctrine</vt:lpstr>
      <vt:lpstr>Secular Reasoning</vt:lpstr>
      <vt:lpstr>Secular Reasoning</vt:lpstr>
      <vt:lpstr>Secular Reasoning</vt:lpstr>
      <vt:lpstr>Can Understand Why God Commands Study</vt:lpstr>
      <vt:lpstr>Bible Questions Solved With Bible Study</vt:lpstr>
      <vt:lpstr>“The Just Shall Live By Faith.” Romans 1:17</vt:lpstr>
      <vt:lpstr>Why?</vt:lpstr>
      <vt:lpstr>Why?</vt:lpstr>
      <vt:lpstr>Defend Practice From Scriptures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Alexander</cp:lastModifiedBy>
  <cp:revision>44</cp:revision>
  <dcterms:created xsi:type="dcterms:W3CDTF">2009-08-23T11:59:15Z</dcterms:created>
  <dcterms:modified xsi:type="dcterms:W3CDTF">2009-08-23T11:59:36Z</dcterms:modified>
</cp:coreProperties>
</file>