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9.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viewProps.xml" ContentType="application/vnd.openxmlformats-officedocument.presentationml.viewProps+xml"/>
  <Override PartName="/ppt/slideMasters/slideMaster1.xml" ContentType="application/vnd.openxmlformats-officedocument.presentationml.slideMaster+xml"/>
  <Default Extension="bin" ContentType="application/vnd.openxmlformats-officedocument.presentationml.printerSettings"/>
  <Default Extension="rels" ContentType="application/vnd.openxmlformats-package.relationships+xml"/>
  <Override PartName="/ppt/slides/slide6.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horzBarState="maximized">
    <p:restoredLeft sz="15620"/>
    <p:restoredTop sz="94660"/>
  </p:normalViewPr>
  <p:slideViewPr>
    <p:cSldViewPr snapToObjects="1">
      <p:cViewPr varScale="1">
        <p:scale>
          <a:sx n="92" d="100"/>
          <a:sy n="92" d="100"/>
        </p:scale>
        <p:origin x="-712"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interSettings" Target="printerSettings/printerSettings1.bin"/><Relationship Id="rId4" Type="http://schemas.openxmlformats.org/officeDocument/2006/relationships/slide" Target="slides/slide3.xml"/><Relationship Id="rId10" Type="http://schemas.openxmlformats.org/officeDocument/2006/relationships/viewProps" Target="viewProps.xml"/><Relationship Id="rId5" Type="http://schemas.openxmlformats.org/officeDocument/2006/relationships/slide" Target="slides/slide4.xml"/><Relationship Id="rId7" Type="http://schemas.openxmlformats.org/officeDocument/2006/relationships/slide" Target="slides/slide6.xml"/><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9" Type="http://schemas.openxmlformats.org/officeDocument/2006/relationships/presProps" Target="presProps.xml"/><Relationship Id="rId3" Type="http://schemas.openxmlformats.org/officeDocument/2006/relationships/slide" Target="slides/slide2.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3A9492E-EF69-B241-A200-20E43E76B6BA}" type="datetimeFigureOut">
              <a:rPr lang="en-US" smtClean="0"/>
              <a:pPr/>
              <a:t>4/26/09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5E244D-D125-C04F-A046-766469C2A0D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A9492E-EF69-B241-A200-20E43E76B6BA}" type="datetimeFigureOut">
              <a:rPr lang="en-US" smtClean="0"/>
              <a:pPr/>
              <a:t>4/26/09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5E244D-D125-C04F-A046-766469C2A0D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A9492E-EF69-B241-A200-20E43E76B6BA}" type="datetimeFigureOut">
              <a:rPr lang="en-US" smtClean="0"/>
              <a:pPr/>
              <a:t>4/26/09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5E244D-D125-C04F-A046-766469C2A0D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A9492E-EF69-B241-A200-20E43E76B6BA}" type="datetimeFigureOut">
              <a:rPr lang="en-US" smtClean="0"/>
              <a:pPr/>
              <a:t>4/26/09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5E244D-D125-C04F-A046-766469C2A0D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A9492E-EF69-B241-A200-20E43E76B6BA}" type="datetimeFigureOut">
              <a:rPr lang="en-US" smtClean="0"/>
              <a:pPr/>
              <a:t>4/26/09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5E244D-D125-C04F-A046-766469C2A0D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A9492E-EF69-B241-A200-20E43E76B6BA}" type="datetimeFigureOut">
              <a:rPr lang="en-US" smtClean="0"/>
              <a:pPr/>
              <a:t>4/26/09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5E244D-D125-C04F-A046-766469C2A0D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3A9492E-EF69-B241-A200-20E43E76B6BA}" type="datetimeFigureOut">
              <a:rPr lang="en-US" smtClean="0"/>
              <a:pPr/>
              <a:t>4/26/09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5E244D-D125-C04F-A046-766469C2A0D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A9492E-EF69-B241-A200-20E43E76B6BA}" type="datetimeFigureOut">
              <a:rPr lang="en-US" smtClean="0"/>
              <a:pPr/>
              <a:t>4/26/09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5E244D-D125-C04F-A046-766469C2A0D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A9492E-EF69-B241-A200-20E43E76B6BA}" type="datetimeFigureOut">
              <a:rPr lang="en-US" smtClean="0"/>
              <a:pPr/>
              <a:t>4/26/09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5E244D-D125-C04F-A046-766469C2A0D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A9492E-EF69-B241-A200-20E43E76B6BA}" type="datetimeFigureOut">
              <a:rPr lang="en-US" smtClean="0"/>
              <a:pPr/>
              <a:t>4/26/09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5E244D-D125-C04F-A046-766469C2A0D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A9492E-EF69-B241-A200-20E43E76B6BA}" type="datetimeFigureOut">
              <a:rPr lang="en-US" smtClean="0"/>
              <a:pPr/>
              <a:t>4/26/09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5E244D-D125-C04F-A046-766469C2A0D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A9492E-EF69-B241-A200-20E43E76B6BA}" type="datetimeFigureOut">
              <a:rPr lang="en-US" smtClean="0"/>
              <a:pPr/>
              <a:t>4/26/09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5E244D-D125-C04F-A046-766469C2A0D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
            <a:ext cx="7772400" cy="1143000"/>
          </a:xfrm>
        </p:spPr>
        <p:txBody>
          <a:bodyPr>
            <a:normAutofit fontScale="90000"/>
          </a:bodyPr>
          <a:lstStyle/>
          <a:p>
            <a:r>
              <a:rPr lang="en-US" dirty="0" smtClean="0"/>
              <a:t>Diligently Seeking Jesus</a:t>
            </a:r>
            <a:br>
              <a:rPr lang="en-US" dirty="0" smtClean="0"/>
            </a:br>
            <a:r>
              <a:rPr lang="en-US" sz="3111" dirty="0" smtClean="0"/>
              <a:t>Matthew 9:27-31</a:t>
            </a:r>
            <a:endParaRPr lang="en-US" sz="3111" dirty="0"/>
          </a:p>
        </p:txBody>
      </p:sp>
      <p:sp>
        <p:nvSpPr>
          <p:cNvPr id="3" name="Subtitle 2"/>
          <p:cNvSpPr>
            <a:spLocks noGrp="1"/>
          </p:cNvSpPr>
          <p:nvPr>
            <p:ph type="subTitle" idx="1"/>
          </p:nvPr>
        </p:nvSpPr>
        <p:spPr>
          <a:xfrm>
            <a:off x="533400" y="1371600"/>
            <a:ext cx="7924800" cy="5181600"/>
          </a:xfrm>
        </p:spPr>
        <p:txBody>
          <a:bodyPr>
            <a:noAutofit/>
          </a:bodyPr>
          <a:lstStyle/>
          <a:p>
            <a:pPr algn="l">
              <a:lnSpc>
                <a:spcPts val="3080"/>
              </a:lnSpc>
            </a:pPr>
            <a:r>
              <a:rPr lang="en-US" sz="2500" dirty="0" smtClean="0">
                <a:solidFill>
                  <a:srgbClr val="FF0000"/>
                </a:solidFill>
              </a:rPr>
              <a:t>27 When Jesus departed from there, two blind men followed Him, crying out and saying, “Son of David, have mercy on us!”</a:t>
            </a:r>
          </a:p>
          <a:p>
            <a:pPr algn="l">
              <a:lnSpc>
                <a:spcPts val="3080"/>
              </a:lnSpc>
            </a:pPr>
            <a:r>
              <a:rPr lang="en-US" sz="2500" dirty="0" smtClean="0">
                <a:solidFill>
                  <a:srgbClr val="FF0000"/>
                </a:solidFill>
              </a:rPr>
              <a:t>28 And when He had come into the house, the blind men came to Him. And Jesus said to them, “Do you believe that I am able to do this?” They said to Him, “Yes, Lord.”</a:t>
            </a:r>
          </a:p>
          <a:p>
            <a:pPr algn="l">
              <a:lnSpc>
                <a:spcPts val="3080"/>
              </a:lnSpc>
            </a:pPr>
            <a:r>
              <a:rPr lang="en-US" sz="2500" dirty="0" smtClean="0">
                <a:solidFill>
                  <a:srgbClr val="FF0000"/>
                </a:solidFill>
              </a:rPr>
              <a:t>29 Then He touched their eyes, saying, “According to your faith let it be to you.” </a:t>
            </a:r>
          </a:p>
          <a:p>
            <a:pPr algn="l">
              <a:lnSpc>
                <a:spcPts val="3080"/>
              </a:lnSpc>
            </a:pPr>
            <a:r>
              <a:rPr lang="en-US" sz="2500" dirty="0" smtClean="0">
                <a:solidFill>
                  <a:srgbClr val="FF0000"/>
                </a:solidFill>
              </a:rPr>
              <a:t>30 And their eyes were opened. And Jesus sternly warned them, saying, “See that no one knows it. ” </a:t>
            </a:r>
          </a:p>
          <a:p>
            <a:pPr algn="l">
              <a:lnSpc>
                <a:spcPts val="3080"/>
              </a:lnSpc>
            </a:pPr>
            <a:r>
              <a:rPr lang="en-US" sz="2500" dirty="0" smtClean="0">
                <a:solidFill>
                  <a:srgbClr val="FF0000"/>
                </a:solidFill>
              </a:rPr>
              <a:t>31 But when they had departed, they spread the news about Him in all that country.</a:t>
            </a:r>
            <a:endParaRPr lang="en-US" sz="2500"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Spiritually Blind</a:t>
            </a:r>
            <a:endParaRPr lang="en-US" dirty="0"/>
          </a:p>
        </p:txBody>
      </p:sp>
      <p:sp>
        <p:nvSpPr>
          <p:cNvPr id="3" name="Content Placeholder 2"/>
          <p:cNvSpPr>
            <a:spLocks noGrp="1"/>
          </p:cNvSpPr>
          <p:nvPr>
            <p:ph idx="1"/>
          </p:nvPr>
        </p:nvSpPr>
        <p:spPr>
          <a:xfrm>
            <a:off x="457200" y="1371600"/>
            <a:ext cx="8229600" cy="5257800"/>
          </a:xfrm>
        </p:spPr>
        <p:txBody>
          <a:bodyPr>
            <a:normAutofit fontScale="77500" lnSpcReduction="20000"/>
          </a:bodyPr>
          <a:lstStyle/>
          <a:p>
            <a:r>
              <a:rPr lang="en-US" sz="3613" dirty="0" smtClean="0"/>
              <a:t>Prejudice, Ignorance, Preconceived Ideas; Apathetic</a:t>
            </a:r>
          </a:p>
          <a:p>
            <a:pPr>
              <a:buNone/>
            </a:pPr>
            <a:endParaRPr lang="en-US" sz="3613" dirty="0" smtClean="0"/>
          </a:p>
          <a:p>
            <a:pPr>
              <a:buNone/>
            </a:pPr>
            <a:r>
              <a:rPr lang="en-US" dirty="0" smtClean="0"/>
              <a:t>And in them the prophecy of Isaiah is fulfilled, which says:</a:t>
            </a:r>
          </a:p>
          <a:p>
            <a:pPr>
              <a:buNone/>
            </a:pPr>
            <a:r>
              <a:rPr lang="en-US" i="1" dirty="0" smtClean="0">
                <a:solidFill>
                  <a:srgbClr val="FF0000"/>
                </a:solidFill>
              </a:rPr>
              <a:t>Hearing you will hear and shall not understand,</a:t>
            </a:r>
          </a:p>
          <a:p>
            <a:pPr>
              <a:buNone/>
            </a:pPr>
            <a:r>
              <a:rPr lang="en-US" i="1" dirty="0" smtClean="0">
                <a:solidFill>
                  <a:srgbClr val="FF0000"/>
                </a:solidFill>
              </a:rPr>
              <a:t>And seeing you will see and not perceive;</a:t>
            </a:r>
          </a:p>
          <a:p>
            <a:pPr>
              <a:buNone/>
            </a:pPr>
            <a:r>
              <a:rPr lang="en-US" i="1" dirty="0" smtClean="0">
                <a:solidFill>
                  <a:srgbClr val="FF0000"/>
                </a:solidFill>
              </a:rPr>
              <a:t>For the hearts of this people have grown dull.</a:t>
            </a:r>
          </a:p>
          <a:p>
            <a:pPr>
              <a:buNone/>
            </a:pPr>
            <a:r>
              <a:rPr lang="en-US" i="1" dirty="0" smtClean="0">
                <a:solidFill>
                  <a:srgbClr val="FF0000"/>
                </a:solidFill>
              </a:rPr>
              <a:t>Their ears are hard of hearing,</a:t>
            </a:r>
          </a:p>
          <a:p>
            <a:pPr>
              <a:buNone/>
            </a:pPr>
            <a:r>
              <a:rPr lang="en-US" i="1" dirty="0" smtClean="0">
                <a:solidFill>
                  <a:srgbClr val="FF0000"/>
                </a:solidFill>
              </a:rPr>
              <a:t>And their eyes they have closed,</a:t>
            </a:r>
          </a:p>
          <a:p>
            <a:pPr>
              <a:buNone/>
            </a:pPr>
            <a:r>
              <a:rPr lang="en-US" i="1" dirty="0" smtClean="0">
                <a:solidFill>
                  <a:srgbClr val="FF0000"/>
                </a:solidFill>
              </a:rPr>
              <a:t>Lest they should see with their eyes and hear with their ears,</a:t>
            </a:r>
          </a:p>
          <a:p>
            <a:pPr>
              <a:buNone/>
            </a:pPr>
            <a:r>
              <a:rPr lang="en-US" i="1" dirty="0" smtClean="0">
                <a:solidFill>
                  <a:srgbClr val="FF0000"/>
                </a:solidFill>
              </a:rPr>
              <a:t>Lest they should understand with their hearts and turn,</a:t>
            </a:r>
          </a:p>
          <a:p>
            <a:pPr>
              <a:buNone/>
            </a:pPr>
            <a:r>
              <a:rPr lang="en-US" i="1" dirty="0" smtClean="0">
                <a:solidFill>
                  <a:srgbClr val="FF0000"/>
                </a:solidFill>
              </a:rPr>
              <a:t>So that I should heal them.</a:t>
            </a:r>
          </a:p>
          <a:p>
            <a:pPr>
              <a:buNone/>
            </a:pPr>
            <a:r>
              <a:rPr lang="en-US" dirty="0" smtClean="0"/>
              <a:t>But blessed are your eyes for they see, and your ears for they hear (Matt. 13:14-16).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500"/>
                                        <p:tgtEl>
                                          <p:spTgt spid="3">
                                            <p:txEl>
                                              <p:pRg st="6" end="6"/>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500"/>
                                        <p:tgtEl>
                                          <p:spTgt spid="3">
                                            <p:txEl>
                                              <p:pRg st="7" end="7"/>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fade">
                                      <p:cBhvr>
                                        <p:cTn id="30" dur="500"/>
                                        <p:tgtEl>
                                          <p:spTgt spid="3">
                                            <p:txEl>
                                              <p:pRg st="8" end="8"/>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animEffect transition="in" filter="fade">
                                      <p:cBhvr>
                                        <p:cTn id="33" dur="500"/>
                                        <p:tgtEl>
                                          <p:spTgt spid="3">
                                            <p:txEl>
                                              <p:pRg st="9" end="9"/>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3">
                                            <p:txEl>
                                              <p:pRg st="10" end="10"/>
                                            </p:txEl>
                                          </p:spTgt>
                                        </p:tgtEl>
                                        <p:attrNameLst>
                                          <p:attrName>style.visibility</p:attrName>
                                        </p:attrNameLst>
                                      </p:cBhvr>
                                      <p:to>
                                        <p:strVal val="visible"/>
                                      </p:to>
                                    </p:set>
                                    <p:animEffect transition="in" filter="fade">
                                      <p:cBhvr>
                                        <p:cTn id="36" dur="500"/>
                                        <p:tgtEl>
                                          <p:spTgt spid="3">
                                            <p:txEl>
                                              <p:pRg st="10" end="10"/>
                                            </p:tx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animEffect transition="in" filter="fade">
                                      <p:cBhvr>
                                        <p:cTn id="39"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5562600" cy="1143000"/>
          </a:xfrm>
        </p:spPr>
        <p:txBody>
          <a:bodyPr>
            <a:normAutofit/>
          </a:bodyPr>
          <a:lstStyle/>
          <a:p>
            <a:r>
              <a:rPr lang="en-US" sz="4800" b="1" dirty="0" smtClean="0"/>
              <a:t>The Blind Men</a:t>
            </a:r>
            <a:endParaRPr lang="en-US" sz="4800" b="1" dirty="0"/>
          </a:p>
        </p:txBody>
      </p:sp>
      <p:sp>
        <p:nvSpPr>
          <p:cNvPr id="3" name="Content Placeholder 2"/>
          <p:cNvSpPr>
            <a:spLocks noGrp="1"/>
          </p:cNvSpPr>
          <p:nvPr>
            <p:ph idx="1"/>
          </p:nvPr>
        </p:nvSpPr>
        <p:spPr>
          <a:xfrm>
            <a:off x="533400" y="2133600"/>
            <a:ext cx="7543800" cy="3048000"/>
          </a:xfrm>
        </p:spPr>
        <p:txBody>
          <a:bodyPr>
            <a:normAutofit/>
          </a:bodyPr>
          <a:lstStyle/>
          <a:p>
            <a:r>
              <a:rPr lang="en-US" sz="3600" dirty="0" smtClean="0"/>
              <a:t>Diligently Sought Jesus</a:t>
            </a:r>
          </a:p>
          <a:p>
            <a:r>
              <a:rPr lang="en-US" sz="3600" dirty="0" smtClean="0"/>
              <a:t>Persevered: Overcame Obstacles!</a:t>
            </a:r>
          </a:p>
          <a:p>
            <a:r>
              <a:rPr lang="en-US" sz="3600" dirty="0" smtClean="0"/>
              <a:t>Knew What They Needed: Mercy!</a:t>
            </a:r>
          </a:p>
          <a:p>
            <a:r>
              <a:rPr lang="en-US" sz="3600" dirty="0" smtClean="0"/>
              <a:t>Honored Christ: “Son of David”</a:t>
            </a:r>
            <a:endParaRPr lang="en-US" sz="3600" dirty="0"/>
          </a:p>
        </p:txBody>
      </p:sp>
      <p:pic>
        <p:nvPicPr>
          <p:cNvPr id="4" name="Picture 3" descr="Blind Men"/>
          <p:cNvPicPr>
            <a:picLocks noChangeAspect="1"/>
          </p:cNvPicPr>
          <p:nvPr/>
        </p:nvPicPr>
        <p:blipFill>
          <a:blip r:embed="rId2"/>
          <a:stretch>
            <a:fillRect/>
          </a:stretch>
        </p:blipFill>
        <p:spPr>
          <a:xfrm>
            <a:off x="5605617" y="326644"/>
            <a:ext cx="3081183" cy="254711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Blind man"/>
          <p:cNvPicPr>
            <a:picLocks noChangeAspect="1"/>
          </p:cNvPicPr>
          <p:nvPr/>
        </p:nvPicPr>
        <p:blipFill>
          <a:blip r:embed="rId2"/>
          <a:stretch>
            <a:fillRect/>
          </a:stretch>
        </p:blipFill>
        <p:spPr>
          <a:xfrm flipH="1">
            <a:off x="7150035" y="152400"/>
            <a:ext cx="1612964" cy="3787780"/>
          </a:xfrm>
          <a:prstGeom prst="rect">
            <a:avLst/>
          </a:prstGeom>
        </p:spPr>
      </p:pic>
      <p:sp>
        <p:nvSpPr>
          <p:cNvPr id="2" name="Title 1"/>
          <p:cNvSpPr>
            <a:spLocks noGrp="1"/>
          </p:cNvSpPr>
          <p:nvPr>
            <p:ph type="title"/>
          </p:nvPr>
        </p:nvSpPr>
        <p:spPr>
          <a:xfrm>
            <a:off x="457200" y="274638"/>
            <a:ext cx="6639623" cy="1401762"/>
          </a:xfrm>
        </p:spPr>
        <p:txBody>
          <a:bodyPr>
            <a:normAutofit/>
          </a:bodyPr>
          <a:lstStyle/>
          <a:p>
            <a:pPr algn="l"/>
            <a:r>
              <a:rPr lang="en-US" sz="4000" b="1" dirty="0" smtClean="0"/>
              <a:t>“Do you believe that I </a:t>
            </a:r>
            <a:r>
              <a:rPr lang="en-US" sz="4000" b="1" dirty="0" smtClean="0"/>
              <a:t>am able </a:t>
            </a:r>
            <a:r>
              <a:rPr lang="en-US" sz="4000" b="1" dirty="0" smtClean="0"/>
              <a:t>to do this?”</a:t>
            </a:r>
            <a:endParaRPr lang="en-US" sz="4000" b="1" dirty="0"/>
          </a:p>
        </p:txBody>
      </p:sp>
      <p:sp>
        <p:nvSpPr>
          <p:cNvPr id="3" name="Content Placeholder 2"/>
          <p:cNvSpPr>
            <a:spLocks noGrp="1"/>
          </p:cNvSpPr>
          <p:nvPr>
            <p:ph idx="1"/>
          </p:nvPr>
        </p:nvSpPr>
        <p:spPr>
          <a:xfrm>
            <a:off x="457200" y="1676400"/>
            <a:ext cx="8229600" cy="4876800"/>
          </a:xfrm>
        </p:spPr>
        <p:txBody>
          <a:bodyPr>
            <a:noAutofit/>
          </a:bodyPr>
          <a:lstStyle/>
          <a:p>
            <a:r>
              <a:rPr lang="en-US" b="1" dirty="0" smtClean="0"/>
              <a:t>It concerned THEIR faith</a:t>
            </a:r>
            <a:r>
              <a:rPr lang="en-US" b="1" dirty="0" smtClean="0"/>
              <a:t>.</a:t>
            </a:r>
          </a:p>
          <a:p>
            <a:r>
              <a:rPr lang="en-US" b="1" dirty="0" smtClean="0"/>
              <a:t>Faith is Important.</a:t>
            </a:r>
            <a:endParaRPr lang="en-US" b="1" dirty="0" smtClean="0"/>
          </a:p>
          <a:p>
            <a:r>
              <a:rPr lang="en-US" b="1" dirty="0" smtClean="0"/>
              <a:t>Why not immediately heal them?</a:t>
            </a:r>
          </a:p>
          <a:p>
            <a:pPr lvl="1"/>
            <a:r>
              <a:rPr lang="en-US" dirty="0" smtClean="0"/>
              <a:t>In this you greatly rejoice, though now for a little while, if need be, you have been grieved by various trials</a:t>
            </a:r>
            <a:r>
              <a:rPr lang="en-US" dirty="0" smtClean="0"/>
              <a:t>, </a:t>
            </a:r>
            <a:r>
              <a:rPr lang="en-US" dirty="0" smtClean="0"/>
              <a:t>that the genuineness of your faith, being much more precious than gold that perishes, though it is tested by fire, may be found to praise, honor, and glory at the revelation of Jesus </a:t>
            </a:r>
            <a:r>
              <a:rPr lang="en-US" dirty="0" smtClean="0"/>
              <a:t>Christ (1 Pet. 1:6-7).</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Faith Is Important!</a:t>
            </a:r>
            <a:endParaRPr lang="en-US" b="1" dirty="0"/>
          </a:p>
        </p:txBody>
      </p:sp>
      <p:sp>
        <p:nvSpPr>
          <p:cNvPr id="3" name="Content Placeholder 2"/>
          <p:cNvSpPr>
            <a:spLocks noGrp="1"/>
          </p:cNvSpPr>
          <p:nvPr>
            <p:ph idx="1"/>
          </p:nvPr>
        </p:nvSpPr>
        <p:spPr>
          <a:xfrm>
            <a:off x="457200" y="1600200"/>
            <a:ext cx="8229600" cy="4953000"/>
          </a:xfrm>
        </p:spPr>
        <p:txBody>
          <a:bodyPr>
            <a:normAutofit/>
          </a:bodyPr>
          <a:lstStyle/>
          <a:p>
            <a:r>
              <a:rPr lang="en-US" dirty="0" smtClean="0"/>
              <a:t>Without it we cannot please God (Heb. 11:6).</a:t>
            </a:r>
          </a:p>
          <a:p>
            <a:r>
              <a:rPr lang="en-US" dirty="0" smtClean="0"/>
              <a:t>Because of its power to change a man’s heart:</a:t>
            </a:r>
          </a:p>
          <a:p>
            <a:pPr lvl="1"/>
            <a:r>
              <a:rPr lang="en-US" dirty="0" smtClean="0"/>
              <a:t>and made no distinction between us and them, purifying their hearts by </a:t>
            </a:r>
            <a:r>
              <a:rPr lang="en-US" dirty="0" smtClean="0"/>
              <a:t>faith (Acts 15:9).</a:t>
            </a:r>
          </a:p>
          <a:p>
            <a:pPr lvl="1"/>
            <a:r>
              <a:rPr lang="en-US" dirty="0" smtClean="0"/>
              <a:t>and asked letters from him to the synagogues of Damascus, so that if he found any who were of the Way, whether men or women, he might bring them bound to </a:t>
            </a:r>
            <a:r>
              <a:rPr lang="en-US" dirty="0" smtClean="0"/>
              <a:t>Jerusalem (Acts 9:2).</a:t>
            </a:r>
          </a:p>
          <a:p>
            <a:pPr lvl="1"/>
            <a:r>
              <a:rPr lang="en-US" dirty="0" smtClean="0"/>
              <a:t>Immediately he preached the Christ in the synagogues, that He is the Son of </a:t>
            </a:r>
            <a:r>
              <a:rPr lang="en-US" dirty="0" smtClean="0"/>
              <a:t>God (Acts 9:20).</a:t>
            </a:r>
            <a:endParaRPr lang="en-US" dirty="0"/>
          </a:p>
        </p:txBody>
      </p:sp>
      <p:pic>
        <p:nvPicPr>
          <p:cNvPr id="4" name="Picture 3" descr="Blind Boy color"/>
          <p:cNvPicPr>
            <a:picLocks noChangeAspect="1"/>
          </p:cNvPicPr>
          <p:nvPr/>
        </p:nvPicPr>
        <p:blipFill>
          <a:blip r:embed="rId2"/>
          <a:stretch>
            <a:fillRect/>
          </a:stretch>
        </p:blipFill>
        <p:spPr>
          <a:xfrm flipH="1">
            <a:off x="7239000" y="152400"/>
            <a:ext cx="1122680" cy="1524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58962"/>
          </a:xfrm>
        </p:spPr>
        <p:txBody>
          <a:bodyPr>
            <a:normAutofit/>
          </a:bodyPr>
          <a:lstStyle/>
          <a:p>
            <a:r>
              <a:rPr lang="en-US" sz="4800" b="1" dirty="0" smtClean="0"/>
              <a:t>“Do you believe that I am</a:t>
            </a:r>
            <a:br>
              <a:rPr lang="en-US" sz="4800" b="1" dirty="0" smtClean="0"/>
            </a:br>
            <a:r>
              <a:rPr lang="en-US" sz="4800" b="1" dirty="0" smtClean="0"/>
              <a:t>able to do this?”</a:t>
            </a:r>
            <a:endParaRPr lang="en-US" sz="4800" b="1" dirty="0"/>
          </a:p>
        </p:txBody>
      </p:sp>
      <p:sp>
        <p:nvSpPr>
          <p:cNvPr id="3" name="Content Placeholder 2"/>
          <p:cNvSpPr>
            <a:spLocks noGrp="1"/>
          </p:cNvSpPr>
          <p:nvPr>
            <p:ph idx="1"/>
          </p:nvPr>
        </p:nvSpPr>
        <p:spPr>
          <a:xfrm>
            <a:off x="457200" y="2362200"/>
            <a:ext cx="8229600" cy="3763963"/>
          </a:xfrm>
        </p:spPr>
        <p:txBody>
          <a:bodyPr>
            <a:normAutofit/>
          </a:bodyPr>
          <a:lstStyle/>
          <a:p>
            <a:r>
              <a:rPr lang="en-US" sz="4400" b="1" dirty="0" smtClean="0"/>
              <a:t>It concerned THEIR faith</a:t>
            </a:r>
            <a:r>
              <a:rPr lang="en-US" sz="4400" b="1" dirty="0" smtClean="0"/>
              <a:t>.</a:t>
            </a:r>
          </a:p>
          <a:p>
            <a:r>
              <a:rPr lang="en-US" sz="4400" b="1" dirty="0" smtClean="0"/>
              <a:t>Faith is Important.</a:t>
            </a:r>
            <a:endParaRPr lang="en-US" sz="4400" b="1" dirty="0" smtClean="0"/>
          </a:p>
          <a:p>
            <a:r>
              <a:rPr lang="en-US" sz="4400" b="1" dirty="0" smtClean="0"/>
              <a:t>Their faith </a:t>
            </a:r>
            <a:r>
              <a:rPr lang="en-US" sz="4400" b="1" dirty="0" smtClean="0"/>
              <a:t>was IN JESUS!</a:t>
            </a:r>
            <a:endParaRPr lang="en-US" sz="4400" b="1" dirty="0"/>
          </a:p>
        </p:txBody>
      </p:sp>
      <p:pic>
        <p:nvPicPr>
          <p:cNvPr id="4" name="Picture 3" descr="Blind man"/>
          <p:cNvPicPr>
            <a:picLocks noChangeAspect="1"/>
          </p:cNvPicPr>
          <p:nvPr/>
        </p:nvPicPr>
        <p:blipFill>
          <a:blip r:embed="rId2"/>
          <a:stretch>
            <a:fillRect/>
          </a:stretch>
        </p:blipFill>
        <p:spPr>
          <a:xfrm flipH="1">
            <a:off x="7096823" y="2133600"/>
            <a:ext cx="1589977" cy="373380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77</TotalTime>
  <Words>541</Words>
  <Application>Microsoft Macintosh PowerPoint</Application>
  <PresentationFormat>On-screen Show (4:3)</PresentationFormat>
  <Paragraphs>39</Paragraphs>
  <Slides>6</Slides>
  <Notes>0</Notes>
  <HiddenSlides>0</HiddenSlides>
  <MMClips>0</MMClips>
  <ScaleCrop>false</ScaleCrop>
  <HeadingPairs>
    <vt:vector size="4" baseType="variant">
      <vt:variant>
        <vt:lpstr>Design Template</vt:lpstr>
      </vt:variant>
      <vt:variant>
        <vt:i4>1</vt:i4>
      </vt:variant>
      <vt:variant>
        <vt:lpstr>Slide Titles</vt:lpstr>
      </vt:variant>
      <vt:variant>
        <vt:i4>6</vt:i4>
      </vt:variant>
    </vt:vector>
  </HeadingPairs>
  <TitlesOfParts>
    <vt:vector size="7" baseType="lpstr">
      <vt:lpstr>Office Theme</vt:lpstr>
      <vt:lpstr>Diligently Seeking Jesus Matthew 9:27-31</vt:lpstr>
      <vt:lpstr>Spiritually Blind</vt:lpstr>
      <vt:lpstr>The Blind Men</vt:lpstr>
      <vt:lpstr>“Do you believe that I am able to do this?”</vt:lpstr>
      <vt:lpstr>Faith Is Important!</vt:lpstr>
      <vt:lpstr>“Do you believe that I am able to do this?”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Diligently Seeking Jesus Matthew 9:27-31</dc:title>
  <dc:creator>Andrew Alexander</dc:creator>
  <cp:lastModifiedBy>Andrew Alexander</cp:lastModifiedBy>
  <cp:revision>6</cp:revision>
  <dcterms:created xsi:type="dcterms:W3CDTF">2009-04-26T11:20:50Z</dcterms:created>
  <dcterms:modified xsi:type="dcterms:W3CDTF">2009-04-26T11:52:58Z</dcterms:modified>
</cp:coreProperties>
</file>