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handoutMasterIdLst>
    <p:handoutMasterId r:id="rId19"/>
  </p:handoutMasterIdLst>
  <p:sldIdLst>
    <p:sldId id="256" r:id="rId2"/>
    <p:sldId id="257" r:id="rId3"/>
    <p:sldId id="258" r:id="rId4"/>
    <p:sldId id="259" r:id="rId5"/>
    <p:sldId id="260" r:id="rId6"/>
    <p:sldId id="261" r:id="rId7"/>
    <p:sldId id="262" r:id="rId8"/>
    <p:sldId id="263" r:id="rId9"/>
    <p:sldId id="272" r:id="rId10"/>
    <p:sldId id="264" r:id="rId11"/>
    <p:sldId id="265" r:id="rId12"/>
    <p:sldId id="267" r:id="rId13"/>
    <p:sldId id="266"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p:cViewPr varScale="1">
        <p:scale>
          <a:sx n="57" d="100"/>
          <a:sy n="57" d="100"/>
        </p:scale>
        <p:origin x="-104" y="-23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D7DCFEF-ECB7-4F3E-ACC9-D1447401E85E}" type="datetimeFigureOut">
              <a:rPr lang="en-US" smtClean="0"/>
              <a:pPr/>
              <a:t>1/10/10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7FBD9D1-4718-4D86-A712-D20D6A7375B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4D836490-778C-48F3-B891-FC2F598C3F66}" type="datetimeFigureOut">
              <a:rPr lang="en-US" smtClean="0"/>
              <a:pPr/>
              <a:t>1/10/10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49AB471B-4500-4B56-A965-08601FB7A43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836490-778C-48F3-B891-FC2F598C3F66}" type="datetimeFigureOut">
              <a:rPr lang="en-US" smtClean="0"/>
              <a:pPr/>
              <a:t>1/10/10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B471B-4500-4B56-A965-08601FB7A43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4D836490-778C-48F3-B891-FC2F598C3F66}" type="datetimeFigureOut">
              <a:rPr lang="en-US" smtClean="0"/>
              <a:pPr/>
              <a:t>1/10/10</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lstStyle>
          <a:p>
            <a:fld id="{49AB471B-4500-4B56-A965-08601FB7A43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836490-778C-48F3-B891-FC2F598C3F66}" type="datetimeFigureOut">
              <a:rPr lang="en-US" smtClean="0"/>
              <a:pPr/>
              <a:t>1/10/10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AB471B-4500-4B56-A965-08601FB7A4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4D836490-778C-48F3-B891-FC2F598C3F66}" type="datetimeFigureOut">
              <a:rPr lang="en-US" smtClean="0"/>
              <a:pPr/>
              <a:t>1/10/10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49AB471B-4500-4B56-A965-08601FB7A43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836490-778C-48F3-B891-FC2F598C3F66}" type="datetimeFigureOut">
              <a:rPr lang="en-US" smtClean="0"/>
              <a:pPr/>
              <a:t>1/10/10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AB471B-4500-4B56-A965-08601FB7A4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D836490-778C-48F3-B891-FC2F598C3F66}" type="datetimeFigureOut">
              <a:rPr lang="en-US" smtClean="0"/>
              <a:pPr/>
              <a:t>1/10/10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AB471B-4500-4B56-A965-08601FB7A43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836490-778C-48F3-B891-FC2F598C3F66}" type="datetimeFigureOut">
              <a:rPr lang="en-US" smtClean="0"/>
              <a:pPr/>
              <a:t>1/10/10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AB471B-4500-4B56-A965-08601FB7A43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4D836490-778C-48F3-B891-FC2F598C3F66}" type="datetimeFigureOut">
              <a:rPr lang="en-US" smtClean="0"/>
              <a:pPr/>
              <a:t>1/10/10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p>
            <a:fld id="{49AB471B-4500-4B56-A965-08601FB7A43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836490-778C-48F3-B891-FC2F598C3F66}" type="datetimeFigureOut">
              <a:rPr lang="en-US" smtClean="0"/>
              <a:pPr/>
              <a:t>1/10/10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AB471B-4500-4B56-A965-08601FB7A43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4D836490-778C-48F3-B891-FC2F598C3F66}" type="datetimeFigureOut">
              <a:rPr lang="en-US" smtClean="0"/>
              <a:pPr/>
              <a:t>1/10/10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AB471B-4500-4B56-A965-08601FB7A434}"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4D836490-778C-48F3-B891-FC2F598C3F66}" type="datetimeFigureOut">
              <a:rPr lang="en-US" smtClean="0"/>
              <a:pPr/>
              <a:t>1/10/10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49AB471B-4500-4B56-A965-08601FB7A43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152400"/>
            <a:ext cx="5105400" cy="1219200"/>
          </a:xfrm>
        </p:spPr>
        <p:txBody>
          <a:bodyPr/>
          <a:lstStyle/>
          <a:p>
            <a:pPr algn="l"/>
            <a:r>
              <a:rPr lang="en-US" dirty="0" smtClean="0"/>
              <a:t>Elect Strangers</a:t>
            </a:r>
            <a:br>
              <a:rPr lang="en-US" dirty="0" smtClean="0"/>
            </a:br>
            <a:r>
              <a:rPr lang="en-US" sz="3200" dirty="0" smtClean="0"/>
              <a:t>1 Peter 1:1-5</a:t>
            </a:r>
            <a:endParaRPr lang="en-US" dirty="0"/>
          </a:p>
        </p:txBody>
      </p:sp>
      <p:sp>
        <p:nvSpPr>
          <p:cNvPr id="3" name="Subtitle 2"/>
          <p:cNvSpPr>
            <a:spLocks noGrp="1"/>
          </p:cNvSpPr>
          <p:nvPr>
            <p:ph type="subTitle" idx="1"/>
          </p:nvPr>
        </p:nvSpPr>
        <p:spPr>
          <a:xfrm>
            <a:off x="457200" y="1524000"/>
            <a:ext cx="7848600" cy="5105400"/>
          </a:xfrm>
          <a:solidFill>
            <a:schemeClr val="tx1"/>
          </a:solidFill>
        </p:spPr>
        <p:txBody>
          <a:bodyPr>
            <a:normAutofit/>
          </a:bodyPr>
          <a:lstStyle/>
          <a:p>
            <a:pPr algn="l"/>
            <a:r>
              <a:rPr lang="en-US" dirty="0" smtClean="0"/>
              <a:t>1 Peter, an apostle of Jesus Christ, to the strangers scattered throughout Pontus, Galatia, Cappadocia, Asia, and Bithynia,</a:t>
            </a:r>
          </a:p>
          <a:p>
            <a:pPr algn="l"/>
            <a:r>
              <a:rPr lang="en-US" dirty="0" smtClean="0"/>
              <a:t> 2 Elect according to the foreknowledge of God the Father, through sanctification of the Spirit, unto obedience and sprinkling of the blood of Jesus Christ: Grace unto you, and peace, be multiplied.</a:t>
            </a:r>
          </a:p>
          <a:p>
            <a:pPr algn="l"/>
            <a:r>
              <a:rPr lang="en-US" dirty="0" smtClean="0"/>
              <a:t> 3 Blessed be the God and Father of our Lord Jesus Christ, which according to his abundant mercy hath begotten us again unto a lively hope by the resurrection of Jesus Christ from the dead,</a:t>
            </a:r>
          </a:p>
          <a:p>
            <a:pPr algn="l"/>
            <a:r>
              <a:rPr lang="en-US" dirty="0" smtClean="0"/>
              <a:t> 4 To an inheritance incorruptible, and undefiled, and that </a:t>
            </a:r>
            <a:r>
              <a:rPr lang="en-US" dirty="0" err="1" smtClean="0"/>
              <a:t>fadeth</a:t>
            </a:r>
            <a:r>
              <a:rPr lang="en-US" dirty="0" smtClean="0"/>
              <a:t> not away, reserved in heaven for you,</a:t>
            </a:r>
          </a:p>
          <a:p>
            <a:pPr algn="l"/>
            <a:r>
              <a:rPr lang="en-US" dirty="0" smtClean="0"/>
              <a:t> 5 Who are kept by the power of God through faith unto salvation ready to be revealed in the last time.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God’s People: always Strangers</a:t>
            </a:r>
            <a:endParaRPr lang="en-US" sz="3200" dirty="0"/>
          </a:p>
        </p:txBody>
      </p:sp>
      <p:sp>
        <p:nvSpPr>
          <p:cNvPr id="3" name="Content Placeholder 2"/>
          <p:cNvSpPr>
            <a:spLocks noGrp="1"/>
          </p:cNvSpPr>
          <p:nvPr>
            <p:ph idx="1"/>
          </p:nvPr>
        </p:nvSpPr>
        <p:spPr/>
        <p:txBody>
          <a:bodyPr/>
          <a:lstStyle/>
          <a:p>
            <a:r>
              <a:rPr lang="en-US" dirty="0" smtClean="0"/>
              <a:t>Noah</a:t>
            </a:r>
          </a:p>
          <a:p>
            <a:r>
              <a:rPr lang="en-US" dirty="0" smtClean="0"/>
              <a:t>Abraham</a:t>
            </a:r>
          </a:p>
          <a:p>
            <a:r>
              <a:rPr lang="en-US" dirty="0" smtClean="0"/>
              <a:t>Daniel</a:t>
            </a:r>
          </a:p>
          <a:p>
            <a:r>
              <a:rPr lang="en-US" dirty="0" smtClean="0"/>
              <a:t>Shadrach, Meshach, Abednego</a:t>
            </a:r>
          </a:p>
          <a:p>
            <a:r>
              <a:rPr lang="en-US" dirty="0" smtClean="0"/>
              <a:t>Elijah</a:t>
            </a:r>
          </a:p>
          <a:p>
            <a:r>
              <a:rPr lang="en-US" dirty="0" smtClean="0"/>
              <a:t>Elisha</a:t>
            </a:r>
          </a:p>
          <a:p>
            <a:r>
              <a:rPr lang="en-US" dirty="0" smtClean="0"/>
              <a:t>Jeremiah</a:t>
            </a:r>
          </a:p>
          <a:p>
            <a:r>
              <a:rPr lang="en-US" dirty="0" smtClean="0"/>
              <a:t>Ezekiel</a:t>
            </a:r>
          </a:p>
          <a:p>
            <a:r>
              <a:rPr lang="en-US" dirty="0" smtClean="0"/>
              <a:t>John the baptizer</a:t>
            </a:r>
          </a:p>
          <a:p>
            <a:r>
              <a:rPr lang="en-US" dirty="0" smtClean="0"/>
              <a:t>Jesus (John 1:11)</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8"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9"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0"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1"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2"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3"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4" dur="500" decel="50000">
                                          <p:stCondLst>
                                            <p:cond delay="0"/>
                                          </p:stCondLst>
                                        </p:cTn>
                                        <p:tgtEl>
                                          <p:spTgt spid="3">
                                            <p:txEl>
                                              <p:pRg st="1" end="1"/>
                                            </p:txEl>
                                          </p:spTgt>
                                        </p:tgtEl>
                                      </p:cBhvr>
                                    </p:animEffect>
                                  </p:childTnLst>
                                </p:cTn>
                              </p:par>
                              <p:par>
                                <p:cTn id="25" presetID="25"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8"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9"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0"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1"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2"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3"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4" dur="500" decel="50000">
                                          <p:stCondLst>
                                            <p:cond delay="0"/>
                                          </p:stCondLst>
                                        </p:cTn>
                                        <p:tgtEl>
                                          <p:spTgt spid="3">
                                            <p:txEl>
                                              <p:pRg st="2" end="2"/>
                                            </p:txEl>
                                          </p:spTgt>
                                        </p:tgtEl>
                                      </p:cBhvr>
                                    </p:animEffect>
                                  </p:childTnLst>
                                </p:cTn>
                              </p:par>
                              <p:par>
                                <p:cTn id="35" presetID="25" presetClass="entr" presetSubtype="0" fill="hold" grpId="0"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8"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9"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0"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1"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2"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3"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44" dur="500" decel="50000">
                                          <p:stCondLst>
                                            <p:cond delay="0"/>
                                          </p:stCondLst>
                                        </p:cTn>
                                        <p:tgtEl>
                                          <p:spTgt spid="3">
                                            <p:txEl>
                                              <p:pRg st="3" end="3"/>
                                            </p:txEl>
                                          </p:spTgt>
                                        </p:tgtEl>
                                      </p:cBhvr>
                                    </p:animEffect>
                                  </p:childTnLst>
                                </p:cTn>
                              </p:par>
                              <p:par>
                                <p:cTn id="45" presetID="25" presetClass="entr" presetSubtype="0" fill="hold" grpId="0" nodeType="with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8"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9"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0"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1"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52"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53"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54" dur="500" decel="50000">
                                          <p:stCondLst>
                                            <p:cond delay="0"/>
                                          </p:stCondLst>
                                        </p:cTn>
                                        <p:tgtEl>
                                          <p:spTgt spid="3">
                                            <p:txEl>
                                              <p:pRg st="4" end="4"/>
                                            </p:txEl>
                                          </p:spTgt>
                                        </p:tgtEl>
                                      </p:cBhvr>
                                    </p:animEffect>
                                  </p:childTnLst>
                                </p:cTn>
                              </p:par>
                              <p:par>
                                <p:cTn id="55" presetID="25" presetClass="entr" presetSubtype="0" fill="hold" grpId="0" nodeType="with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 calcmode="lin" valueType="num">
                                      <p:cBhvr>
                                        <p:cTn id="57"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58"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59"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60"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61"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62"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63"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64" dur="500" decel="50000">
                                          <p:stCondLst>
                                            <p:cond delay="0"/>
                                          </p:stCondLst>
                                        </p:cTn>
                                        <p:tgtEl>
                                          <p:spTgt spid="3">
                                            <p:txEl>
                                              <p:pRg st="5" end="5"/>
                                            </p:txEl>
                                          </p:spTgt>
                                        </p:tgtEl>
                                      </p:cBhvr>
                                    </p:animEffect>
                                  </p:childTnLst>
                                </p:cTn>
                              </p:par>
                              <p:par>
                                <p:cTn id="65" presetID="25" presetClass="entr" presetSubtype="0" fill="hold" grpId="0" nodeType="withEffect">
                                  <p:stCondLst>
                                    <p:cond delay="0"/>
                                  </p:stCondLst>
                                  <p:childTnLst>
                                    <p:set>
                                      <p:cBhvr>
                                        <p:cTn id="66" dur="1" fill="hold">
                                          <p:stCondLst>
                                            <p:cond delay="0"/>
                                          </p:stCondLst>
                                        </p:cTn>
                                        <p:tgtEl>
                                          <p:spTgt spid="3">
                                            <p:txEl>
                                              <p:pRg st="6" end="6"/>
                                            </p:txEl>
                                          </p:spTgt>
                                        </p:tgtEl>
                                        <p:attrNameLst>
                                          <p:attrName>style.visibility</p:attrName>
                                        </p:attrNameLst>
                                      </p:cBhvr>
                                      <p:to>
                                        <p:strVal val="visible"/>
                                      </p:to>
                                    </p:set>
                                    <p:anim calcmode="lin" valueType="num">
                                      <p:cBhvr>
                                        <p:cTn id="67" dur="25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68" dur="25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69" dur="250" accel="50000" fill="hold">
                                          <p:stCondLst>
                                            <p:cond delay="25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70"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71" dur="25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72" dur="25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73" dur="250" accel="50000" fill="hold">
                                          <p:stCondLst>
                                            <p:cond delay="25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74" dur="500" decel="50000">
                                          <p:stCondLst>
                                            <p:cond delay="0"/>
                                          </p:stCondLst>
                                        </p:cTn>
                                        <p:tgtEl>
                                          <p:spTgt spid="3">
                                            <p:txEl>
                                              <p:pRg st="6" end="6"/>
                                            </p:txEl>
                                          </p:spTgt>
                                        </p:tgtEl>
                                      </p:cBhvr>
                                    </p:animEffect>
                                  </p:childTnLst>
                                </p:cTn>
                              </p:par>
                              <p:par>
                                <p:cTn id="75" presetID="25" presetClass="entr" presetSubtype="0" fill="hold" grpId="0" nodeType="withEffect">
                                  <p:stCondLst>
                                    <p:cond delay="0"/>
                                  </p:stCondLst>
                                  <p:childTnLst>
                                    <p:set>
                                      <p:cBhvr>
                                        <p:cTn id="76" dur="1" fill="hold">
                                          <p:stCondLst>
                                            <p:cond delay="0"/>
                                          </p:stCondLst>
                                        </p:cTn>
                                        <p:tgtEl>
                                          <p:spTgt spid="3">
                                            <p:txEl>
                                              <p:pRg st="7" end="7"/>
                                            </p:txEl>
                                          </p:spTgt>
                                        </p:tgtEl>
                                        <p:attrNameLst>
                                          <p:attrName>style.visibility</p:attrName>
                                        </p:attrNameLst>
                                      </p:cBhvr>
                                      <p:to>
                                        <p:strVal val="visible"/>
                                      </p:to>
                                    </p:set>
                                    <p:anim calcmode="lin" valueType="num">
                                      <p:cBhvr>
                                        <p:cTn id="77" dur="25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78" dur="25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79" dur="250" accel="50000" fill="hold">
                                          <p:stCondLst>
                                            <p:cond delay="25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80" dur="5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81" dur="25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82" dur="25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83" dur="250" accel="50000" fill="hold">
                                          <p:stCondLst>
                                            <p:cond delay="25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84" dur="500" decel="50000">
                                          <p:stCondLst>
                                            <p:cond delay="0"/>
                                          </p:stCondLst>
                                        </p:cTn>
                                        <p:tgtEl>
                                          <p:spTgt spid="3">
                                            <p:txEl>
                                              <p:pRg st="7" end="7"/>
                                            </p:txEl>
                                          </p:spTgt>
                                        </p:tgtEl>
                                      </p:cBhvr>
                                    </p:animEffect>
                                  </p:childTnLst>
                                </p:cTn>
                              </p:par>
                              <p:par>
                                <p:cTn id="85" presetID="25" presetClass="entr" presetSubtype="0" fill="hold" grpId="0" nodeType="withEffect">
                                  <p:stCondLst>
                                    <p:cond delay="0"/>
                                  </p:stCondLst>
                                  <p:childTnLst>
                                    <p:set>
                                      <p:cBhvr>
                                        <p:cTn id="86" dur="1" fill="hold">
                                          <p:stCondLst>
                                            <p:cond delay="0"/>
                                          </p:stCondLst>
                                        </p:cTn>
                                        <p:tgtEl>
                                          <p:spTgt spid="3">
                                            <p:txEl>
                                              <p:pRg st="8" end="8"/>
                                            </p:txEl>
                                          </p:spTgt>
                                        </p:tgtEl>
                                        <p:attrNameLst>
                                          <p:attrName>style.visibility</p:attrName>
                                        </p:attrNameLst>
                                      </p:cBhvr>
                                      <p:to>
                                        <p:strVal val="visible"/>
                                      </p:to>
                                    </p:set>
                                    <p:anim calcmode="lin" valueType="num">
                                      <p:cBhvr>
                                        <p:cTn id="87" dur="25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88" dur="25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89" dur="250" accel="50000" fill="hold">
                                          <p:stCondLst>
                                            <p:cond delay="25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90" dur="5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91" dur="25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92" dur="25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93" dur="250" accel="50000" fill="hold">
                                          <p:stCondLst>
                                            <p:cond delay="25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94" dur="500" decel="50000">
                                          <p:stCondLst>
                                            <p:cond delay="0"/>
                                          </p:stCondLst>
                                        </p:cTn>
                                        <p:tgtEl>
                                          <p:spTgt spid="3">
                                            <p:txEl>
                                              <p:pRg st="8" end="8"/>
                                            </p:txEl>
                                          </p:spTgt>
                                        </p:tgtEl>
                                      </p:cBhvr>
                                    </p:animEffect>
                                  </p:childTnLst>
                                </p:cTn>
                              </p:par>
                              <p:par>
                                <p:cTn id="95" presetID="25" presetClass="entr" presetSubtype="0" fill="hold" grpId="0" nodeType="withEffect">
                                  <p:stCondLst>
                                    <p:cond delay="0"/>
                                  </p:stCondLst>
                                  <p:childTnLst>
                                    <p:set>
                                      <p:cBhvr>
                                        <p:cTn id="96" dur="1" fill="hold">
                                          <p:stCondLst>
                                            <p:cond delay="0"/>
                                          </p:stCondLst>
                                        </p:cTn>
                                        <p:tgtEl>
                                          <p:spTgt spid="3">
                                            <p:txEl>
                                              <p:pRg st="9" end="9"/>
                                            </p:txEl>
                                          </p:spTgt>
                                        </p:tgtEl>
                                        <p:attrNameLst>
                                          <p:attrName>style.visibility</p:attrName>
                                        </p:attrNameLst>
                                      </p:cBhvr>
                                      <p:to>
                                        <p:strVal val="visible"/>
                                      </p:to>
                                    </p:set>
                                    <p:anim calcmode="lin" valueType="num">
                                      <p:cBhvr>
                                        <p:cTn id="97" dur="250" decel="50000" fill="hold">
                                          <p:stCondLst>
                                            <p:cond delay="0"/>
                                          </p:stCondLst>
                                        </p:cTn>
                                        <p:tgtEl>
                                          <p:spTgt spid="3">
                                            <p:txEl>
                                              <p:pRg st="9" end="9"/>
                                            </p:txEl>
                                          </p:spTgt>
                                        </p:tgtEl>
                                        <p:attrNameLst>
                                          <p:attrName>style.rotation</p:attrName>
                                        </p:attrNameLst>
                                      </p:cBhvr>
                                      <p:tavLst>
                                        <p:tav tm="0">
                                          <p:val>
                                            <p:fltVal val="-90"/>
                                          </p:val>
                                        </p:tav>
                                        <p:tav tm="100000">
                                          <p:val>
                                            <p:fltVal val="0"/>
                                          </p:val>
                                        </p:tav>
                                      </p:tavLst>
                                    </p:anim>
                                    <p:anim calcmode="lin" valueType="num">
                                      <p:cBhvr>
                                        <p:cTn id="98" dur="250" decel="50000" fill="hold">
                                          <p:stCondLst>
                                            <p:cond delay="0"/>
                                          </p:stCondLst>
                                        </p:cTn>
                                        <p:tgtEl>
                                          <p:spTgt spid="3">
                                            <p:txEl>
                                              <p:pRg st="9" end="9"/>
                                            </p:txEl>
                                          </p:spTgt>
                                        </p:tgtEl>
                                        <p:attrNameLst>
                                          <p:attrName>ppt_w</p:attrName>
                                        </p:attrNameLst>
                                      </p:cBhvr>
                                      <p:tavLst>
                                        <p:tav tm="0">
                                          <p:val>
                                            <p:strVal val="#ppt_w"/>
                                          </p:val>
                                        </p:tav>
                                        <p:tav tm="100000">
                                          <p:val>
                                            <p:strVal val="#ppt_w*.05"/>
                                          </p:val>
                                        </p:tav>
                                      </p:tavLst>
                                    </p:anim>
                                    <p:anim calcmode="lin" valueType="num">
                                      <p:cBhvr>
                                        <p:cTn id="99" dur="250" accel="50000" fill="hold">
                                          <p:stCondLst>
                                            <p:cond delay="250"/>
                                          </p:stCondLst>
                                        </p:cTn>
                                        <p:tgtEl>
                                          <p:spTgt spid="3">
                                            <p:txEl>
                                              <p:pRg st="9" end="9"/>
                                            </p:txEl>
                                          </p:spTgt>
                                        </p:tgtEl>
                                        <p:attrNameLst>
                                          <p:attrName>ppt_w</p:attrName>
                                        </p:attrNameLst>
                                      </p:cBhvr>
                                      <p:tavLst>
                                        <p:tav tm="0">
                                          <p:val>
                                            <p:strVal val="#ppt_w*.05"/>
                                          </p:val>
                                        </p:tav>
                                        <p:tav tm="100000">
                                          <p:val>
                                            <p:strVal val="#ppt_w"/>
                                          </p:val>
                                        </p:tav>
                                      </p:tavLst>
                                    </p:anim>
                                    <p:anim calcmode="lin" valueType="num">
                                      <p:cBhvr>
                                        <p:cTn id="100" dur="500" fill="hold"/>
                                        <p:tgtEl>
                                          <p:spTgt spid="3">
                                            <p:txEl>
                                              <p:pRg st="9" end="9"/>
                                            </p:txEl>
                                          </p:spTgt>
                                        </p:tgtEl>
                                        <p:attrNameLst>
                                          <p:attrName>ppt_h</p:attrName>
                                        </p:attrNameLst>
                                      </p:cBhvr>
                                      <p:tavLst>
                                        <p:tav tm="0">
                                          <p:val>
                                            <p:strVal val="#ppt_h"/>
                                          </p:val>
                                        </p:tav>
                                        <p:tav tm="100000">
                                          <p:val>
                                            <p:strVal val="#ppt_h"/>
                                          </p:val>
                                        </p:tav>
                                      </p:tavLst>
                                    </p:anim>
                                    <p:anim calcmode="lin" valueType="num">
                                      <p:cBhvr>
                                        <p:cTn id="101" dur="250" decel="50000" fill="hold">
                                          <p:stCondLst>
                                            <p:cond delay="0"/>
                                          </p:stCondLst>
                                        </p:cTn>
                                        <p:tgtEl>
                                          <p:spTgt spid="3">
                                            <p:txEl>
                                              <p:pRg st="9" end="9"/>
                                            </p:txEl>
                                          </p:spTgt>
                                        </p:tgtEl>
                                        <p:attrNameLst>
                                          <p:attrName>ppt_x</p:attrName>
                                        </p:attrNameLst>
                                      </p:cBhvr>
                                      <p:tavLst>
                                        <p:tav tm="0">
                                          <p:val>
                                            <p:strVal val="#ppt_x+.4"/>
                                          </p:val>
                                        </p:tav>
                                        <p:tav tm="100000">
                                          <p:val>
                                            <p:strVal val="#ppt_x"/>
                                          </p:val>
                                        </p:tav>
                                      </p:tavLst>
                                    </p:anim>
                                    <p:anim calcmode="lin" valueType="num">
                                      <p:cBhvr>
                                        <p:cTn id="102" dur="250" decel="50000" fill="hold">
                                          <p:stCondLst>
                                            <p:cond delay="0"/>
                                          </p:stCondLst>
                                        </p:cTn>
                                        <p:tgtEl>
                                          <p:spTgt spid="3">
                                            <p:txEl>
                                              <p:pRg st="9" end="9"/>
                                            </p:txEl>
                                          </p:spTgt>
                                        </p:tgtEl>
                                        <p:attrNameLst>
                                          <p:attrName>ppt_y</p:attrName>
                                        </p:attrNameLst>
                                      </p:cBhvr>
                                      <p:tavLst>
                                        <p:tav tm="0">
                                          <p:val>
                                            <p:strVal val="#ppt_y-.2"/>
                                          </p:val>
                                        </p:tav>
                                        <p:tav tm="100000">
                                          <p:val>
                                            <p:strVal val="#ppt_y+.1"/>
                                          </p:val>
                                        </p:tav>
                                      </p:tavLst>
                                    </p:anim>
                                    <p:anim calcmode="lin" valueType="num">
                                      <p:cBhvr>
                                        <p:cTn id="103" dur="250" accel="50000" fill="hold">
                                          <p:stCondLst>
                                            <p:cond delay="250"/>
                                          </p:stCondLst>
                                        </p:cTn>
                                        <p:tgtEl>
                                          <p:spTgt spid="3">
                                            <p:txEl>
                                              <p:pRg st="9" end="9"/>
                                            </p:txEl>
                                          </p:spTgt>
                                        </p:tgtEl>
                                        <p:attrNameLst>
                                          <p:attrName>ppt_y</p:attrName>
                                        </p:attrNameLst>
                                      </p:cBhvr>
                                      <p:tavLst>
                                        <p:tav tm="0">
                                          <p:val>
                                            <p:strVal val="#ppt_y+.1"/>
                                          </p:val>
                                        </p:tav>
                                        <p:tav tm="100000">
                                          <p:val>
                                            <p:strVal val="#ppt_y"/>
                                          </p:val>
                                        </p:tav>
                                      </p:tavLst>
                                    </p:anim>
                                    <p:animEffect transition="in" filter="fade">
                                      <p:cBhvr>
                                        <p:cTn id="104" dur="500" decel="50000">
                                          <p:stCondLst>
                                            <p:cond delay="0"/>
                                          </p:stCondLst>
                                        </p:cTn>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a:t>
            </a:r>
            <a:endParaRPr lang="en-US" dirty="0"/>
          </a:p>
        </p:txBody>
      </p:sp>
      <p:sp>
        <p:nvSpPr>
          <p:cNvPr id="3" name="Content Placeholder 2"/>
          <p:cNvSpPr>
            <a:spLocks noGrp="1"/>
          </p:cNvSpPr>
          <p:nvPr>
            <p:ph idx="1"/>
          </p:nvPr>
        </p:nvSpPr>
        <p:spPr/>
        <p:txBody>
          <a:bodyPr/>
          <a:lstStyle/>
          <a:p>
            <a:r>
              <a:rPr lang="en-US" dirty="0" smtClean="0"/>
              <a:t>God chose the kind of people He will save:</a:t>
            </a:r>
          </a:p>
          <a:p>
            <a:pPr lvl="1"/>
            <a:r>
              <a:rPr lang="en-US" dirty="0" smtClean="0">
                <a:solidFill>
                  <a:schemeClr val="tx1"/>
                </a:solidFill>
              </a:rPr>
              <a:t>Strangers in the world = Friends of God</a:t>
            </a:r>
          </a:p>
          <a:p>
            <a:pPr lvl="1"/>
            <a:r>
              <a:rPr lang="en-US" dirty="0" smtClean="0">
                <a:solidFill>
                  <a:schemeClr val="tx1"/>
                </a:solidFill>
              </a:rPr>
              <a:t>And the Scripture was fulfilled which says, “Abraham believed God, and it was accounted to him for righteousness.” And he was called the friend of God (Jas. 2:23).</a:t>
            </a:r>
          </a:p>
          <a:p>
            <a:pPr lvl="1"/>
            <a:r>
              <a:rPr lang="en-US" dirty="0" smtClean="0">
                <a:solidFill>
                  <a:schemeClr val="tx1"/>
                </a:solidFill>
              </a:rPr>
              <a:t>Example: coach choosing starting players</a:t>
            </a:r>
          </a:p>
          <a:p>
            <a:pPr lvl="2"/>
            <a:r>
              <a:rPr lang="en-US" dirty="0" smtClean="0"/>
              <a:t>Hard work ethic</a:t>
            </a:r>
          </a:p>
          <a:p>
            <a:pPr lvl="2"/>
            <a:r>
              <a:rPr lang="en-US" dirty="0" smtClean="0">
                <a:solidFill>
                  <a:schemeClr val="tx1"/>
                </a:solidFill>
              </a:rPr>
              <a:t>Stand out in practice</a:t>
            </a:r>
          </a:p>
          <a:p>
            <a:pPr lvl="2"/>
            <a:r>
              <a:rPr lang="en-US" dirty="0" smtClean="0"/>
              <a:t>Look good in preseason games</a:t>
            </a:r>
          </a:p>
          <a:p>
            <a:pPr lvl="2"/>
            <a:r>
              <a:rPr lang="en-US" dirty="0" smtClean="0">
                <a:solidFill>
                  <a:schemeClr val="tx1"/>
                </a:solidFill>
              </a:rPr>
              <a:t>Knows beforehand the type of player he wants, but doesn’t know by name who will fulfill that role!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5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5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25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25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250" accel="50000" fill="hold">
                                          <p:stCondLst>
                                            <p:cond delay="25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25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25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250" accel="50000" fill="hold">
                                          <p:stCondLst>
                                            <p:cond delay="25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500" decel="50000">
                                          <p:stCondLst>
                                            <p:cond delay="0"/>
                                          </p:stCondLst>
                                        </p:cTn>
                                        <p:tgtEl>
                                          <p:spTgt spid="3">
                                            <p:txEl>
                                              <p:pRg st="6" end="6"/>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nodeType="click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anim calcmode="lin" valueType="num">
                                      <p:cBhvr>
                                        <p:cTn id="91" dur="25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92" dur="25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3" dur="250" accel="50000" fill="hold">
                                          <p:stCondLst>
                                            <p:cond delay="25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4" dur="5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5" dur="25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6" dur="25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7" dur="250" accel="50000" fill="hold">
                                          <p:stCondLst>
                                            <p:cond delay="25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8" dur="500" decel="50000">
                                          <p:stCondLst>
                                            <p:cond delay="0"/>
                                          </p:stCondLst>
                                        </p:cTn>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Christ’s Death Made This Possible</a:t>
            </a:r>
            <a:endParaRPr lang="en-US" dirty="0"/>
          </a:p>
        </p:txBody>
      </p:sp>
      <p:sp>
        <p:nvSpPr>
          <p:cNvPr id="3" name="Content Placeholder 2"/>
          <p:cNvSpPr>
            <a:spLocks noGrp="1"/>
          </p:cNvSpPr>
          <p:nvPr>
            <p:ph idx="1"/>
          </p:nvPr>
        </p:nvSpPr>
        <p:spPr>
          <a:xfrm>
            <a:off x="381000" y="1609416"/>
            <a:ext cx="7391400" cy="5096184"/>
          </a:xfrm>
        </p:spPr>
        <p:txBody>
          <a:bodyPr>
            <a:normAutofit/>
          </a:bodyPr>
          <a:lstStyle/>
          <a:p>
            <a:pPr>
              <a:lnSpc>
                <a:spcPts val="2200"/>
              </a:lnSpc>
              <a:buNone/>
            </a:pPr>
            <a:r>
              <a:rPr lang="en-US" sz="2000" dirty="0" smtClean="0"/>
              <a:t>Col. 1:18  And He is the head of the body, the church, who is the beginning, the firstborn from the dead, that in all things He may have the preeminence.</a:t>
            </a:r>
          </a:p>
          <a:p>
            <a:pPr>
              <a:lnSpc>
                <a:spcPts val="2200"/>
              </a:lnSpc>
              <a:buNone/>
            </a:pPr>
            <a:r>
              <a:rPr lang="en-US" sz="2000" dirty="0" smtClean="0"/>
              <a:t> 19  For it pleased the Father that in Him all the fullness should dwell,</a:t>
            </a:r>
          </a:p>
          <a:p>
            <a:pPr>
              <a:lnSpc>
                <a:spcPts val="2200"/>
              </a:lnSpc>
              <a:buNone/>
            </a:pPr>
            <a:r>
              <a:rPr lang="en-US" sz="2000" dirty="0" smtClean="0"/>
              <a:t> 20  and by Him to reconcile all things to Himself, by Him, whether things on earth or things in heaven, having made peace through the blood of His cross.</a:t>
            </a:r>
          </a:p>
          <a:p>
            <a:pPr>
              <a:lnSpc>
                <a:spcPts val="2200"/>
              </a:lnSpc>
              <a:buNone/>
            </a:pPr>
            <a:r>
              <a:rPr lang="en-US" sz="2000" dirty="0" smtClean="0"/>
              <a:t> 21  And you, who once were alienated and enemies in your mind by wicked works, yet now He has reconciled</a:t>
            </a:r>
          </a:p>
          <a:p>
            <a:pPr>
              <a:lnSpc>
                <a:spcPts val="2200"/>
              </a:lnSpc>
              <a:buNone/>
            </a:pPr>
            <a:r>
              <a:rPr lang="en-US" sz="2000" dirty="0" smtClean="0"/>
              <a:t> 22  in the body of His flesh through death, to present you holy, and blameless, and above reproach in His sight--</a:t>
            </a:r>
          </a:p>
          <a:p>
            <a:pPr>
              <a:lnSpc>
                <a:spcPts val="2200"/>
              </a:lnSpc>
              <a:buNone/>
            </a:pPr>
            <a:r>
              <a:rPr lang="en-US" sz="2000" dirty="0" smtClean="0"/>
              <a:t> 23  if indeed you continue in the faith, grounded and steadfast, and are not moved away from the hope of the gospel which you heard, which was preached to every creature under heaven, of which I, Paul, became a minister.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8"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9"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0"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1"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2"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3"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4" dur="500" decel="50000">
                                          <p:stCondLst>
                                            <p:cond delay="0"/>
                                          </p:stCondLst>
                                        </p:cTn>
                                        <p:tgtEl>
                                          <p:spTgt spid="3">
                                            <p:txEl>
                                              <p:pRg st="1" end="1"/>
                                            </p:txEl>
                                          </p:spTgt>
                                        </p:tgtEl>
                                      </p:cBhvr>
                                    </p:animEffect>
                                  </p:childTnLst>
                                </p:cTn>
                              </p:par>
                              <p:par>
                                <p:cTn id="25" presetID="25"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8"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9"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0"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1"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2"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3"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4" dur="500" decel="50000">
                                          <p:stCondLst>
                                            <p:cond delay="0"/>
                                          </p:stCondLst>
                                        </p:cTn>
                                        <p:tgtEl>
                                          <p:spTgt spid="3">
                                            <p:txEl>
                                              <p:pRg st="2" end="2"/>
                                            </p:txEl>
                                          </p:spTgt>
                                        </p:tgtEl>
                                      </p:cBhvr>
                                    </p:animEffect>
                                  </p:childTnLst>
                                </p:cTn>
                              </p:par>
                              <p:par>
                                <p:cTn id="35" presetID="25" presetClass="entr" presetSubtype="0" fill="hold" grpId="0"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8"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9"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0"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1"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2"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3"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44" dur="500" decel="50000">
                                          <p:stCondLst>
                                            <p:cond delay="0"/>
                                          </p:stCondLst>
                                        </p:cTn>
                                        <p:tgtEl>
                                          <p:spTgt spid="3">
                                            <p:txEl>
                                              <p:pRg st="3" end="3"/>
                                            </p:txEl>
                                          </p:spTgt>
                                        </p:tgtEl>
                                      </p:cBhvr>
                                    </p:animEffect>
                                  </p:childTnLst>
                                </p:cTn>
                              </p:par>
                              <p:par>
                                <p:cTn id="45" presetID="25" presetClass="entr" presetSubtype="0" fill="hold" grpId="0" nodeType="with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8"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9"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0"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1"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52"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53"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54" dur="500" decel="50000">
                                          <p:stCondLst>
                                            <p:cond delay="0"/>
                                          </p:stCondLst>
                                        </p:cTn>
                                        <p:tgtEl>
                                          <p:spTgt spid="3">
                                            <p:txEl>
                                              <p:pRg st="4" end="4"/>
                                            </p:txEl>
                                          </p:spTgt>
                                        </p:tgtEl>
                                      </p:cBhvr>
                                    </p:animEffect>
                                  </p:childTnLst>
                                </p:cTn>
                              </p:par>
                              <p:par>
                                <p:cTn id="55" presetID="25" presetClass="entr" presetSubtype="0" fill="hold" grpId="0" nodeType="with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 calcmode="lin" valueType="num">
                                      <p:cBhvr>
                                        <p:cTn id="57"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58"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59"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60"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61"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62"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63"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64" dur="500" decel="50000">
                                          <p:stCondLst>
                                            <p:cond delay="0"/>
                                          </p:stCondLst>
                                        </p:cTn>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a:t>
            </a:r>
            <a:endParaRPr lang="en-US" dirty="0"/>
          </a:p>
        </p:txBody>
      </p:sp>
      <p:sp>
        <p:nvSpPr>
          <p:cNvPr id="3" name="Content Placeholder 2"/>
          <p:cNvSpPr>
            <a:spLocks noGrp="1"/>
          </p:cNvSpPr>
          <p:nvPr>
            <p:ph idx="1"/>
          </p:nvPr>
        </p:nvSpPr>
        <p:spPr/>
        <p:txBody>
          <a:bodyPr>
            <a:normAutofit/>
          </a:bodyPr>
          <a:lstStyle/>
          <a:p>
            <a:r>
              <a:rPr lang="en-US" sz="2800" dirty="0" smtClean="0"/>
              <a:t>Those Sanctified by the Spirit</a:t>
            </a:r>
            <a:r>
              <a:rPr lang="en-US" sz="2800" dirty="0" smtClean="0">
                <a:sym typeface="Wingdings" pitchFamily="2" charset="2"/>
              </a:rPr>
              <a:t> Chosen by God!</a:t>
            </a:r>
          </a:p>
          <a:p>
            <a:pPr lvl="1"/>
            <a:r>
              <a:rPr lang="en-US" sz="2400" dirty="0" smtClean="0">
                <a:solidFill>
                  <a:schemeClr val="tx1"/>
                </a:solidFill>
                <a:sym typeface="Wingdings" pitchFamily="2" charset="2"/>
              </a:rPr>
              <a:t>Set apart by the Word (2 Thess. 2:13-14; Jn. 17:17; 1 Jn. 5:6).</a:t>
            </a:r>
          </a:p>
          <a:p>
            <a:pPr lvl="1"/>
            <a:r>
              <a:rPr lang="en-US" sz="2400" dirty="0" smtClean="0">
                <a:solidFill>
                  <a:schemeClr val="tx1"/>
                </a:solidFill>
                <a:sym typeface="Wingdings" pitchFamily="2" charset="2"/>
              </a:rPr>
              <a:t>Abide in the truth (Jn. 8:31-32).</a:t>
            </a:r>
          </a:p>
          <a:p>
            <a:pPr lvl="1"/>
            <a:r>
              <a:rPr lang="en-US" sz="2400" dirty="0" smtClean="0">
                <a:solidFill>
                  <a:schemeClr val="tx1"/>
                </a:solidFill>
                <a:sym typeface="Wingdings" pitchFamily="2" charset="2"/>
              </a:rPr>
              <a:t>Walk in the truth (2 Jn. 4; 1 Jn. 1:7).</a:t>
            </a:r>
          </a:p>
          <a:p>
            <a:pPr lvl="1"/>
            <a:r>
              <a:rPr lang="en-US" sz="2400" dirty="0" smtClean="0">
                <a:solidFill>
                  <a:schemeClr val="tx1"/>
                </a:solidFill>
                <a:sym typeface="Wingdings" pitchFamily="2" charset="2"/>
              </a:rPr>
              <a:t>Separated from darkness (1 Pet. 2:9).</a:t>
            </a:r>
          </a:p>
          <a:p>
            <a:r>
              <a:rPr lang="en-US" sz="2800" dirty="0" smtClean="0">
                <a:sym typeface="Wingdings" pitchFamily="2" charset="2"/>
              </a:rPr>
              <a:t>Active obedience to God will makes us different from those in the world!</a:t>
            </a:r>
          </a:p>
          <a:p>
            <a:pPr lvl="1"/>
            <a:r>
              <a:rPr lang="en-US" sz="2500" dirty="0" smtClean="0">
                <a:solidFill>
                  <a:schemeClr val="tx1"/>
                </a:solidFill>
                <a:sym typeface="Wingdings" pitchFamily="2" charset="2"/>
              </a:rPr>
              <a:t>Should feel different.</a:t>
            </a:r>
            <a:endParaRPr lang="en-US" sz="25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5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5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25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25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250" accel="50000" fill="hold">
                                          <p:stCondLst>
                                            <p:cond delay="25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25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25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250" accel="50000" fill="hold">
                                          <p:stCondLst>
                                            <p:cond delay="25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500" decel="50000">
                                          <p:stCondLst>
                                            <p:cond delay="0"/>
                                          </p:stCondLst>
                                        </p:cTn>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Christ’s Death</a:t>
            </a:r>
            <a:endParaRPr lang="en-US" dirty="0"/>
          </a:p>
        </p:txBody>
      </p:sp>
      <p:sp>
        <p:nvSpPr>
          <p:cNvPr id="3" name="Content Placeholder 2"/>
          <p:cNvSpPr>
            <a:spLocks noGrp="1"/>
          </p:cNvSpPr>
          <p:nvPr>
            <p:ph idx="1"/>
          </p:nvPr>
        </p:nvSpPr>
        <p:spPr/>
        <p:txBody>
          <a:bodyPr>
            <a:normAutofit/>
          </a:bodyPr>
          <a:lstStyle/>
          <a:p>
            <a:pPr>
              <a:buNone/>
            </a:pPr>
            <a:r>
              <a:rPr lang="en-US" b="1" dirty="0" smtClean="0"/>
              <a:t>1 Pet. 3:17 </a:t>
            </a:r>
            <a:r>
              <a:rPr lang="en-US" dirty="0" smtClean="0"/>
              <a:t>For it is better, if it is the will of God, to suffer for doing good than for doing evil. 18 For Christ also suffered once for sins, the just for the unjust, that He might bring us to God, being put to death in the flesh but made alive by the Spirit…</a:t>
            </a:r>
          </a:p>
          <a:p>
            <a:pPr>
              <a:buNone/>
            </a:pPr>
            <a:endParaRPr lang="en-US" sz="1000" dirty="0" smtClean="0"/>
          </a:p>
          <a:p>
            <a:pPr>
              <a:buNone/>
            </a:pPr>
            <a:r>
              <a:rPr lang="en-US" b="1" dirty="0" smtClean="0"/>
              <a:t>2 Cor. 5:14 </a:t>
            </a:r>
            <a:r>
              <a:rPr lang="en-US" dirty="0" smtClean="0"/>
              <a:t>For the love of Christ compels us, because we judge thus: that if One died for all, then all died…</a:t>
            </a:r>
          </a:p>
          <a:p>
            <a:pPr>
              <a:buNone/>
            </a:pPr>
            <a:endParaRPr lang="en-US" sz="1000" dirty="0" smtClean="0"/>
          </a:p>
          <a:p>
            <a:pPr>
              <a:buNone/>
            </a:pPr>
            <a:r>
              <a:rPr lang="en-US" dirty="0" smtClean="0"/>
              <a:t>Must never forget (2 Pet. 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Mercy</a:t>
            </a:r>
            <a:endParaRPr lang="en-US" dirty="0"/>
          </a:p>
        </p:txBody>
      </p:sp>
      <p:sp>
        <p:nvSpPr>
          <p:cNvPr id="3" name="Content Placeholder 2"/>
          <p:cNvSpPr>
            <a:spLocks noGrp="1"/>
          </p:cNvSpPr>
          <p:nvPr>
            <p:ph idx="1"/>
          </p:nvPr>
        </p:nvSpPr>
        <p:spPr>
          <a:xfrm>
            <a:off x="457200" y="1609416"/>
            <a:ext cx="6781800" cy="4846320"/>
          </a:xfrm>
        </p:spPr>
        <p:txBody>
          <a:bodyPr>
            <a:normAutofit/>
          </a:bodyPr>
          <a:lstStyle/>
          <a:p>
            <a:pPr>
              <a:lnSpc>
                <a:spcPts val="3000"/>
              </a:lnSpc>
            </a:pPr>
            <a:r>
              <a:rPr lang="en-US" sz="2400" dirty="0" smtClean="0"/>
              <a:t>We don’t deserve What God has done for us (Eph. 2:1-5; 1 Jn. 4:8-10).</a:t>
            </a:r>
          </a:p>
          <a:p>
            <a:pPr>
              <a:lnSpc>
                <a:spcPts val="3000"/>
              </a:lnSpc>
            </a:pPr>
            <a:r>
              <a:rPr lang="en-US" sz="2400" dirty="0" smtClean="0"/>
              <a:t>Should feel indebted to someone whose paid our debt (Matt. 18:23-35).</a:t>
            </a:r>
          </a:p>
          <a:p>
            <a:pPr>
              <a:lnSpc>
                <a:spcPts val="3000"/>
              </a:lnSpc>
            </a:pPr>
            <a:r>
              <a:rPr lang="en-US" sz="2400" dirty="0" smtClean="0"/>
              <a:t>God has always been merciful (Gen. 6:3;          2 Pet. 2:5).</a:t>
            </a:r>
          </a:p>
          <a:p>
            <a:pPr>
              <a:lnSpc>
                <a:spcPts val="3000"/>
              </a:lnSpc>
            </a:pPr>
            <a:r>
              <a:rPr lang="en-US" sz="2400" dirty="0" smtClean="0"/>
              <a:t>Those who accept God’s terms of mercy will have mercy extended to them.</a:t>
            </a:r>
          </a:p>
          <a:p>
            <a:pPr>
              <a:lnSpc>
                <a:spcPts val="3000"/>
              </a:lnSpc>
            </a:pPr>
            <a:r>
              <a:rPr lang="en-US" sz="2400" dirty="0" smtClean="0"/>
              <a:t>Those who don’t accept God’s terms will receive justice (Rom. 2:1-13).</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5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Born Again</a:t>
            </a:r>
            <a:endParaRPr lang="en-US" dirty="0"/>
          </a:p>
        </p:txBody>
      </p:sp>
      <p:sp>
        <p:nvSpPr>
          <p:cNvPr id="3" name="Content Placeholder 2"/>
          <p:cNvSpPr>
            <a:spLocks noGrp="1"/>
          </p:cNvSpPr>
          <p:nvPr>
            <p:ph idx="1"/>
          </p:nvPr>
        </p:nvSpPr>
        <p:spPr>
          <a:xfrm>
            <a:off x="457200" y="1609416"/>
            <a:ext cx="6858000" cy="4846320"/>
          </a:xfrm>
        </p:spPr>
        <p:txBody>
          <a:bodyPr>
            <a:normAutofit/>
          </a:bodyPr>
          <a:lstStyle/>
          <a:p>
            <a:pPr>
              <a:lnSpc>
                <a:spcPts val="3000"/>
              </a:lnSpc>
            </a:pPr>
            <a:r>
              <a:rPr lang="en-US" sz="2400" dirty="0" smtClean="0"/>
              <a:t>God </a:t>
            </a:r>
            <a:r>
              <a:rPr lang="en-US" sz="2400" dirty="0" err="1" smtClean="0">
                <a:sym typeface="Wingdings" pitchFamily="2" charset="2"/>
              </a:rPr>
              <a:t></a:t>
            </a:r>
            <a:r>
              <a:rPr lang="en-US" sz="2400" dirty="0" smtClean="0">
                <a:sym typeface="Wingdings" pitchFamily="2" charset="2"/>
              </a:rPr>
              <a:t> Source of All Life</a:t>
            </a:r>
          </a:p>
          <a:p>
            <a:pPr>
              <a:lnSpc>
                <a:spcPts val="3000"/>
              </a:lnSpc>
            </a:pPr>
            <a:r>
              <a:rPr lang="en-US" sz="2400" dirty="0" smtClean="0">
                <a:sym typeface="Wingdings" pitchFamily="2" charset="2"/>
              </a:rPr>
              <a:t>We were dead in sin (Eph. 2:1).</a:t>
            </a:r>
          </a:p>
          <a:p>
            <a:pPr>
              <a:lnSpc>
                <a:spcPts val="3000"/>
              </a:lnSpc>
            </a:pPr>
            <a:r>
              <a:rPr lang="en-US" sz="2400" dirty="0" smtClean="0">
                <a:sym typeface="Wingdings" pitchFamily="2" charset="2"/>
              </a:rPr>
              <a:t>We were made alive in Christ (Eph. 2:5).</a:t>
            </a:r>
          </a:p>
          <a:p>
            <a:pPr>
              <a:lnSpc>
                <a:spcPts val="3000"/>
              </a:lnSpc>
            </a:pPr>
            <a:r>
              <a:rPr lang="en-US" sz="2400" dirty="0" smtClean="0">
                <a:sym typeface="Wingdings" pitchFamily="2" charset="2"/>
              </a:rPr>
              <a:t>Start all over, sins forgiven and forgotten (Heb. 8:12).</a:t>
            </a:r>
          </a:p>
          <a:p>
            <a:pPr>
              <a:lnSpc>
                <a:spcPts val="3000"/>
              </a:lnSpc>
            </a:pPr>
            <a:r>
              <a:rPr lang="en-US" sz="2400" dirty="0" smtClean="0">
                <a:sym typeface="Wingdings" pitchFamily="2" charset="2"/>
              </a:rPr>
              <a:t>Sometimes we find it hard to forgive ourselves and can’t hardly believe God will do it.</a:t>
            </a:r>
          </a:p>
          <a:p>
            <a:pPr>
              <a:lnSpc>
                <a:spcPts val="3000"/>
              </a:lnSpc>
            </a:pPr>
            <a:r>
              <a:rPr lang="en-US" sz="2400" dirty="0" smtClean="0">
                <a:sym typeface="Wingdings" pitchFamily="2" charset="2"/>
              </a:rPr>
              <a:t>Trust God (Rom. 10:17).</a:t>
            </a:r>
          </a:p>
          <a:p>
            <a:pPr>
              <a:lnSpc>
                <a:spcPts val="3000"/>
              </a:lnSpc>
            </a:pPr>
            <a:r>
              <a:rPr lang="en-US" sz="2400" dirty="0" smtClean="0">
                <a:sym typeface="Wingdings" pitchFamily="2" charset="2"/>
              </a:rPr>
              <a:t>Obey Christ  New Life (Col. 3:10).</a:t>
            </a:r>
          </a:p>
          <a:p>
            <a:pPr>
              <a:lnSpc>
                <a:spcPts val="3000"/>
              </a:lnSpc>
            </a:pPr>
            <a:r>
              <a:rPr lang="en-US" sz="2400" dirty="0" smtClean="0">
                <a:sym typeface="Wingdings" pitchFamily="2" charset="2"/>
              </a:rPr>
              <a:t>Sins blotted out (Ps. 32:1-2).</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5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5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grpId="0"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25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25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250" accel="50000" fill="hold">
                                          <p:stCondLst>
                                            <p:cond delay="25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25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25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250" accel="50000" fill="hold">
                                          <p:stCondLst>
                                            <p:cond delay="25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500" decel="50000">
                                          <p:stCondLst>
                                            <p:cond delay="0"/>
                                          </p:stCondLst>
                                        </p:cTn>
                                        <p:tgtEl>
                                          <p:spTgt spid="3">
                                            <p:txEl>
                                              <p:pRg st="6" end="6"/>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grpId="0" nodeType="click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anim calcmode="lin" valueType="num">
                                      <p:cBhvr>
                                        <p:cTn id="91" dur="25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92" dur="25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3" dur="250" accel="50000" fill="hold">
                                          <p:stCondLst>
                                            <p:cond delay="25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4" dur="5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5" dur="25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6" dur="25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7" dur="250" accel="50000" fill="hold">
                                          <p:stCondLst>
                                            <p:cond delay="25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8" dur="500" decel="50000">
                                          <p:stCondLst>
                                            <p:cond delay="0"/>
                                          </p:stCondLst>
                                        </p:cTn>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Hope</a:t>
            </a:r>
            <a:endParaRPr lang="en-US" dirty="0"/>
          </a:p>
        </p:txBody>
      </p:sp>
      <p:sp>
        <p:nvSpPr>
          <p:cNvPr id="3" name="Content Placeholder 2"/>
          <p:cNvSpPr>
            <a:spLocks noGrp="1"/>
          </p:cNvSpPr>
          <p:nvPr>
            <p:ph idx="1"/>
          </p:nvPr>
        </p:nvSpPr>
        <p:spPr/>
        <p:txBody>
          <a:bodyPr/>
          <a:lstStyle/>
          <a:p>
            <a:r>
              <a:rPr lang="en-US" dirty="0" smtClean="0"/>
              <a:t>Sustains (1 Pet. 1:3).</a:t>
            </a:r>
          </a:p>
          <a:p>
            <a:r>
              <a:rPr lang="en-US" dirty="0" smtClean="0"/>
              <a:t>Living hope (1 Cor. 15:1-20)!</a:t>
            </a:r>
          </a:p>
          <a:p>
            <a:r>
              <a:rPr lang="en-US" dirty="0" smtClean="0"/>
              <a:t>Why serve God </a:t>
            </a:r>
            <a:r>
              <a:rPr lang="en-US" dirty="0" smtClean="0">
                <a:sym typeface="Wingdings" pitchFamily="2" charset="2"/>
              </a:rPr>
              <a:t> Hope!</a:t>
            </a:r>
          </a:p>
          <a:p>
            <a:r>
              <a:rPr lang="en-US" dirty="0" smtClean="0">
                <a:sym typeface="Wingdings" pitchFamily="2" charset="2"/>
              </a:rPr>
              <a:t>Why suffer persecution  Hope!</a:t>
            </a:r>
          </a:p>
          <a:p>
            <a:r>
              <a:rPr lang="en-US" dirty="0" smtClean="0">
                <a:sym typeface="Wingdings" pitchFamily="2" charset="2"/>
              </a:rPr>
              <a:t>Why study and learn God’s will  Hope!</a:t>
            </a:r>
          </a:p>
          <a:p>
            <a:r>
              <a:rPr lang="en-US" dirty="0" smtClean="0">
                <a:sym typeface="Wingdings" pitchFamily="2" charset="2"/>
              </a:rPr>
              <a:t>Why strive to live holy lives  Hope!</a:t>
            </a:r>
          </a:p>
          <a:p>
            <a:r>
              <a:rPr lang="en-US" dirty="0" smtClean="0">
                <a:sym typeface="Wingdings" pitchFamily="2" charset="2"/>
              </a:rPr>
              <a:t>Why avoid short-lived pleasures  Hope!</a:t>
            </a:r>
          </a:p>
          <a:p>
            <a:pPr lvl="1"/>
            <a:r>
              <a:rPr lang="en-US" dirty="0" smtClean="0">
                <a:solidFill>
                  <a:schemeClr val="tx1"/>
                </a:solidFill>
              </a:rPr>
              <a:t>For he waited for the city which has foundations, whose builder and maker is God (Heb. 11:10).</a:t>
            </a:r>
          </a:p>
          <a:p>
            <a:r>
              <a:rPr lang="en-US" dirty="0" smtClean="0"/>
              <a:t>Do you have this hope?</a:t>
            </a:r>
            <a:endParaRPr lang="en-US" dirty="0" smtClean="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5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5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grpId="0"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25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25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250" accel="50000" fill="hold">
                                          <p:stCondLst>
                                            <p:cond delay="25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25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25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250" accel="50000" fill="hold">
                                          <p:stCondLst>
                                            <p:cond delay="25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500" decel="50000">
                                          <p:stCondLst>
                                            <p:cond delay="0"/>
                                          </p:stCondLst>
                                        </p:cTn>
                                        <p:tgtEl>
                                          <p:spTgt spid="3">
                                            <p:txEl>
                                              <p:pRg st="6" end="6"/>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grpId="0" nodeType="click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anim calcmode="lin" valueType="num">
                                      <p:cBhvr>
                                        <p:cTn id="91" dur="25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92" dur="25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3" dur="250" accel="50000" fill="hold">
                                          <p:stCondLst>
                                            <p:cond delay="25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4" dur="5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5" dur="25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6" dur="25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7" dur="250" accel="50000" fill="hold">
                                          <p:stCondLst>
                                            <p:cond delay="25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8" dur="500" decel="50000">
                                          <p:stCondLst>
                                            <p:cond delay="0"/>
                                          </p:stCondLst>
                                        </p:cTn>
                                        <p:tgtEl>
                                          <p:spTgt spid="3">
                                            <p:txEl>
                                              <p:pRg st="7" end="7"/>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25" presetClass="entr" presetSubtype="0" fill="hold" grpId="0" nodeType="clickEffect">
                                  <p:stCondLst>
                                    <p:cond delay="0"/>
                                  </p:stCondLst>
                                  <p:childTnLst>
                                    <p:set>
                                      <p:cBhvr>
                                        <p:cTn id="102" dur="1" fill="hold">
                                          <p:stCondLst>
                                            <p:cond delay="0"/>
                                          </p:stCondLst>
                                        </p:cTn>
                                        <p:tgtEl>
                                          <p:spTgt spid="3">
                                            <p:txEl>
                                              <p:pRg st="8" end="8"/>
                                            </p:txEl>
                                          </p:spTgt>
                                        </p:tgtEl>
                                        <p:attrNameLst>
                                          <p:attrName>style.visibility</p:attrName>
                                        </p:attrNameLst>
                                      </p:cBhvr>
                                      <p:to>
                                        <p:strVal val="visible"/>
                                      </p:to>
                                    </p:set>
                                    <p:anim calcmode="lin" valueType="num">
                                      <p:cBhvr>
                                        <p:cTn id="103" dur="25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104" dur="25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105" dur="250" accel="50000" fill="hold">
                                          <p:stCondLst>
                                            <p:cond delay="25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106" dur="5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107" dur="25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108" dur="25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109" dur="250" accel="50000" fill="hold">
                                          <p:stCondLst>
                                            <p:cond delay="25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110" dur="500" decel="50000">
                                          <p:stCondLst>
                                            <p:cond delay="0"/>
                                          </p:stCondLst>
                                        </p:cTn>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Written to Christians Suffering Persecution</a:t>
            </a:r>
            <a:endParaRPr lang="en-US" dirty="0"/>
          </a:p>
        </p:txBody>
      </p:sp>
      <p:sp>
        <p:nvSpPr>
          <p:cNvPr id="3" name="Content Placeholder 2"/>
          <p:cNvSpPr>
            <a:spLocks noGrp="1"/>
          </p:cNvSpPr>
          <p:nvPr>
            <p:ph idx="1"/>
          </p:nvPr>
        </p:nvSpPr>
        <p:spPr>
          <a:xfrm>
            <a:off x="457200" y="1609416"/>
            <a:ext cx="7315200" cy="5096184"/>
          </a:xfrm>
        </p:spPr>
        <p:txBody>
          <a:bodyPr>
            <a:noAutofit/>
          </a:bodyPr>
          <a:lstStyle/>
          <a:p>
            <a:pPr>
              <a:buNone/>
            </a:pPr>
            <a:r>
              <a:rPr lang="en-US" sz="2400" dirty="0" smtClean="0"/>
              <a:t>1 Pet. 1:6  In this you greatly rejoice, though now for a little while, if need be, you have been grieved by various trials, </a:t>
            </a:r>
          </a:p>
          <a:p>
            <a:pPr>
              <a:buNone/>
            </a:pPr>
            <a:r>
              <a:rPr lang="en-US" sz="2400" dirty="0" smtClean="0"/>
              <a:t>7 that the genuineness of your faith, being much more precious than gold that perishes, though it is tested by fire, may be found to praise, honor, and glory at the revelation of Jesus Christ…</a:t>
            </a:r>
          </a:p>
          <a:p>
            <a:pPr>
              <a:buNone/>
            </a:pPr>
            <a:endParaRPr lang="en-US" sz="2400" dirty="0" smtClean="0"/>
          </a:p>
          <a:p>
            <a:pPr>
              <a:buNone/>
            </a:pPr>
            <a:r>
              <a:rPr lang="en-US" sz="2400" dirty="0" smtClean="0"/>
              <a:t>1 Pet. 2:19  For this is commendable, if because of conscience toward God one endures grief, suffering wrongfully.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8"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9"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0"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1"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2"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3"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4" dur="500" decel="50000">
                                          <p:stCondLst>
                                            <p:cond delay="0"/>
                                          </p:stCondLst>
                                        </p:cTn>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5"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0"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1"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2"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3"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4"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5"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6" dur="500" decel="50000">
                                          <p:stCondLst>
                                            <p:cond delay="0"/>
                                          </p:stCondLst>
                                        </p:cTn>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Written to Christians Suffering Persecution</a:t>
            </a:r>
            <a:endParaRPr lang="en-US" dirty="0"/>
          </a:p>
        </p:txBody>
      </p:sp>
      <p:sp>
        <p:nvSpPr>
          <p:cNvPr id="3" name="Content Placeholder 2"/>
          <p:cNvSpPr>
            <a:spLocks noGrp="1"/>
          </p:cNvSpPr>
          <p:nvPr>
            <p:ph idx="1"/>
          </p:nvPr>
        </p:nvSpPr>
        <p:spPr>
          <a:xfrm>
            <a:off x="457200" y="1609416"/>
            <a:ext cx="7315200" cy="5248584"/>
          </a:xfrm>
        </p:spPr>
        <p:txBody>
          <a:bodyPr>
            <a:noAutofit/>
          </a:bodyPr>
          <a:lstStyle/>
          <a:p>
            <a:pPr>
              <a:buNone/>
            </a:pPr>
            <a:r>
              <a:rPr lang="en-US" sz="2300" dirty="0" smtClean="0"/>
              <a:t>1 Pet. 3:12  For the eyes of the LORD are on the righteous, And His ears are open to their prayers; But the face of the LORD is against those who do evil. 13 And who is he who will harm you if you become followers of what is good? 14 But even if you should suffer for righteousness' sake, you are blessed.  And do not be afraid of their threats, nor be troubled.</a:t>
            </a:r>
          </a:p>
          <a:p>
            <a:pPr>
              <a:buNone/>
            </a:pPr>
            <a:r>
              <a:rPr lang="en-US" sz="2300" dirty="0" smtClean="0"/>
              <a:t>1 Pet. 4:16  Yet if anyone suffers as a Christian, let him not be ashamed, but let him glorify God in this matter.</a:t>
            </a:r>
          </a:p>
          <a:p>
            <a:pPr>
              <a:buNone/>
            </a:pPr>
            <a:r>
              <a:rPr lang="en-US" sz="2300" dirty="0" smtClean="0"/>
              <a:t>1 Pet. 5:9  Resist him, steadfast in the faith, knowing that the same sufferings are experienced by your brotherhood in the world.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 Strangers</a:t>
            </a:r>
            <a:endParaRPr lang="en-US" dirty="0"/>
          </a:p>
        </p:txBody>
      </p:sp>
      <p:sp>
        <p:nvSpPr>
          <p:cNvPr id="3" name="Content Placeholder 2"/>
          <p:cNvSpPr>
            <a:spLocks noGrp="1"/>
          </p:cNvSpPr>
          <p:nvPr>
            <p:ph idx="1"/>
          </p:nvPr>
        </p:nvSpPr>
        <p:spPr/>
        <p:txBody>
          <a:bodyPr/>
          <a:lstStyle/>
          <a:p>
            <a:pPr>
              <a:lnSpc>
                <a:spcPct val="150000"/>
              </a:lnSpc>
            </a:pPr>
            <a:r>
              <a:rPr lang="en-US" b="1" dirty="0" smtClean="0"/>
              <a:t>Assures them that suffering for doing right is natural (1 Tim. 3:12; Jn. 15:19).</a:t>
            </a:r>
          </a:p>
          <a:p>
            <a:pPr>
              <a:lnSpc>
                <a:spcPct val="150000"/>
              </a:lnSpc>
            </a:pPr>
            <a:r>
              <a:rPr lang="en-US" b="1" dirty="0" smtClean="0"/>
              <a:t>Exhorts to Steadfastness (1 Pet. 4:1).</a:t>
            </a:r>
          </a:p>
          <a:p>
            <a:pPr>
              <a:lnSpc>
                <a:spcPct val="150000"/>
              </a:lnSpc>
            </a:pPr>
            <a:r>
              <a:rPr lang="en-US" b="1" dirty="0" smtClean="0"/>
              <a:t>Can endure (1 Cor. 10:13; Phil. 4:13).</a:t>
            </a:r>
          </a:p>
          <a:p>
            <a:pPr>
              <a:lnSpc>
                <a:spcPct val="150000"/>
              </a:lnSpc>
            </a:pPr>
            <a:r>
              <a:rPr lang="en-US" b="1" dirty="0" smtClean="0"/>
              <a:t>God knows and cares (1 Pet. 5:6-7).</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Strangers</a:t>
            </a:r>
            <a:endParaRPr lang="en-US" sz="4400" dirty="0"/>
          </a:p>
        </p:txBody>
      </p:sp>
      <p:sp>
        <p:nvSpPr>
          <p:cNvPr id="3" name="Content Placeholder 2"/>
          <p:cNvSpPr>
            <a:spLocks noGrp="1"/>
          </p:cNvSpPr>
          <p:nvPr>
            <p:ph idx="1"/>
          </p:nvPr>
        </p:nvSpPr>
        <p:spPr/>
        <p:txBody>
          <a:bodyPr>
            <a:normAutofit fontScale="92500" lnSpcReduction="10000"/>
          </a:bodyPr>
          <a:lstStyle/>
          <a:p>
            <a:pPr>
              <a:lnSpc>
                <a:spcPct val="150000"/>
              </a:lnSpc>
            </a:pPr>
            <a:r>
              <a:rPr lang="en-US" sz="3200" b="1" dirty="0" smtClean="0"/>
              <a:t> Peter Understood Their Feelings:</a:t>
            </a:r>
          </a:p>
          <a:p>
            <a:pPr>
              <a:lnSpc>
                <a:spcPct val="150000"/>
              </a:lnSpc>
            </a:pPr>
            <a:r>
              <a:rPr lang="en-US" sz="3200" dirty="0" smtClean="0"/>
              <a:t> Arrested, Interrogated, and Threatened (Acts 4:1-22).</a:t>
            </a:r>
          </a:p>
          <a:p>
            <a:pPr>
              <a:lnSpc>
                <a:spcPct val="150000"/>
              </a:lnSpc>
            </a:pPr>
            <a:r>
              <a:rPr lang="en-US" sz="3200" dirty="0" smtClean="0"/>
              <a:t> Arrested, Interrogated, and Beaten (Acts 5:26-42).</a:t>
            </a:r>
          </a:p>
          <a:p>
            <a:pPr>
              <a:lnSpc>
                <a:spcPct val="150000"/>
              </a:lnSpc>
            </a:pPr>
            <a:r>
              <a:rPr lang="en-US" sz="3200" dirty="0" smtClean="0"/>
              <a:t> Arrested and Condemned to Die (Acts 12:1-5).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lstStyle/>
          <a:p>
            <a:r>
              <a:rPr lang="en-US" dirty="0" smtClean="0"/>
              <a:t>Strangers: Converted</a:t>
            </a:r>
            <a:endParaRPr lang="en-US" dirty="0"/>
          </a:p>
        </p:txBody>
      </p:sp>
      <p:sp>
        <p:nvSpPr>
          <p:cNvPr id="3" name="Content Placeholder 2"/>
          <p:cNvSpPr>
            <a:spLocks noGrp="1"/>
          </p:cNvSpPr>
          <p:nvPr>
            <p:ph idx="1"/>
          </p:nvPr>
        </p:nvSpPr>
        <p:spPr>
          <a:xfrm>
            <a:off x="457200" y="1447800"/>
            <a:ext cx="7239000" cy="3048000"/>
          </a:xfrm>
        </p:spPr>
        <p:txBody>
          <a:bodyPr>
            <a:normAutofit/>
          </a:bodyPr>
          <a:lstStyle/>
          <a:p>
            <a:r>
              <a:rPr lang="en-US" sz="2800" dirty="0" smtClean="0"/>
              <a:t>Relationship changed (Rom. 6:3).</a:t>
            </a:r>
          </a:p>
          <a:p>
            <a:r>
              <a:rPr lang="en-US" sz="2800" dirty="0" smtClean="0"/>
              <a:t>Allegiance changed (Col. 1:13).</a:t>
            </a:r>
          </a:p>
          <a:p>
            <a:r>
              <a:rPr lang="en-US" sz="2800" dirty="0" smtClean="0"/>
              <a:t>Now: citizens of heaven (Phil. 3:17-21).</a:t>
            </a:r>
          </a:p>
          <a:p>
            <a:pPr lvl="1"/>
            <a:r>
              <a:rPr lang="en-US" sz="2400" dirty="0" smtClean="0">
                <a:solidFill>
                  <a:schemeClr val="tx1"/>
                </a:solidFill>
              </a:rPr>
              <a:t>Law of Heaven is Supreme (Jn. 19:11).</a:t>
            </a:r>
          </a:p>
          <a:p>
            <a:pPr lvl="1"/>
            <a:r>
              <a:rPr lang="en-US" sz="2400" dirty="0" smtClean="0">
                <a:solidFill>
                  <a:schemeClr val="tx1"/>
                </a:solidFill>
              </a:rPr>
              <a:t>Approval of world no longer important.</a:t>
            </a:r>
          </a:p>
          <a:p>
            <a:pPr lvl="1"/>
            <a:r>
              <a:rPr lang="en-US" sz="2400" dirty="0" smtClean="0">
                <a:solidFill>
                  <a:schemeClr val="tx1"/>
                </a:solidFill>
              </a:rPr>
              <a:t>Approval of God is new goal!</a:t>
            </a:r>
            <a:endParaRPr lang="en-US" sz="2400" dirty="0">
              <a:solidFill>
                <a:schemeClr val="tx1"/>
              </a:solidFill>
            </a:endParaRPr>
          </a:p>
        </p:txBody>
      </p:sp>
      <p:sp>
        <p:nvSpPr>
          <p:cNvPr id="4" name="TextBox 3"/>
          <p:cNvSpPr txBox="1"/>
          <p:nvPr/>
        </p:nvSpPr>
        <p:spPr>
          <a:xfrm>
            <a:off x="1066800" y="4572000"/>
            <a:ext cx="2133600" cy="1938992"/>
          </a:xfrm>
          <a:prstGeom prst="rect">
            <a:avLst/>
          </a:prstGeom>
          <a:solidFill>
            <a:schemeClr val="tx2">
              <a:lumMod val="50000"/>
            </a:schemeClr>
          </a:solidFill>
        </p:spPr>
        <p:txBody>
          <a:bodyPr wrap="square" rtlCol="0">
            <a:spAutoFit/>
          </a:bodyPr>
          <a:lstStyle/>
          <a:p>
            <a:pPr>
              <a:buFont typeface="Arial" pitchFamily="34" charset="0"/>
              <a:buChar char="•"/>
            </a:pPr>
            <a:r>
              <a:rPr lang="en-US" sz="2000" dirty="0" smtClean="0">
                <a:solidFill>
                  <a:schemeClr val="bg1"/>
                </a:solidFill>
              </a:rPr>
              <a:t> Cheating</a:t>
            </a:r>
          </a:p>
          <a:p>
            <a:pPr>
              <a:buFont typeface="Arial" pitchFamily="34" charset="0"/>
              <a:buChar char="•"/>
            </a:pPr>
            <a:r>
              <a:rPr lang="en-US" sz="2000" dirty="0" smtClean="0">
                <a:solidFill>
                  <a:schemeClr val="bg1"/>
                </a:solidFill>
              </a:rPr>
              <a:t> Drunkenness</a:t>
            </a:r>
          </a:p>
          <a:p>
            <a:pPr>
              <a:buFont typeface="Arial" pitchFamily="34" charset="0"/>
              <a:buChar char="•"/>
            </a:pPr>
            <a:r>
              <a:rPr lang="en-US" sz="2000" dirty="0" smtClean="0">
                <a:solidFill>
                  <a:schemeClr val="bg1"/>
                </a:solidFill>
              </a:rPr>
              <a:t> Gambling</a:t>
            </a:r>
          </a:p>
          <a:p>
            <a:pPr>
              <a:buFont typeface="Arial" pitchFamily="34" charset="0"/>
              <a:buChar char="•"/>
            </a:pPr>
            <a:r>
              <a:rPr lang="en-US" sz="2000" dirty="0" smtClean="0">
                <a:solidFill>
                  <a:schemeClr val="bg1"/>
                </a:solidFill>
              </a:rPr>
              <a:t> Adultery</a:t>
            </a:r>
          </a:p>
          <a:p>
            <a:pPr>
              <a:buFont typeface="Arial" pitchFamily="34" charset="0"/>
              <a:buChar char="•"/>
            </a:pPr>
            <a:r>
              <a:rPr lang="en-US" sz="2000" dirty="0" smtClean="0">
                <a:solidFill>
                  <a:schemeClr val="bg1"/>
                </a:solidFill>
              </a:rPr>
              <a:t> Fornication</a:t>
            </a:r>
          </a:p>
          <a:p>
            <a:pPr>
              <a:buFont typeface="Arial" pitchFamily="34" charset="0"/>
              <a:buChar char="•"/>
            </a:pPr>
            <a:r>
              <a:rPr lang="en-US" sz="2000" dirty="0" smtClean="0">
                <a:solidFill>
                  <a:schemeClr val="bg1"/>
                </a:solidFill>
              </a:rPr>
              <a:t> Homosexuality</a:t>
            </a:r>
            <a:endParaRPr lang="en-US" sz="2000" dirty="0">
              <a:solidFill>
                <a:schemeClr val="bg1"/>
              </a:solidFill>
            </a:endParaRPr>
          </a:p>
        </p:txBody>
      </p:sp>
      <p:sp>
        <p:nvSpPr>
          <p:cNvPr id="5" name="TextBox 4"/>
          <p:cNvSpPr txBox="1"/>
          <p:nvPr/>
        </p:nvSpPr>
        <p:spPr>
          <a:xfrm>
            <a:off x="3352800" y="4572000"/>
            <a:ext cx="3352800" cy="1938992"/>
          </a:xfrm>
          <a:prstGeom prst="rect">
            <a:avLst/>
          </a:prstGeom>
          <a:solidFill>
            <a:schemeClr val="tx2">
              <a:lumMod val="50000"/>
            </a:schemeClr>
          </a:solidFill>
        </p:spPr>
        <p:txBody>
          <a:bodyPr wrap="square" rtlCol="0">
            <a:spAutoFit/>
          </a:bodyPr>
          <a:lstStyle/>
          <a:p>
            <a:pPr>
              <a:buFont typeface="Arial" pitchFamily="34" charset="0"/>
              <a:buChar char="•"/>
            </a:pPr>
            <a:r>
              <a:rPr lang="en-US" sz="2000" dirty="0" smtClean="0">
                <a:solidFill>
                  <a:schemeClr val="bg1"/>
                </a:solidFill>
              </a:rPr>
              <a:t> Lascivious Acts:</a:t>
            </a:r>
          </a:p>
          <a:p>
            <a:pPr lvl="1">
              <a:buFont typeface="Wingdings" pitchFamily="2" charset="2"/>
              <a:buChar char="ü"/>
            </a:pPr>
            <a:r>
              <a:rPr lang="en-US" sz="2000" dirty="0" smtClean="0">
                <a:solidFill>
                  <a:schemeClr val="bg1"/>
                </a:solidFill>
              </a:rPr>
              <a:t> Dancing</a:t>
            </a:r>
          </a:p>
          <a:p>
            <a:pPr lvl="1">
              <a:buFont typeface="Wingdings" pitchFamily="2" charset="2"/>
              <a:buChar char="ü"/>
            </a:pPr>
            <a:r>
              <a:rPr lang="en-US" sz="2000" dirty="0" smtClean="0">
                <a:solidFill>
                  <a:schemeClr val="bg1"/>
                </a:solidFill>
              </a:rPr>
              <a:t> Immodesty</a:t>
            </a:r>
          </a:p>
          <a:p>
            <a:pPr lvl="1">
              <a:buFont typeface="Wingdings" pitchFamily="2" charset="2"/>
              <a:buChar char="ü"/>
            </a:pPr>
            <a:r>
              <a:rPr lang="en-US" sz="2000" dirty="0" smtClean="0">
                <a:solidFill>
                  <a:schemeClr val="bg1"/>
                </a:solidFill>
              </a:rPr>
              <a:t> Lewd Entertainment</a:t>
            </a:r>
          </a:p>
          <a:p>
            <a:pPr>
              <a:buFont typeface="Arial" pitchFamily="34" charset="0"/>
              <a:buChar char="•"/>
            </a:pPr>
            <a:r>
              <a:rPr lang="en-US" sz="2000" dirty="0" smtClean="0">
                <a:solidFill>
                  <a:schemeClr val="bg1"/>
                </a:solidFill>
              </a:rPr>
              <a:t> Vengeance</a:t>
            </a:r>
          </a:p>
          <a:p>
            <a:pPr>
              <a:buFont typeface="Arial" pitchFamily="34" charset="0"/>
              <a:buChar char="•"/>
            </a:pPr>
            <a:r>
              <a:rPr lang="en-US" sz="2000" dirty="0" smtClean="0">
                <a:solidFill>
                  <a:schemeClr val="bg1"/>
                </a:solidFill>
              </a:rPr>
              <a:t> Gossip, Lying…</a:t>
            </a:r>
            <a:endParaRPr lang="en-US" sz="20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5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25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25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250" accel="50000" fill="hold">
                                          <p:stCondLst>
                                            <p:cond delay="25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25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25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250" accel="50000" fill="hold">
                                          <p:stCondLst>
                                            <p:cond delay="25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5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grpId="0" nodeType="clickEffect">
                                  <p:stCondLst>
                                    <p:cond delay="0"/>
                                  </p:stCondLst>
                                  <p:childTnLst>
                                    <p:set>
                                      <p:cBhvr>
                                        <p:cTn id="78" dur="1" fill="hold">
                                          <p:stCondLst>
                                            <p:cond delay="0"/>
                                          </p:stCondLst>
                                        </p:cTn>
                                        <p:tgtEl>
                                          <p:spTgt spid="4"/>
                                        </p:tgtEl>
                                        <p:attrNameLst>
                                          <p:attrName>style.visibility</p:attrName>
                                        </p:attrNameLst>
                                      </p:cBhvr>
                                      <p:to>
                                        <p:strVal val="visible"/>
                                      </p:to>
                                    </p:set>
                                    <p:anim calcmode="lin" valueType="num">
                                      <p:cBhvr>
                                        <p:cTn id="79" dur="25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0" dur="25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81" dur="250" accel="50000" fill="hold">
                                          <p:stCondLst>
                                            <p:cond delay="250"/>
                                          </p:stCondLst>
                                        </p:cTn>
                                        <p:tgtEl>
                                          <p:spTgt spid="4"/>
                                        </p:tgtEl>
                                        <p:attrNameLst>
                                          <p:attrName>ppt_w</p:attrName>
                                        </p:attrNameLst>
                                      </p:cBhvr>
                                      <p:tavLst>
                                        <p:tav tm="0">
                                          <p:val>
                                            <p:strVal val="#ppt_w*.05"/>
                                          </p:val>
                                        </p:tav>
                                        <p:tav tm="100000">
                                          <p:val>
                                            <p:strVal val="#ppt_w"/>
                                          </p:val>
                                        </p:tav>
                                      </p:tavLst>
                                    </p:anim>
                                    <p:anim calcmode="lin" valueType="num">
                                      <p:cBhvr>
                                        <p:cTn id="82" dur="500" fill="hold"/>
                                        <p:tgtEl>
                                          <p:spTgt spid="4"/>
                                        </p:tgtEl>
                                        <p:attrNameLst>
                                          <p:attrName>ppt_h</p:attrName>
                                        </p:attrNameLst>
                                      </p:cBhvr>
                                      <p:tavLst>
                                        <p:tav tm="0">
                                          <p:val>
                                            <p:strVal val="#ppt_h"/>
                                          </p:val>
                                        </p:tav>
                                        <p:tav tm="100000">
                                          <p:val>
                                            <p:strVal val="#ppt_h"/>
                                          </p:val>
                                        </p:tav>
                                      </p:tavLst>
                                    </p:anim>
                                    <p:anim calcmode="lin" valueType="num">
                                      <p:cBhvr>
                                        <p:cTn id="83" dur="25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84" dur="25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85" dur="250" accel="50000" fill="hold">
                                          <p:stCondLst>
                                            <p:cond delay="250"/>
                                          </p:stCondLst>
                                        </p:cTn>
                                        <p:tgtEl>
                                          <p:spTgt spid="4"/>
                                        </p:tgtEl>
                                        <p:attrNameLst>
                                          <p:attrName>ppt_y</p:attrName>
                                        </p:attrNameLst>
                                      </p:cBhvr>
                                      <p:tavLst>
                                        <p:tav tm="0">
                                          <p:val>
                                            <p:strVal val="#ppt_y+.1"/>
                                          </p:val>
                                        </p:tav>
                                        <p:tav tm="100000">
                                          <p:val>
                                            <p:strVal val="#ppt_y"/>
                                          </p:val>
                                        </p:tav>
                                      </p:tavLst>
                                    </p:anim>
                                    <p:animEffect transition="in" filter="fade">
                                      <p:cBhvr>
                                        <p:cTn id="86" dur="500" decel="50000">
                                          <p:stCondLst>
                                            <p:cond delay="0"/>
                                          </p:stCondLst>
                                        </p:cTn>
                                        <p:tgtEl>
                                          <p:spTgt spid="4"/>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grpId="0" nodeType="clickEffect">
                                  <p:stCondLst>
                                    <p:cond delay="0"/>
                                  </p:stCondLst>
                                  <p:childTnLst>
                                    <p:set>
                                      <p:cBhvr>
                                        <p:cTn id="90" dur="1" fill="hold">
                                          <p:stCondLst>
                                            <p:cond delay="0"/>
                                          </p:stCondLst>
                                        </p:cTn>
                                        <p:tgtEl>
                                          <p:spTgt spid="5"/>
                                        </p:tgtEl>
                                        <p:attrNameLst>
                                          <p:attrName>style.visibility</p:attrName>
                                        </p:attrNameLst>
                                      </p:cBhvr>
                                      <p:to>
                                        <p:strVal val="visible"/>
                                      </p:to>
                                    </p:set>
                                    <p:anim calcmode="lin" valueType="num">
                                      <p:cBhvr>
                                        <p:cTn id="91" dur="25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92" dur="25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93" dur="250" accel="50000" fill="hold">
                                          <p:stCondLst>
                                            <p:cond delay="250"/>
                                          </p:stCondLst>
                                        </p:cTn>
                                        <p:tgtEl>
                                          <p:spTgt spid="5"/>
                                        </p:tgtEl>
                                        <p:attrNameLst>
                                          <p:attrName>ppt_w</p:attrName>
                                        </p:attrNameLst>
                                      </p:cBhvr>
                                      <p:tavLst>
                                        <p:tav tm="0">
                                          <p:val>
                                            <p:strVal val="#ppt_w*.05"/>
                                          </p:val>
                                        </p:tav>
                                        <p:tav tm="100000">
                                          <p:val>
                                            <p:strVal val="#ppt_w"/>
                                          </p:val>
                                        </p:tav>
                                      </p:tavLst>
                                    </p:anim>
                                    <p:anim calcmode="lin" valueType="num">
                                      <p:cBhvr>
                                        <p:cTn id="94" dur="500" fill="hold"/>
                                        <p:tgtEl>
                                          <p:spTgt spid="5"/>
                                        </p:tgtEl>
                                        <p:attrNameLst>
                                          <p:attrName>ppt_h</p:attrName>
                                        </p:attrNameLst>
                                      </p:cBhvr>
                                      <p:tavLst>
                                        <p:tav tm="0">
                                          <p:val>
                                            <p:strVal val="#ppt_h"/>
                                          </p:val>
                                        </p:tav>
                                        <p:tav tm="100000">
                                          <p:val>
                                            <p:strVal val="#ppt_h"/>
                                          </p:val>
                                        </p:tav>
                                      </p:tavLst>
                                    </p:anim>
                                    <p:anim calcmode="lin" valueType="num">
                                      <p:cBhvr>
                                        <p:cTn id="95" dur="25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96" dur="25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97" dur="250" accel="50000" fill="hold">
                                          <p:stCondLst>
                                            <p:cond delay="250"/>
                                          </p:stCondLst>
                                        </p:cTn>
                                        <p:tgtEl>
                                          <p:spTgt spid="5"/>
                                        </p:tgtEl>
                                        <p:attrNameLst>
                                          <p:attrName>ppt_y</p:attrName>
                                        </p:attrNameLst>
                                      </p:cBhvr>
                                      <p:tavLst>
                                        <p:tav tm="0">
                                          <p:val>
                                            <p:strVal val="#ppt_y+.1"/>
                                          </p:val>
                                        </p:tav>
                                        <p:tav tm="100000">
                                          <p:val>
                                            <p:strVal val="#ppt_y"/>
                                          </p:val>
                                        </p:tav>
                                      </p:tavLst>
                                    </p:anim>
                                    <p:animEffect transition="in" filter="fade">
                                      <p:cBhvr>
                                        <p:cTn id="98" dur="5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Strangers</a:t>
            </a:r>
            <a:endParaRPr lang="en-US" dirty="0"/>
          </a:p>
        </p:txBody>
      </p:sp>
      <p:sp>
        <p:nvSpPr>
          <p:cNvPr id="3" name="Content Placeholder 2"/>
          <p:cNvSpPr>
            <a:spLocks noGrp="1"/>
          </p:cNvSpPr>
          <p:nvPr>
            <p:ph idx="1"/>
          </p:nvPr>
        </p:nvSpPr>
        <p:spPr/>
        <p:txBody>
          <a:bodyPr/>
          <a:lstStyle/>
          <a:p>
            <a:r>
              <a:rPr lang="en-US" dirty="0" smtClean="0"/>
              <a:t>Heaven is </a:t>
            </a:r>
            <a:r>
              <a:rPr lang="en-US" u="sng" dirty="0" smtClean="0"/>
              <a:t>Now</a:t>
            </a:r>
            <a:r>
              <a:rPr lang="en-US" dirty="0" smtClean="0"/>
              <a:t> our Home:</a:t>
            </a:r>
          </a:p>
          <a:p>
            <a:pPr lvl="1"/>
            <a:r>
              <a:rPr lang="en-US" dirty="0" smtClean="0">
                <a:solidFill>
                  <a:schemeClr val="tx1"/>
                </a:solidFill>
              </a:rPr>
              <a:t>Abraham (Heb. 11:13-16).</a:t>
            </a:r>
          </a:p>
          <a:p>
            <a:pPr lvl="1"/>
            <a:r>
              <a:rPr lang="en-US" dirty="0" smtClean="0">
                <a:solidFill>
                  <a:schemeClr val="tx1"/>
                </a:solidFill>
              </a:rPr>
              <a:t>Our treasure is there (Matt. 6:20).</a:t>
            </a:r>
          </a:p>
          <a:p>
            <a:pPr lvl="1"/>
            <a:r>
              <a:rPr lang="en-US" dirty="0" smtClean="0">
                <a:solidFill>
                  <a:schemeClr val="tx1"/>
                </a:solidFill>
              </a:rPr>
              <a:t>Our hearts desire is there (Col. 3:1-2).</a:t>
            </a:r>
          </a:p>
          <a:p>
            <a:r>
              <a:rPr lang="en-US" dirty="0" smtClean="0"/>
              <a:t>Active duty for our King (2 Tim. 2:3):</a:t>
            </a:r>
          </a:p>
          <a:p>
            <a:pPr lvl="1"/>
            <a:r>
              <a:rPr lang="en-US" dirty="0" smtClean="0">
                <a:solidFill>
                  <a:schemeClr val="tx1"/>
                </a:solidFill>
              </a:rPr>
              <a:t>Not on vacation</a:t>
            </a:r>
          </a:p>
          <a:p>
            <a:pPr lvl="1"/>
            <a:r>
              <a:rPr lang="en-US" dirty="0" smtClean="0">
                <a:solidFill>
                  <a:schemeClr val="tx1"/>
                </a:solidFill>
              </a:rPr>
              <a:t>No furloughs</a:t>
            </a:r>
          </a:p>
          <a:p>
            <a:pPr lvl="1"/>
            <a:r>
              <a:rPr lang="en-US" dirty="0" smtClean="0">
                <a:solidFill>
                  <a:schemeClr val="tx1"/>
                </a:solidFill>
              </a:rPr>
              <a:t>Don’t go home until we receive orders from above.</a:t>
            </a:r>
          </a:p>
          <a:p>
            <a:pPr lvl="1"/>
            <a:r>
              <a:rPr lang="en-US" dirty="0" smtClean="0">
                <a:solidFill>
                  <a:schemeClr val="tx1"/>
                </a:solidFill>
              </a:rPr>
              <a:t>As long as we are here, the King has something for us to do!</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5" presetClass="entr" presetSubtype="0" fill="hold" grpId="0" nodeType="clickEffect">
                                  <p:stCondLst>
                                    <p:cond delay="0"/>
                                  </p:stCondLst>
                                  <p:childTnLst>
                                    <p:set>
                                      <p:cBhvr>
                                        <p:cTn id="66" dur="1" fill="hold">
                                          <p:stCondLst>
                                            <p:cond delay="0"/>
                                          </p:stCondLst>
                                        </p:cTn>
                                        <p:tgtEl>
                                          <p:spTgt spid="3">
                                            <p:txEl>
                                              <p:pRg st="5" end="5"/>
                                            </p:txEl>
                                          </p:spTgt>
                                        </p:tgtEl>
                                        <p:attrNameLst>
                                          <p:attrName>style.visibility</p:attrName>
                                        </p:attrNameLst>
                                      </p:cBhvr>
                                      <p:to>
                                        <p:strVal val="visible"/>
                                      </p:to>
                                    </p:set>
                                    <p:anim calcmode="lin" valueType="num">
                                      <p:cBhvr>
                                        <p:cTn id="6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6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6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7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7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7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7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74" dur="1000" decel="50000">
                                          <p:stCondLst>
                                            <p:cond delay="0"/>
                                          </p:stCondLst>
                                        </p:cTn>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5" presetClass="entr" presetSubtype="0" fill="hold" grpId="0"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80"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81"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82"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83"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84"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85"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86" dur="1000" decel="50000">
                                          <p:stCondLst>
                                            <p:cond delay="0"/>
                                          </p:stCondLst>
                                        </p:cTn>
                                        <p:tgtEl>
                                          <p:spTgt spid="3">
                                            <p:txEl>
                                              <p:pRg st="6" end="6"/>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25" presetClass="entr" presetSubtype="0" fill="hold" grpId="0" nodeType="clickEffect">
                                  <p:stCondLst>
                                    <p:cond delay="0"/>
                                  </p:stCondLst>
                                  <p:childTnLst>
                                    <p:set>
                                      <p:cBhvr>
                                        <p:cTn id="90" dur="1" fill="hold">
                                          <p:stCondLst>
                                            <p:cond delay="0"/>
                                          </p:stCondLst>
                                        </p:cTn>
                                        <p:tgtEl>
                                          <p:spTgt spid="3">
                                            <p:txEl>
                                              <p:pRg st="7" end="7"/>
                                            </p:txEl>
                                          </p:spTgt>
                                        </p:tgtEl>
                                        <p:attrNameLst>
                                          <p:attrName>style.visibility</p:attrName>
                                        </p:attrNameLst>
                                      </p:cBhvr>
                                      <p:to>
                                        <p:strVal val="visible"/>
                                      </p:to>
                                    </p:set>
                                    <p:anim calcmode="lin" valueType="num">
                                      <p:cBhvr>
                                        <p:cTn id="91"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92"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93"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94"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95"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96"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97"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98" dur="1000" decel="50000">
                                          <p:stCondLst>
                                            <p:cond delay="0"/>
                                          </p:stCondLst>
                                        </p:cTn>
                                        <p:tgtEl>
                                          <p:spTgt spid="3">
                                            <p:txEl>
                                              <p:pRg st="7" end="7"/>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25" presetClass="entr" presetSubtype="0" fill="hold" grpId="0" nodeType="clickEffect">
                                  <p:stCondLst>
                                    <p:cond delay="0"/>
                                  </p:stCondLst>
                                  <p:childTnLst>
                                    <p:set>
                                      <p:cBhvr>
                                        <p:cTn id="102" dur="1" fill="hold">
                                          <p:stCondLst>
                                            <p:cond delay="0"/>
                                          </p:stCondLst>
                                        </p:cTn>
                                        <p:tgtEl>
                                          <p:spTgt spid="3">
                                            <p:txEl>
                                              <p:pRg st="8" end="8"/>
                                            </p:txEl>
                                          </p:spTgt>
                                        </p:tgtEl>
                                        <p:attrNameLst>
                                          <p:attrName>style.visibility</p:attrName>
                                        </p:attrNameLst>
                                      </p:cBhvr>
                                      <p:to>
                                        <p:strVal val="visible"/>
                                      </p:to>
                                    </p:set>
                                    <p:anim calcmode="lin" valueType="num">
                                      <p:cBhvr>
                                        <p:cTn id="103" dur="50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104" dur="50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105" dur="500" accel="50000" fill="hold">
                                          <p:stCondLst>
                                            <p:cond delay="50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106" dur="10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107" dur="50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108" dur="50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109" dur="500" accel="50000" fill="hold">
                                          <p:stCondLst>
                                            <p:cond delay="50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110" dur="1000" decel="50000">
                                          <p:stCondLst>
                                            <p:cond delay="0"/>
                                          </p:stCondLst>
                                        </p:cTn>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Strangers</a:t>
            </a:r>
            <a:endParaRPr lang="en-US" dirty="0"/>
          </a:p>
        </p:txBody>
      </p:sp>
      <p:sp>
        <p:nvSpPr>
          <p:cNvPr id="3" name="Content Placeholder 2"/>
          <p:cNvSpPr>
            <a:spLocks noGrp="1"/>
          </p:cNvSpPr>
          <p:nvPr>
            <p:ph idx="1"/>
          </p:nvPr>
        </p:nvSpPr>
        <p:spPr/>
        <p:txBody>
          <a:bodyPr/>
          <a:lstStyle/>
          <a:p>
            <a:r>
              <a:rPr lang="en-US" dirty="0" smtClean="0"/>
              <a:t>Not Unusual for Stranger to act better than the resident.</a:t>
            </a:r>
          </a:p>
          <a:p>
            <a:pPr lvl="1"/>
            <a:r>
              <a:rPr lang="en-US" dirty="0" smtClean="0">
                <a:solidFill>
                  <a:schemeClr val="tx1"/>
                </a:solidFill>
              </a:rPr>
              <a:t>1 out of 10 lepers thanked Jesus for healing (Lk. 17:18).</a:t>
            </a:r>
          </a:p>
          <a:p>
            <a:pPr lvl="1"/>
            <a:r>
              <a:rPr lang="en-US" dirty="0" smtClean="0">
                <a:solidFill>
                  <a:schemeClr val="tx1"/>
                </a:solidFill>
              </a:rPr>
              <a:t>The good Samaritan (Lk. 10:33).</a:t>
            </a:r>
          </a:p>
          <a:p>
            <a:r>
              <a:rPr lang="en-US" dirty="0" smtClean="0"/>
              <a:t>Christians should treat worldly citizens better than the worldly treat themselves.</a:t>
            </a:r>
          </a:p>
          <a:p>
            <a:pPr lvl="1"/>
            <a:r>
              <a:rPr lang="en-US" b="1" dirty="0" smtClean="0">
                <a:solidFill>
                  <a:schemeClr val="tx1"/>
                </a:solidFill>
              </a:rPr>
              <a:t>Having your conduct honorable among the Gentiles, that when they speak against you as evildoers, they may, by your good works which they observe, glorify God in the day of visitation (1 Pet. 2:12).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5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5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25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250" accel="50000" fill="hold">
                                          <p:stCondLst>
                                            <p:cond delay="25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25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25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250" accel="50000" fill="hold">
                                          <p:stCondLst>
                                            <p:cond delay="25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5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25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25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250" accel="50000" fill="hold">
                                          <p:stCondLst>
                                            <p:cond delay="25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25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25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250" accel="50000" fill="hold">
                                          <p:stCondLst>
                                            <p:cond delay="25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5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25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25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250" accel="50000" fill="hold">
                                          <p:stCondLst>
                                            <p:cond delay="25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25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25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250" accel="50000" fill="hold">
                                          <p:stCondLst>
                                            <p:cond delay="25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5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25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25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250" accel="50000" fill="hold">
                                          <p:stCondLst>
                                            <p:cond delay="25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25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25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250" accel="50000" fill="hold">
                                          <p:stCondLst>
                                            <p:cond delay="25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5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152400"/>
            <a:ext cx="5105400" cy="1219200"/>
          </a:xfrm>
        </p:spPr>
        <p:txBody>
          <a:bodyPr/>
          <a:lstStyle/>
          <a:p>
            <a:pPr algn="l"/>
            <a:r>
              <a:rPr lang="en-US" dirty="0" smtClean="0"/>
              <a:t>Elect Strangers</a:t>
            </a:r>
            <a:br>
              <a:rPr lang="en-US" dirty="0" smtClean="0"/>
            </a:br>
            <a:r>
              <a:rPr lang="en-US" sz="3200" dirty="0" smtClean="0"/>
              <a:t>1 Peter 1:1-5</a:t>
            </a:r>
            <a:endParaRPr lang="en-US" dirty="0"/>
          </a:p>
        </p:txBody>
      </p:sp>
      <p:sp>
        <p:nvSpPr>
          <p:cNvPr id="3" name="Subtitle 2"/>
          <p:cNvSpPr>
            <a:spLocks noGrp="1"/>
          </p:cNvSpPr>
          <p:nvPr>
            <p:ph type="subTitle" idx="1"/>
          </p:nvPr>
        </p:nvSpPr>
        <p:spPr>
          <a:xfrm>
            <a:off x="457200" y="1524000"/>
            <a:ext cx="7848600" cy="5105400"/>
          </a:xfrm>
          <a:solidFill>
            <a:schemeClr val="tx1"/>
          </a:solidFill>
        </p:spPr>
        <p:txBody>
          <a:bodyPr>
            <a:normAutofit/>
          </a:bodyPr>
          <a:lstStyle/>
          <a:p>
            <a:pPr algn="l"/>
            <a:r>
              <a:rPr lang="en-US" dirty="0" smtClean="0"/>
              <a:t>1 Peter, an apostle of Jesus Christ, to the strangers scattered throughout Pontus, Galatia, Cappadocia, Asia, and Bithynia,</a:t>
            </a:r>
          </a:p>
          <a:p>
            <a:pPr algn="l"/>
            <a:r>
              <a:rPr lang="en-US" dirty="0" smtClean="0"/>
              <a:t> 2 Elect according to the foreknowledge of God the Father, through sanctification of the Spirit, unto obedience and sprinkling of the blood of Jesus Christ: Grace unto you, and peace, be multiplied.</a:t>
            </a:r>
          </a:p>
          <a:p>
            <a:pPr algn="l"/>
            <a:r>
              <a:rPr lang="en-US" dirty="0" smtClean="0"/>
              <a:t> 3 Blessed be the God and Father of our Lord Jesus Christ, which according to his abundant mercy hath begotten us again unto a lively hope by the resurrection of Jesus Christ from the dead,</a:t>
            </a:r>
          </a:p>
          <a:p>
            <a:pPr algn="l"/>
            <a:r>
              <a:rPr lang="en-US" dirty="0" smtClean="0"/>
              <a:t> 4 To an inheritance incorruptible, and undefiled, and that </a:t>
            </a:r>
            <a:r>
              <a:rPr lang="en-US" dirty="0" err="1" smtClean="0"/>
              <a:t>fadeth</a:t>
            </a:r>
            <a:r>
              <a:rPr lang="en-US" dirty="0" smtClean="0"/>
              <a:t> not away, reserved in heaven for you,</a:t>
            </a:r>
          </a:p>
          <a:p>
            <a:pPr algn="l"/>
            <a:r>
              <a:rPr lang="en-US" dirty="0" smtClean="0"/>
              <a:t> 5 Who are kept by the power of God through faith unto salvation ready to be revealed in the last time.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740</TotalTime>
  <Words>1792</Words>
  <Application>Microsoft Macintosh PowerPoint</Application>
  <PresentationFormat>On-screen Show (4:3)</PresentationFormat>
  <Paragraphs>132</Paragraphs>
  <Slides>17</Slides>
  <Notes>0</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Opulent</vt:lpstr>
      <vt:lpstr>Elect Strangers 1 Peter 1:1-5</vt:lpstr>
      <vt:lpstr>Written to Christians Suffering Persecution</vt:lpstr>
      <vt:lpstr>Written to Christians Suffering Persecution</vt:lpstr>
      <vt:lpstr>Elect Strangers</vt:lpstr>
      <vt:lpstr>Strangers</vt:lpstr>
      <vt:lpstr>Strangers: Converted</vt:lpstr>
      <vt:lpstr>Strangers</vt:lpstr>
      <vt:lpstr>Strangers</vt:lpstr>
      <vt:lpstr>Elect Strangers 1 Peter 1:1-5</vt:lpstr>
      <vt:lpstr>God’s People: always Strangers</vt:lpstr>
      <vt:lpstr>Elect</vt:lpstr>
      <vt:lpstr>Christ’s Death Made This Possible</vt:lpstr>
      <vt:lpstr>Elect</vt:lpstr>
      <vt:lpstr>Christ’s Death</vt:lpstr>
      <vt:lpstr>Mercy</vt:lpstr>
      <vt:lpstr>Born Again</vt:lpstr>
      <vt:lpstr>Hope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 Strangers</dc:title>
  <dc:creator>Andy</dc:creator>
  <cp:lastModifiedBy>Andrew Alexander</cp:lastModifiedBy>
  <cp:revision>32</cp:revision>
  <dcterms:created xsi:type="dcterms:W3CDTF">2010-01-10T15:54:26Z</dcterms:created>
  <dcterms:modified xsi:type="dcterms:W3CDTF">2010-01-10T23:54:24Z</dcterms:modified>
</cp:coreProperties>
</file>