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1"/>
  </p:handout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52"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8F950B4-0814-447F-83B6-05C2CA9E3942}" type="datetimeFigureOut">
              <a:rPr lang="en-US" smtClean="0"/>
              <a:t>9/4/2010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28A5D5B-6C6B-4DD9-AD20-71393F3F2256}"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0F91C3-4DA5-4107-932D-501C691A453F}" type="datetimeFigureOut">
              <a:rPr lang="en-US" smtClean="0"/>
              <a:t>9/4/2010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602885-0A82-4C65-B1A0-EB229E1F0EA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0F91C3-4DA5-4107-932D-501C691A453F}" type="datetimeFigureOut">
              <a:rPr lang="en-US" smtClean="0"/>
              <a:t>9/4/2010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602885-0A82-4C65-B1A0-EB229E1F0EA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0F91C3-4DA5-4107-932D-501C691A453F}" type="datetimeFigureOut">
              <a:rPr lang="en-US" smtClean="0"/>
              <a:t>9/4/2010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602885-0A82-4C65-B1A0-EB229E1F0EA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0F91C3-4DA5-4107-932D-501C691A453F}" type="datetimeFigureOut">
              <a:rPr lang="en-US" smtClean="0"/>
              <a:t>9/4/2010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602885-0A82-4C65-B1A0-EB229E1F0EA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0F91C3-4DA5-4107-932D-501C691A453F}" type="datetimeFigureOut">
              <a:rPr lang="en-US" smtClean="0"/>
              <a:t>9/4/2010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602885-0A82-4C65-B1A0-EB229E1F0EA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0F91C3-4DA5-4107-932D-501C691A453F}" type="datetimeFigureOut">
              <a:rPr lang="en-US" smtClean="0"/>
              <a:t>9/4/2010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602885-0A82-4C65-B1A0-EB229E1F0EA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0F91C3-4DA5-4107-932D-501C691A453F}" type="datetimeFigureOut">
              <a:rPr lang="en-US" smtClean="0"/>
              <a:t>9/4/2010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602885-0A82-4C65-B1A0-EB229E1F0EA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0F91C3-4DA5-4107-932D-501C691A453F}" type="datetimeFigureOut">
              <a:rPr lang="en-US" smtClean="0"/>
              <a:t>9/4/2010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602885-0A82-4C65-B1A0-EB229E1F0EA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0F91C3-4DA5-4107-932D-501C691A453F}" type="datetimeFigureOut">
              <a:rPr lang="en-US" smtClean="0"/>
              <a:t>9/4/2010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602885-0A82-4C65-B1A0-EB229E1F0EA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0F91C3-4DA5-4107-932D-501C691A453F}" type="datetimeFigureOut">
              <a:rPr lang="en-US" smtClean="0"/>
              <a:t>9/4/2010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602885-0A82-4C65-B1A0-EB229E1F0EA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0F91C3-4DA5-4107-932D-501C691A453F}" type="datetimeFigureOut">
              <a:rPr lang="en-US" smtClean="0"/>
              <a:t>9/4/2010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602885-0A82-4C65-B1A0-EB229E1F0EA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0F91C3-4DA5-4107-932D-501C691A453F}" type="datetimeFigureOut">
              <a:rPr lang="en-US" smtClean="0"/>
              <a:t>9/4/2010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602885-0A82-4C65-B1A0-EB229E1F0EA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28600"/>
            <a:ext cx="8077200" cy="1298575"/>
          </a:xfrm>
          <a:solidFill>
            <a:srgbClr val="FFFFCC"/>
          </a:solidFill>
        </p:spPr>
        <p:txBody>
          <a:bodyPr>
            <a:normAutofit/>
          </a:bodyPr>
          <a:lstStyle/>
          <a:p>
            <a:pPr algn="l"/>
            <a:r>
              <a:rPr lang="en-US" sz="4000" dirty="0" smtClean="0"/>
              <a:t>Evidence of Pardon</a:t>
            </a:r>
            <a:br>
              <a:rPr lang="en-US" sz="4000" dirty="0" smtClean="0"/>
            </a:br>
            <a:r>
              <a:rPr lang="en-US" sz="2800" dirty="0" smtClean="0"/>
              <a:t>Nehemiah 9:16-31</a:t>
            </a:r>
            <a:endParaRPr lang="en-US" sz="4000" dirty="0"/>
          </a:p>
        </p:txBody>
      </p:sp>
      <p:sp>
        <p:nvSpPr>
          <p:cNvPr id="3" name="Subtitle 2"/>
          <p:cNvSpPr>
            <a:spLocks noGrp="1"/>
          </p:cNvSpPr>
          <p:nvPr>
            <p:ph type="subTitle" idx="1"/>
          </p:nvPr>
        </p:nvSpPr>
        <p:spPr>
          <a:xfrm>
            <a:off x="457200" y="1600200"/>
            <a:ext cx="7467600" cy="5257800"/>
          </a:xfrm>
          <a:solidFill>
            <a:schemeClr val="tx2"/>
          </a:solidFill>
        </p:spPr>
        <p:txBody>
          <a:bodyPr anchor="ctr">
            <a:normAutofit/>
          </a:bodyPr>
          <a:lstStyle/>
          <a:p>
            <a:pPr algn="l"/>
            <a:r>
              <a:rPr lang="en-US" sz="2400" dirty="0" smtClean="0">
                <a:solidFill>
                  <a:schemeClr val="bg1"/>
                </a:solidFill>
              </a:rPr>
              <a:t>Many say— “I know I’m saved, because I feel saved.”</a:t>
            </a:r>
          </a:p>
          <a:p>
            <a:pPr algn="l"/>
            <a:endParaRPr lang="en-US" sz="1000" dirty="0" smtClean="0">
              <a:solidFill>
                <a:schemeClr val="bg1"/>
              </a:solidFill>
            </a:endParaRPr>
          </a:p>
          <a:p>
            <a:pPr algn="l"/>
            <a:r>
              <a:rPr lang="en-US" sz="2400" dirty="0" smtClean="0">
                <a:solidFill>
                  <a:schemeClr val="bg1"/>
                </a:solidFill>
              </a:rPr>
              <a:t>For we walk by faith, not by sight. (2 Cor. 5:7)</a:t>
            </a:r>
          </a:p>
          <a:p>
            <a:pPr algn="l"/>
            <a:endParaRPr lang="en-US" sz="1000" dirty="0" smtClean="0">
              <a:solidFill>
                <a:schemeClr val="bg1"/>
              </a:solidFill>
            </a:endParaRPr>
          </a:p>
          <a:p>
            <a:pPr algn="l"/>
            <a:r>
              <a:rPr lang="en-US" sz="2400" dirty="0" smtClean="0">
                <a:solidFill>
                  <a:schemeClr val="bg1"/>
                </a:solidFill>
              </a:rPr>
              <a:t>So then faith comes by hearing, and hearing by the word of God. (Rom. 10:17)</a:t>
            </a:r>
          </a:p>
          <a:p>
            <a:pPr algn="l"/>
            <a:endParaRPr lang="en-US" sz="1000" dirty="0">
              <a:solidFill>
                <a:schemeClr val="bg1"/>
              </a:solidFill>
            </a:endParaRPr>
          </a:p>
          <a:p>
            <a:pPr algn="l"/>
            <a:r>
              <a:rPr lang="en-US" sz="2400" dirty="0" smtClean="0">
                <a:solidFill>
                  <a:schemeClr val="bg1"/>
                </a:solidFill>
              </a:rPr>
              <a:t>For I am already being poured out as a drink offering, and the time of my departure is at hand. I have fought the good fight, I have finished the race, I have kept the faith. Finally, there is laid up for me the crown of righteousness, which the Lord, the righteous Judge, will give to me on that Day, and not to me only but also to all who have loved His appearing. (2 Tim. 4:6-8)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dissolv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dissolv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153400" cy="1143000"/>
          </a:xfrm>
          <a:solidFill>
            <a:srgbClr val="FFFFCC"/>
          </a:solidFill>
        </p:spPr>
        <p:txBody>
          <a:bodyPr>
            <a:noAutofit/>
          </a:bodyPr>
          <a:lstStyle/>
          <a:p>
            <a:pPr algn="l"/>
            <a:r>
              <a:rPr lang="en-US" sz="3600" dirty="0" smtClean="0"/>
              <a:t>Feelings Are Not Necessarily </a:t>
            </a:r>
            <a:br>
              <a:rPr lang="en-US" sz="3600" dirty="0" smtClean="0"/>
            </a:br>
            <a:r>
              <a:rPr lang="en-US" sz="3600" dirty="0" smtClean="0"/>
              <a:t>Evidence of Pardon</a:t>
            </a:r>
            <a:endParaRPr lang="en-US" sz="3600" dirty="0"/>
          </a:p>
        </p:txBody>
      </p:sp>
      <p:sp>
        <p:nvSpPr>
          <p:cNvPr id="3" name="Content Placeholder 2"/>
          <p:cNvSpPr>
            <a:spLocks noGrp="1"/>
          </p:cNvSpPr>
          <p:nvPr>
            <p:ph idx="1"/>
          </p:nvPr>
        </p:nvSpPr>
        <p:spPr>
          <a:xfrm>
            <a:off x="228600" y="1600200"/>
            <a:ext cx="7467600" cy="5029200"/>
          </a:xfrm>
        </p:spPr>
        <p:txBody>
          <a:bodyPr>
            <a:normAutofit/>
          </a:bodyPr>
          <a:lstStyle/>
          <a:p>
            <a:r>
              <a:rPr lang="en-US" sz="2800" dirty="0" smtClean="0"/>
              <a:t>Paul knew he was saved.</a:t>
            </a:r>
          </a:p>
          <a:p>
            <a:r>
              <a:rPr lang="en-US" sz="2800" dirty="0" smtClean="0"/>
              <a:t>And Paul felt saved.</a:t>
            </a:r>
          </a:p>
          <a:p>
            <a:r>
              <a:rPr lang="en-US" sz="2800" dirty="0" smtClean="0"/>
              <a:t>But he wasn’t saved because he felt saved.</a:t>
            </a:r>
          </a:p>
          <a:p>
            <a:r>
              <a:rPr lang="en-US" sz="2800" dirty="0" smtClean="0"/>
              <a:t>He knew he was saved because he kept the faith and finished the course.</a:t>
            </a:r>
          </a:p>
          <a:p>
            <a:r>
              <a:rPr lang="en-US" sz="2800" dirty="0" smtClean="0"/>
              <a:t>His knowledge of his obedience to God’s Word gave him confidence to know he was saved and as a result he felt good about his eternal condition.</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153400" cy="1143000"/>
          </a:xfrm>
          <a:solidFill>
            <a:srgbClr val="FFFFCC"/>
          </a:solidFill>
        </p:spPr>
        <p:txBody>
          <a:bodyPr>
            <a:noAutofit/>
          </a:bodyPr>
          <a:lstStyle/>
          <a:p>
            <a:pPr algn="l"/>
            <a:r>
              <a:rPr lang="en-US" sz="3600" dirty="0" smtClean="0"/>
              <a:t>Feelings Are Not Necessarily </a:t>
            </a:r>
            <a:br>
              <a:rPr lang="en-US" sz="3600" dirty="0" smtClean="0"/>
            </a:br>
            <a:r>
              <a:rPr lang="en-US" sz="3600" dirty="0" smtClean="0"/>
              <a:t>Evidence of Pardon</a:t>
            </a:r>
            <a:endParaRPr lang="en-US" sz="3600" dirty="0"/>
          </a:p>
        </p:txBody>
      </p:sp>
      <p:sp>
        <p:nvSpPr>
          <p:cNvPr id="3" name="Content Placeholder 2"/>
          <p:cNvSpPr>
            <a:spLocks noGrp="1"/>
          </p:cNvSpPr>
          <p:nvPr>
            <p:ph idx="1"/>
          </p:nvPr>
        </p:nvSpPr>
        <p:spPr>
          <a:xfrm>
            <a:off x="228600" y="1600200"/>
            <a:ext cx="7467600" cy="5029200"/>
          </a:xfrm>
        </p:spPr>
        <p:txBody>
          <a:bodyPr>
            <a:normAutofit/>
          </a:bodyPr>
          <a:lstStyle/>
          <a:p>
            <a:r>
              <a:rPr lang="en-US" sz="2800" dirty="0" smtClean="0"/>
              <a:t>Jacob felt like he had lost a son and mourned greatly because of this feeling (Gen 37:29-36). </a:t>
            </a:r>
          </a:p>
          <a:p>
            <a:pPr lvl="1"/>
            <a:r>
              <a:rPr lang="en-US" sz="2400" dirty="0" smtClean="0"/>
              <a:t>Feeling are based on testimony, but feelings are not the evidence of the truthfulness of the testimony.</a:t>
            </a:r>
          </a:p>
          <a:p>
            <a:r>
              <a:rPr lang="en-US" sz="2800" dirty="0" smtClean="0"/>
              <a:t>Saul felt good about persecuting Christians (Acts 23:1; 26:9-11)</a:t>
            </a:r>
          </a:p>
          <a:p>
            <a:pPr lvl="1"/>
            <a:r>
              <a:rPr lang="en-US" dirty="0" smtClean="0"/>
              <a:t>There is a way that seems right to a man, But its end is the way of death. (Prov. 16:25)</a:t>
            </a:r>
          </a:p>
          <a:p>
            <a:pPr lvl="1"/>
            <a:r>
              <a:rPr lang="en-US" dirty="0" smtClean="0"/>
              <a:t>The way of a fool is right in his own eyes, But he who heeds counsel is wise. (Prov. 12:15)</a:t>
            </a:r>
          </a:p>
          <a:p>
            <a:endParaRPr lang="en-US" sz="2800" dirty="0" smtClean="0"/>
          </a:p>
          <a:p>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153400" cy="1143000"/>
          </a:xfrm>
          <a:solidFill>
            <a:srgbClr val="FFFFCC"/>
          </a:solidFill>
        </p:spPr>
        <p:txBody>
          <a:bodyPr>
            <a:noAutofit/>
          </a:bodyPr>
          <a:lstStyle/>
          <a:p>
            <a:pPr algn="l"/>
            <a:r>
              <a:rPr lang="en-US" sz="3600" dirty="0" smtClean="0"/>
              <a:t>Feelings Are Not Necessarily </a:t>
            </a:r>
            <a:br>
              <a:rPr lang="en-US" sz="3600" dirty="0" smtClean="0"/>
            </a:br>
            <a:r>
              <a:rPr lang="en-US" sz="3600" dirty="0" smtClean="0"/>
              <a:t>Evidence of Pardon</a:t>
            </a:r>
            <a:endParaRPr lang="en-US" sz="3600" dirty="0"/>
          </a:p>
        </p:txBody>
      </p:sp>
      <p:sp>
        <p:nvSpPr>
          <p:cNvPr id="3" name="Content Placeholder 2"/>
          <p:cNvSpPr>
            <a:spLocks noGrp="1"/>
          </p:cNvSpPr>
          <p:nvPr>
            <p:ph idx="1"/>
          </p:nvPr>
        </p:nvSpPr>
        <p:spPr>
          <a:xfrm>
            <a:off x="228600" y="1600200"/>
            <a:ext cx="7467600" cy="5029200"/>
          </a:xfrm>
        </p:spPr>
        <p:txBody>
          <a:bodyPr>
            <a:normAutofit lnSpcReduction="10000"/>
          </a:bodyPr>
          <a:lstStyle/>
          <a:p>
            <a:r>
              <a:rPr lang="en-US" sz="2400" dirty="0" smtClean="0"/>
              <a:t>Jacob felt like he had lost a son and mourned greatly because of this feeling (Gen 37:29-36). </a:t>
            </a:r>
          </a:p>
          <a:p>
            <a:pPr lvl="1"/>
            <a:r>
              <a:rPr lang="en-US" sz="2400" dirty="0" smtClean="0"/>
              <a:t>Feeling are based on testimony, but feelings are not the evidence of the truthfulness of the testimony.</a:t>
            </a:r>
          </a:p>
          <a:p>
            <a:r>
              <a:rPr lang="en-US" sz="2400" dirty="0" smtClean="0"/>
              <a:t>Saul felt good about persecuting Christians (Acts 23:1; 26:9-11)</a:t>
            </a:r>
          </a:p>
          <a:p>
            <a:pPr lvl="1"/>
            <a:r>
              <a:rPr lang="en-US" sz="2400" dirty="0" smtClean="0"/>
              <a:t>There is a way that seems right to a man, But its end is the way of death. (Prov. 16:25)</a:t>
            </a:r>
          </a:p>
          <a:p>
            <a:pPr lvl="1"/>
            <a:r>
              <a:rPr lang="en-US" sz="2400" dirty="0" smtClean="0"/>
              <a:t>The way of a fool is right in his own eyes, But he who heeds counsel is wise. (Prov. 12:15)</a:t>
            </a:r>
          </a:p>
          <a:p>
            <a:r>
              <a:rPr lang="en-US" sz="2400" dirty="0" smtClean="0"/>
              <a:t>Complete adherence</a:t>
            </a:r>
            <a:r>
              <a:rPr lang="en-US" sz="2400" dirty="0"/>
              <a:t> </a:t>
            </a:r>
            <a:r>
              <a:rPr lang="en-US" sz="2400" dirty="0" smtClean="0"/>
              <a:t>to the truth essential (Matt. 7:21-23; Jn. 8:32)</a:t>
            </a:r>
          </a:p>
          <a:p>
            <a:r>
              <a:rPr lang="en-US" sz="2400" dirty="0" smtClean="0"/>
              <a:t>Conscience and salvation are related (1 Tim. 1:5)</a:t>
            </a:r>
          </a:p>
          <a:p>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153400" cy="1143000"/>
          </a:xfrm>
          <a:solidFill>
            <a:srgbClr val="FFFFCC"/>
          </a:solidFill>
        </p:spPr>
        <p:txBody>
          <a:bodyPr>
            <a:noAutofit/>
          </a:bodyPr>
          <a:lstStyle/>
          <a:p>
            <a:pPr algn="l"/>
            <a:r>
              <a:rPr lang="en-US" sz="3600" dirty="0" smtClean="0"/>
              <a:t>Pardon Is An Act of God</a:t>
            </a:r>
            <a:endParaRPr lang="en-US" sz="3600" dirty="0"/>
          </a:p>
        </p:txBody>
      </p:sp>
      <p:sp>
        <p:nvSpPr>
          <p:cNvPr id="3" name="Content Placeholder 2"/>
          <p:cNvSpPr>
            <a:spLocks noGrp="1"/>
          </p:cNvSpPr>
          <p:nvPr>
            <p:ph idx="1"/>
          </p:nvPr>
        </p:nvSpPr>
        <p:spPr>
          <a:xfrm>
            <a:off x="228600" y="1600200"/>
            <a:ext cx="7467600" cy="5029200"/>
          </a:xfrm>
        </p:spPr>
        <p:txBody>
          <a:bodyPr>
            <a:normAutofit/>
          </a:bodyPr>
          <a:lstStyle/>
          <a:p>
            <a:r>
              <a:rPr lang="en-US" sz="2400" dirty="0" smtClean="0"/>
              <a:t>They refused to obey, And they were not mindful of Your wonders That You did among them. But they hardened their necks, And in their rebellion They appointed a leader To return to their bondage. But You are God, Ready to pardon, Gracious and merciful, Slow to anger, Abundant in kindness, And did not forsake them. (Neh. 9:17)</a:t>
            </a:r>
          </a:p>
          <a:p>
            <a:endParaRPr lang="en-US" sz="2400" dirty="0" smtClean="0"/>
          </a:p>
          <a:p>
            <a:r>
              <a:rPr lang="en-US" sz="2400" dirty="0" smtClean="0"/>
              <a:t>Who is a God like You, Pardoning iniquity And passing over the transgression of the remnant of His heritage? He does not retain His anger forever, Because He delights in mercy. (Micah 7:18)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153400" cy="1143000"/>
          </a:xfrm>
          <a:solidFill>
            <a:srgbClr val="FFFFCC"/>
          </a:solidFill>
        </p:spPr>
        <p:txBody>
          <a:bodyPr>
            <a:noAutofit/>
          </a:bodyPr>
          <a:lstStyle/>
          <a:p>
            <a:pPr algn="l"/>
            <a:r>
              <a:rPr lang="en-US" sz="3600" dirty="0" smtClean="0"/>
              <a:t>Pardon Is An Act of God</a:t>
            </a:r>
            <a:endParaRPr lang="en-US" sz="3600" dirty="0"/>
          </a:p>
        </p:txBody>
      </p:sp>
      <p:sp>
        <p:nvSpPr>
          <p:cNvPr id="3" name="Content Placeholder 2"/>
          <p:cNvSpPr>
            <a:spLocks noGrp="1"/>
          </p:cNvSpPr>
          <p:nvPr>
            <p:ph idx="1"/>
          </p:nvPr>
        </p:nvSpPr>
        <p:spPr>
          <a:xfrm>
            <a:off x="228600" y="1600200"/>
            <a:ext cx="7467600" cy="5029200"/>
          </a:xfrm>
        </p:spPr>
        <p:txBody>
          <a:bodyPr>
            <a:normAutofit/>
          </a:bodyPr>
          <a:lstStyle/>
          <a:p>
            <a:r>
              <a:rPr lang="en-US" sz="2400" dirty="0" smtClean="0"/>
              <a:t>Men released Barabbas, but did God release him (Lk. 23:17-18)?</a:t>
            </a:r>
          </a:p>
          <a:p>
            <a:r>
              <a:rPr lang="en-US" sz="2400" dirty="0" smtClean="0"/>
              <a:t>We can know God has forgiven when we obey Him, because God cannot lie (Heb. 6:18).</a:t>
            </a:r>
          </a:p>
          <a:p>
            <a:r>
              <a:rPr lang="en-US" sz="2400" dirty="0" smtClean="0"/>
              <a:t>Thief on the cross knew because Jesus told Him.</a:t>
            </a:r>
          </a:p>
          <a:p>
            <a:pPr lvl="1"/>
            <a:r>
              <a:rPr lang="en-US" sz="2400" dirty="0" smtClean="0"/>
              <a:t>And Jesus said to him, "Assuredly, I say to you, today you will be with Me in Paradise." (Luke 23:43)</a:t>
            </a:r>
          </a:p>
          <a:p>
            <a:r>
              <a:rPr lang="en-US" sz="2400" dirty="0" smtClean="0"/>
              <a:t>If we are in the Lord’s church we know we are saved (Acts 2:47).</a:t>
            </a:r>
          </a:p>
          <a:p>
            <a:r>
              <a:rPr lang="en-US" sz="2400" dirty="0" smtClean="0"/>
              <a:t>We know because God says so!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153400" cy="1143000"/>
          </a:xfrm>
          <a:solidFill>
            <a:srgbClr val="FFFFCC"/>
          </a:solidFill>
        </p:spPr>
        <p:txBody>
          <a:bodyPr>
            <a:noAutofit/>
          </a:bodyPr>
          <a:lstStyle/>
          <a:p>
            <a:pPr algn="l"/>
            <a:r>
              <a:rPr lang="en-US" sz="3600" dirty="0" smtClean="0"/>
              <a:t>Knowledge of Pardon</a:t>
            </a:r>
            <a:endParaRPr lang="en-US" sz="3600" dirty="0"/>
          </a:p>
        </p:txBody>
      </p:sp>
      <p:sp>
        <p:nvSpPr>
          <p:cNvPr id="3" name="Content Placeholder 2"/>
          <p:cNvSpPr>
            <a:spLocks noGrp="1"/>
          </p:cNvSpPr>
          <p:nvPr>
            <p:ph idx="1"/>
          </p:nvPr>
        </p:nvSpPr>
        <p:spPr>
          <a:xfrm>
            <a:off x="228600" y="1600200"/>
            <a:ext cx="7467600" cy="5029200"/>
          </a:xfrm>
        </p:spPr>
        <p:txBody>
          <a:bodyPr>
            <a:normAutofit lnSpcReduction="10000"/>
          </a:bodyPr>
          <a:lstStyle/>
          <a:p>
            <a:r>
              <a:rPr lang="en-US" sz="2400" dirty="0" smtClean="0"/>
              <a:t>The Spirit bears witness with our spirit (Rom. 8:16).</a:t>
            </a:r>
          </a:p>
          <a:p>
            <a:r>
              <a:rPr lang="en-US" sz="2400" dirty="0" smtClean="0"/>
              <a:t>Words of the </a:t>
            </a:r>
            <a:r>
              <a:rPr lang="en-US" sz="2400" b="1" dirty="0" smtClean="0"/>
              <a:t>Holy Spirit </a:t>
            </a:r>
            <a:r>
              <a:rPr lang="en-US" sz="2400" dirty="0" smtClean="0"/>
              <a:t>are in revelation (2 Pet. 1:21; 1 Cor. 2:13; Eph. 3:5).</a:t>
            </a:r>
          </a:p>
          <a:p>
            <a:r>
              <a:rPr lang="en-US" sz="2400" dirty="0" smtClean="0"/>
              <a:t>God’s Spirit says:</a:t>
            </a:r>
          </a:p>
          <a:p>
            <a:pPr lvl="1"/>
            <a:r>
              <a:rPr lang="en-US" sz="2400" dirty="0" smtClean="0"/>
              <a:t>Faith (Jn. 8:24; Heb. 11:6)</a:t>
            </a:r>
          </a:p>
          <a:p>
            <a:pPr lvl="1"/>
            <a:r>
              <a:rPr lang="en-US" sz="2400" dirty="0" smtClean="0"/>
              <a:t>Repentance (Lk. 13:3; 2 Pet. 3:9)</a:t>
            </a:r>
          </a:p>
          <a:p>
            <a:pPr lvl="1"/>
            <a:r>
              <a:rPr lang="en-US" sz="2400" dirty="0" smtClean="0"/>
              <a:t>Confession (Matt. 10:32; Rom. 10:10)</a:t>
            </a:r>
          </a:p>
          <a:p>
            <a:pPr lvl="1"/>
            <a:r>
              <a:rPr lang="en-US" sz="2400" dirty="0" smtClean="0"/>
              <a:t>Baptism (Mk. 16:16; Acts 22:16; 1 Pet. 3:21)</a:t>
            </a:r>
          </a:p>
          <a:p>
            <a:r>
              <a:rPr lang="en-US" sz="2400" dirty="0" smtClean="0"/>
              <a:t>Every case of conversion in Acts bears this same testimony.</a:t>
            </a:r>
          </a:p>
          <a:p>
            <a:r>
              <a:rPr lang="en-US" sz="2400" dirty="0" smtClean="0"/>
              <a:t>Man’s witness is in his heart—Did we do what God said?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dissolv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dissolv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153400" cy="1143000"/>
          </a:xfrm>
          <a:solidFill>
            <a:srgbClr val="FFFFCC"/>
          </a:solidFill>
        </p:spPr>
        <p:txBody>
          <a:bodyPr>
            <a:noAutofit/>
          </a:bodyPr>
          <a:lstStyle/>
          <a:p>
            <a:pPr algn="l"/>
            <a:r>
              <a:rPr lang="en-US" sz="3600" dirty="0" smtClean="0"/>
              <a:t>Sinners Can Be Deceived</a:t>
            </a:r>
            <a:endParaRPr lang="en-US" sz="3600" dirty="0"/>
          </a:p>
        </p:txBody>
      </p:sp>
      <p:sp>
        <p:nvSpPr>
          <p:cNvPr id="3" name="Content Placeholder 2"/>
          <p:cNvSpPr>
            <a:spLocks noGrp="1"/>
          </p:cNvSpPr>
          <p:nvPr>
            <p:ph idx="1"/>
          </p:nvPr>
        </p:nvSpPr>
        <p:spPr>
          <a:xfrm>
            <a:off x="228600" y="1600200"/>
            <a:ext cx="7467600" cy="5029200"/>
          </a:xfrm>
        </p:spPr>
        <p:txBody>
          <a:bodyPr>
            <a:normAutofit/>
          </a:bodyPr>
          <a:lstStyle/>
          <a:p>
            <a:r>
              <a:rPr lang="en-US" sz="2800" dirty="0" smtClean="0"/>
              <a:t>and with all unrighteous deception among those who perish, because they did not receive the love of the truth, that they might be saved. And for this reason God will send them strong delusion, that they should believe the lie, that they all may be condemned who did not believe the truth but had pleasure in unrighteousness. (2 Thess. 2:10-12)</a:t>
            </a:r>
          </a:p>
          <a:p>
            <a:pPr>
              <a:buNone/>
            </a:pPr>
            <a:endParaRPr lang="en-US" sz="1050" dirty="0" smtClean="0"/>
          </a:p>
          <a:p>
            <a:r>
              <a:rPr lang="en-US" sz="2800" dirty="0" smtClean="0"/>
              <a:t>But be doers of the word, and not hearers only, deceiving yourselves. (Jas. 1:22)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153400" cy="1143000"/>
          </a:xfrm>
          <a:solidFill>
            <a:srgbClr val="FFFFCC"/>
          </a:solidFill>
        </p:spPr>
        <p:txBody>
          <a:bodyPr>
            <a:noAutofit/>
          </a:bodyPr>
          <a:lstStyle/>
          <a:p>
            <a:pPr algn="l"/>
            <a:r>
              <a:rPr lang="en-US" sz="3600" dirty="0" smtClean="0"/>
              <a:t>Products of Salvation</a:t>
            </a:r>
            <a:endParaRPr lang="en-US" sz="3600" dirty="0"/>
          </a:p>
        </p:txBody>
      </p:sp>
      <p:sp>
        <p:nvSpPr>
          <p:cNvPr id="3" name="Content Placeholder 2"/>
          <p:cNvSpPr>
            <a:spLocks noGrp="1"/>
          </p:cNvSpPr>
          <p:nvPr>
            <p:ph idx="1"/>
          </p:nvPr>
        </p:nvSpPr>
        <p:spPr>
          <a:xfrm>
            <a:off x="228600" y="1600200"/>
            <a:ext cx="7467600" cy="5029200"/>
          </a:xfrm>
        </p:spPr>
        <p:txBody>
          <a:bodyPr>
            <a:normAutofit/>
          </a:bodyPr>
          <a:lstStyle/>
          <a:p>
            <a:r>
              <a:rPr lang="en-US" sz="2800" dirty="0" smtClean="0"/>
              <a:t>Rejoicing, Assurance (Acts 8:39; 9:9, 18-19)</a:t>
            </a:r>
          </a:p>
          <a:p>
            <a:r>
              <a:rPr lang="en-US" sz="2800" dirty="0" smtClean="0"/>
              <a:t>New Life (2 Cor. 5:17; 1 Pet. 4:4; Col. 3:1)</a:t>
            </a:r>
          </a:p>
          <a:p>
            <a:r>
              <a:rPr lang="en-US" sz="2800" dirty="0" smtClean="0"/>
              <a:t>Confidence (2 Tim. 1:12; Rom. 8:31; 1 Thess. 5:9-10; Phil. 4:13; Jn. 10:27-29)</a:t>
            </a:r>
          </a:p>
          <a:p>
            <a:r>
              <a:rPr lang="en-US" sz="2800" dirty="0" smtClean="0"/>
              <a:t>Peace that the world doesn’t understand (Phil. 4:6-7)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TotalTime>
  <Words>930</Words>
  <Application>Microsoft Office PowerPoint</Application>
  <PresentationFormat>On-screen Show (4:3)</PresentationFormat>
  <Paragraphs>58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Evidence of Pardon Nehemiah 9:16-31</vt:lpstr>
      <vt:lpstr>Feelings Are Not Necessarily  Evidence of Pardon</vt:lpstr>
      <vt:lpstr>Feelings Are Not Necessarily  Evidence of Pardon</vt:lpstr>
      <vt:lpstr>Feelings Are Not Necessarily  Evidence of Pardon</vt:lpstr>
      <vt:lpstr>Pardon Is An Act of God</vt:lpstr>
      <vt:lpstr>Pardon Is An Act of God</vt:lpstr>
      <vt:lpstr>Knowledge of Pardon</vt:lpstr>
      <vt:lpstr>Sinners Can Be Deceived</vt:lpstr>
      <vt:lpstr>Products of Salvation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Evidence of Pardon Nehemiah 9:16-31</dc:title>
  <dc:creator>Andy</dc:creator>
  <cp:lastModifiedBy>Andy</cp:lastModifiedBy>
  <cp:revision>10</cp:revision>
  <dcterms:created xsi:type="dcterms:W3CDTF">2010-09-04T14:56:57Z</dcterms:created>
  <dcterms:modified xsi:type="dcterms:W3CDTF">2010-09-04T17:06:18Z</dcterms:modified>
</cp:coreProperties>
</file>