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688" autoAdjust="0"/>
  </p:normalViewPr>
  <p:slideViewPr>
    <p:cSldViewPr>
      <p:cViewPr varScale="1">
        <p:scale>
          <a:sx n="62" d="100"/>
          <a:sy n="62" d="100"/>
        </p:scale>
        <p:origin x="-16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C3CD16D-1B43-4D07-9EC7-8B72BDB60E89}" type="datetimeFigureOut">
              <a:rPr lang="en-US" smtClean="0"/>
              <a:t>9/4/2010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89110C-DD27-47C3-8EBA-D7E4ABE3A6E4}"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225EF2-0739-4D9B-AAFC-80A9EF0D25D9}" type="datetimeFigureOut">
              <a:rPr lang="en-US" smtClean="0"/>
              <a:pPr/>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25EF2-0739-4D9B-AAFC-80A9EF0D25D9}" type="datetimeFigureOut">
              <a:rPr lang="en-US" smtClean="0"/>
              <a:pPr/>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25EF2-0739-4D9B-AAFC-80A9EF0D25D9}" type="datetimeFigureOut">
              <a:rPr lang="en-US" smtClean="0"/>
              <a:pPr/>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225EF2-0739-4D9B-AAFC-80A9EF0D25D9}" type="datetimeFigureOut">
              <a:rPr lang="en-US" smtClean="0"/>
              <a:pPr/>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C225EF2-0739-4D9B-AAFC-80A9EF0D25D9}" type="datetimeFigureOut">
              <a:rPr lang="en-US" smtClean="0"/>
              <a:pPr/>
              <a:t>9/4/2010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C225EF2-0739-4D9B-AAFC-80A9EF0D25D9}" type="datetimeFigureOut">
              <a:rPr lang="en-US" smtClean="0"/>
              <a:pPr/>
              <a:t>9/4/2010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225EF2-0739-4D9B-AAFC-80A9EF0D25D9}" type="datetimeFigureOut">
              <a:rPr lang="en-US" smtClean="0"/>
              <a:pPr/>
              <a:t>9/4/2010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C225EF2-0739-4D9B-AAFC-80A9EF0D25D9}" type="datetimeFigureOut">
              <a:rPr lang="en-US" smtClean="0"/>
              <a:pPr/>
              <a:t>9/4/2010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25EF2-0739-4D9B-AAFC-80A9EF0D25D9}" type="datetimeFigureOut">
              <a:rPr lang="en-US" smtClean="0"/>
              <a:pPr/>
              <a:t>9/4/2010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225EF2-0739-4D9B-AAFC-80A9EF0D25D9}" type="datetimeFigureOut">
              <a:rPr lang="en-US" smtClean="0"/>
              <a:pPr/>
              <a:t>9/4/2010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225EF2-0739-4D9B-AAFC-80A9EF0D25D9}" type="datetimeFigureOut">
              <a:rPr lang="en-US" smtClean="0"/>
              <a:pPr/>
              <a:t>9/4/2010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019CBA-501B-474A-8AF1-0E49A5E933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225EF2-0739-4D9B-AAFC-80A9EF0D25D9}" type="datetimeFigureOut">
              <a:rPr lang="en-US" smtClean="0"/>
              <a:pPr/>
              <a:t>9/4/2010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019CBA-501B-474A-8AF1-0E49A5E933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
            <a:ext cx="7772400" cy="914400"/>
          </a:xfrm>
          <a:solidFill>
            <a:schemeClr val="tx2"/>
          </a:solidFill>
        </p:spPr>
        <p:txBody>
          <a:bodyPr/>
          <a:lstStyle/>
          <a:p>
            <a:pPr algn="l"/>
            <a:r>
              <a:rPr lang="en-US" dirty="0" smtClean="0">
                <a:solidFill>
                  <a:schemeClr val="bg1"/>
                </a:solidFill>
              </a:rPr>
              <a:t>Forgiveness</a:t>
            </a:r>
            <a:endParaRPr lang="en-US" dirty="0">
              <a:solidFill>
                <a:schemeClr val="bg1"/>
              </a:solidFill>
            </a:endParaRPr>
          </a:p>
        </p:txBody>
      </p:sp>
      <p:sp>
        <p:nvSpPr>
          <p:cNvPr id="3" name="Subtitle 2"/>
          <p:cNvSpPr>
            <a:spLocks noGrp="1"/>
          </p:cNvSpPr>
          <p:nvPr>
            <p:ph type="subTitle" idx="1"/>
          </p:nvPr>
        </p:nvSpPr>
        <p:spPr>
          <a:xfrm>
            <a:off x="304800" y="1219200"/>
            <a:ext cx="7543800" cy="5410200"/>
          </a:xfrm>
          <a:solidFill>
            <a:schemeClr val="tx2"/>
          </a:solidFill>
        </p:spPr>
        <p:txBody>
          <a:bodyPr>
            <a:normAutofit fontScale="92500" lnSpcReduction="10000"/>
          </a:bodyPr>
          <a:lstStyle/>
          <a:p>
            <a:pPr algn="l"/>
            <a:r>
              <a:rPr lang="en-US" sz="2600" dirty="0" smtClean="0">
                <a:solidFill>
                  <a:schemeClr val="bg1"/>
                </a:solidFill>
              </a:rPr>
              <a:t>The LORD is merciful and gracious, Slow to anger, and abounding in mercy. </a:t>
            </a:r>
            <a:endParaRPr lang="en-US" sz="2600" dirty="0" smtClean="0">
              <a:solidFill>
                <a:schemeClr val="bg1"/>
              </a:solidFill>
            </a:endParaRPr>
          </a:p>
          <a:p>
            <a:pPr algn="l"/>
            <a:r>
              <a:rPr lang="en-US" sz="2600" dirty="0" smtClean="0">
                <a:solidFill>
                  <a:schemeClr val="bg1"/>
                </a:solidFill>
              </a:rPr>
              <a:t>He </a:t>
            </a:r>
            <a:r>
              <a:rPr lang="en-US" sz="2600" dirty="0" smtClean="0">
                <a:solidFill>
                  <a:schemeClr val="bg1"/>
                </a:solidFill>
              </a:rPr>
              <a:t>will not always strive with us, Nor will He keep His anger forever. </a:t>
            </a:r>
            <a:endParaRPr lang="en-US" sz="2600" dirty="0" smtClean="0">
              <a:solidFill>
                <a:schemeClr val="bg1"/>
              </a:solidFill>
            </a:endParaRPr>
          </a:p>
          <a:p>
            <a:pPr algn="l"/>
            <a:r>
              <a:rPr lang="en-US" sz="2600" dirty="0" smtClean="0">
                <a:solidFill>
                  <a:schemeClr val="bg1"/>
                </a:solidFill>
              </a:rPr>
              <a:t>He </a:t>
            </a:r>
            <a:r>
              <a:rPr lang="en-US" sz="2600" dirty="0" smtClean="0">
                <a:solidFill>
                  <a:schemeClr val="bg1"/>
                </a:solidFill>
              </a:rPr>
              <a:t>has not dealt with us according to our sins, Nor punished us according to our iniquities. </a:t>
            </a:r>
            <a:endParaRPr lang="en-US" sz="2600" dirty="0" smtClean="0">
              <a:solidFill>
                <a:schemeClr val="bg1"/>
              </a:solidFill>
            </a:endParaRPr>
          </a:p>
          <a:p>
            <a:pPr algn="l"/>
            <a:r>
              <a:rPr lang="en-US" sz="2600" dirty="0" smtClean="0">
                <a:solidFill>
                  <a:schemeClr val="bg1"/>
                </a:solidFill>
              </a:rPr>
              <a:t>For </a:t>
            </a:r>
            <a:r>
              <a:rPr lang="en-US" sz="2600" dirty="0" smtClean="0">
                <a:solidFill>
                  <a:schemeClr val="bg1"/>
                </a:solidFill>
              </a:rPr>
              <a:t>as the heavens are high above the earth, So great is His mercy toward those who fear Him; </a:t>
            </a:r>
            <a:endParaRPr lang="en-US" sz="2600" dirty="0" smtClean="0">
              <a:solidFill>
                <a:schemeClr val="bg1"/>
              </a:solidFill>
            </a:endParaRPr>
          </a:p>
          <a:p>
            <a:pPr algn="l"/>
            <a:r>
              <a:rPr lang="en-US" sz="2600" dirty="0" smtClean="0">
                <a:solidFill>
                  <a:schemeClr val="bg1"/>
                </a:solidFill>
              </a:rPr>
              <a:t>As </a:t>
            </a:r>
            <a:r>
              <a:rPr lang="en-US" sz="2600" dirty="0" smtClean="0">
                <a:solidFill>
                  <a:schemeClr val="bg1"/>
                </a:solidFill>
              </a:rPr>
              <a:t>far as the east is from the west, So far has He removed our transgressions from us. </a:t>
            </a:r>
            <a:endParaRPr lang="en-US" sz="2600" dirty="0" smtClean="0">
              <a:solidFill>
                <a:schemeClr val="bg1"/>
              </a:solidFill>
            </a:endParaRPr>
          </a:p>
          <a:p>
            <a:pPr algn="l"/>
            <a:r>
              <a:rPr lang="en-US" sz="2600" dirty="0" smtClean="0">
                <a:solidFill>
                  <a:schemeClr val="bg1"/>
                </a:solidFill>
              </a:rPr>
              <a:t>As </a:t>
            </a:r>
            <a:r>
              <a:rPr lang="en-US" sz="2600" dirty="0" smtClean="0">
                <a:solidFill>
                  <a:schemeClr val="bg1"/>
                </a:solidFill>
              </a:rPr>
              <a:t>a father pities his children, So the LORD pities those who fear Him. </a:t>
            </a:r>
            <a:endParaRPr lang="en-US" sz="2600" dirty="0" smtClean="0">
              <a:solidFill>
                <a:schemeClr val="bg1"/>
              </a:solidFill>
            </a:endParaRPr>
          </a:p>
          <a:p>
            <a:pPr algn="l"/>
            <a:r>
              <a:rPr lang="en-US" sz="2600" dirty="0" smtClean="0">
                <a:solidFill>
                  <a:schemeClr val="bg1"/>
                </a:solidFill>
              </a:rPr>
              <a:t>For </a:t>
            </a:r>
            <a:r>
              <a:rPr lang="en-US" sz="2600" dirty="0" smtClean="0">
                <a:solidFill>
                  <a:schemeClr val="bg1"/>
                </a:solidFill>
              </a:rPr>
              <a:t>He knows our frame; He remembers that we are dust. (Psalms 103:8-14)</a:t>
            </a:r>
          </a:p>
          <a:p>
            <a:pPr algn="l"/>
            <a:endParaRPr lang="en-US" sz="2800" dirty="0" smtClean="0">
              <a:solidFill>
                <a:schemeClr val="bg1"/>
              </a:solidFill>
            </a:endParaRPr>
          </a:p>
          <a:p>
            <a:pPr algn="l"/>
            <a:endParaRPr lang="en-US" sz="2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tx2"/>
          </a:solidFill>
        </p:spPr>
        <p:txBody>
          <a:bodyPr>
            <a:normAutofit/>
          </a:bodyPr>
          <a:lstStyle/>
          <a:p>
            <a:pPr algn="l"/>
            <a:r>
              <a:rPr lang="en-US" sz="4000" dirty="0" smtClean="0">
                <a:solidFill>
                  <a:schemeClr val="bg1"/>
                </a:solidFill>
              </a:rPr>
              <a:t>What Forgiveness Looks Like</a:t>
            </a:r>
            <a:endParaRPr lang="en-US" sz="4000" dirty="0">
              <a:solidFill>
                <a:schemeClr val="bg1"/>
              </a:solidFill>
            </a:endParaRPr>
          </a:p>
        </p:txBody>
      </p:sp>
      <p:sp>
        <p:nvSpPr>
          <p:cNvPr id="3" name="Content Placeholder 2"/>
          <p:cNvSpPr>
            <a:spLocks noGrp="1"/>
          </p:cNvSpPr>
          <p:nvPr>
            <p:ph idx="1"/>
          </p:nvPr>
        </p:nvSpPr>
        <p:spPr>
          <a:xfrm>
            <a:off x="228600" y="1524000"/>
            <a:ext cx="7696200" cy="5257800"/>
          </a:xfrm>
        </p:spPr>
        <p:txBody>
          <a:bodyPr>
            <a:normAutofit fontScale="92500" lnSpcReduction="20000"/>
          </a:bodyPr>
          <a:lstStyle/>
          <a:p>
            <a:r>
              <a:rPr lang="en-US" sz="2800" dirty="0" smtClean="0"/>
              <a:t>Does Not Rejoice in Another Person’s Sins</a:t>
            </a:r>
          </a:p>
          <a:p>
            <a:pPr marL="579438" lvl="1" indent="-290513"/>
            <a:r>
              <a:rPr lang="en-US" sz="2400" dirty="0" smtClean="0"/>
              <a:t>Do not rejoice when your enemy falls, And do not let your heart be glad when he stumbles; Lest the LORD see it, and it displease Him, And He turn away His wrath from him. (</a:t>
            </a:r>
            <a:r>
              <a:rPr lang="en-US" sz="2400" dirty="0" smtClean="0"/>
              <a:t>Prov. 24:17-18)</a:t>
            </a:r>
          </a:p>
          <a:p>
            <a:pPr marL="579438" lvl="1" indent="-290513"/>
            <a:endParaRPr lang="en-US" sz="1100" dirty="0" smtClean="0"/>
          </a:p>
          <a:p>
            <a:pPr marL="179388" indent="-290513"/>
            <a:r>
              <a:rPr lang="en-US" sz="2800" dirty="0" smtClean="0"/>
              <a:t>Expresses Compassion</a:t>
            </a:r>
          </a:p>
          <a:p>
            <a:pPr marL="579438" lvl="1" indent="-290513"/>
            <a:r>
              <a:rPr lang="en-US" sz="2400" dirty="0" smtClean="0"/>
              <a:t>Then </a:t>
            </a:r>
            <a:r>
              <a:rPr lang="en-US" sz="2400" dirty="0" smtClean="0"/>
              <a:t>the master of that servant was moved with compassion, released him, and forgave him the debt. (</a:t>
            </a:r>
            <a:r>
              <a:rPr lang="en-US" sz="2400" dirty="0" smtClean="0"/>
              <a:t>Matt. 18:27)</a:t>
            </a:r>
            <a:endParaRPr lang="en-US" sz="2400" dirty="0" smtClean="0"/>
          </a:p>
          <a:p>
            <a:pPr marL="579438" lvl="1" indent="-290513"/>
            <a:endParaRPr lang="en-US" sz="1100" dirty="0" smtClean="0"/>
          </a:p>
          <a:p>
            <a:pPr marL="579438" lvl="1" indent="-290513"/>
            <a:r>
              <a:rPr lang="en-US" sz="2400" dirty="0" smtClean="0"/>
              <a:t>Judge </a:t>
            </a:r>
            <a:r>
              <a:rPr lang="en-US" sz="2400" dirty="0" smtClean="0"/>
              <a:t>not, and you shall not be judged. Condemn not, and you shall not be condemned. Forgive, and you will be forgiven. </a:t>
            </a:r>
            <a:r>
              <a:rPr lang="en-US" sz="2400" dirty="0" smtClean="0"/>
              <a:t> </a:t>
            </a:r>
            <a:r>
              <a:rPr lang="en-US" sz="2400" dirty="0" smtClean="0"/>
              <a:t> </a:t>
            </a:r>
            <a:r>
              <a:rPr lang="en-US" sz="2400" dirty="0" smtClean="0"/>
              <a:t>Give</a:t>
            </a:r>
            <a:r>
              <a:rPr lang="en-US" sz="2400" dirty="0" smtClean="0"/>
              <a:t>, and it will be given to you: good measure, pressed down, shaken together, and running over will be put into your bosom. For with the same measure that you use, it will be measured back to you</a:t>
            </a:r>
            <a:r>
              <a:rPr lang="en-US" sz="2400" dirty="0" smtClean="0"/>
              <a:t>. </a:t>
            </a:r>
            <a:r>
              <a:rPr lang="en-US" sz="2400" dirty="0" smtClean="0"/>
              <a:t>(Luke </a:t>
            </a:r>
            <a:r>
              <a:rPr lang="en-US" sz="2400" dirty="0" smtClean="0"/>
              <a:t>6:37-38)</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ssolv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dissolv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a:solidFill>
            <a:schemeClr val="tx2"/>
          </a:solidFill>
        </p:spPr>
        <p:txBody>
          <a:bodyPr>
            <a:normAutofit/>
          </a:bodyPr>
          <a:lstStyle/>
          <a:p>
            <a:pPr algn="l"/>
            <a:r>
              <a:rPr lang="en-US" sz="4000" dirty="0" smtClean="0">
                <a:solidFill>
                  <a:schemeClr val="bg1"/>
                </a:solidFill>
              </a:rPr>
              <a:t>God’s Forgiveness</a:t>
            </a:r>
            <a:endParaRPr lang="en-US" sz="4000" dirty="0">
              <a:solidFill>
                <a:schemeClr val="bg1"/>
              </a:solidFill>
            </a:endParaRPr>
          </a:p>
        </p:txBody>
      </p:sp>
      <p:sp>
        <p:nvSpPr>
          <p:cNvPr id="3" name="Content Placeholder 2"/>
          <p:cNvSpPr>
            <a:spLocks noGrp="1"/>
          </p:cNvSpPr>
          <p:nvPr>
            <p:ph idx="1"/>
          </p:nvPr>
        </p:nvSpPr>
        <p:spPr>
          <a:xfrm>
            <a:off x="457200" y="1447800"/>
            <a:ext cx="7467600" cy="5410200"/>
          </a:xfrm>
        </p:spPr>
        <p:txBody>
          <a:bodyPr>
            <a:noAutofit/>
          </a:bodyPr>
          <a:lstStyle/>
          <a:p>
            <a:r>
              <a:rPr lang="en-US" sz="2400" dirty="0" smtClean="0"/>
              <a:t>Blessed is he whose transgression is forgiven, Whose sin is covered. Blessed is the man to whom the LORD does not impute iniquity, And in whose spirit there is no deceit. (Psa. 32:1-2)</a:t>
            </a:r>
          </a:p>
          <a:p>
            <a:endParaRPr lang="en-US" sz="1000" dirty="0" smtClean="0"/>
          </a:p>
          <a:p>
            <a:r>
              <a:rPr lang="en-US" sz="2400" dirty="0" smtClean="0"/>
              <a:t>But God demonstrates His own love toward us, in that while we were still sinners, Christ died for us. Much more then, having now been justified by His blood, we shall be saved from wrath through Him. (Rom. 5:8-9)</a:t>
            </a:r>
          </a:p>
          <a:p>
            <a:endParaRPr lang="en-US" sz="1000" dirty="0" smtClean="0"/>
          </a:p>
          <a:p>
            <a:r>
              <a:rPr lang="en-US" sz="2400" dirty="0" smtClean="0"/>
              <a:t>For by grace you have been saved through faith, and that not of yourselves; it is the gift of God, not of works, lest anyone should boast. (Eph. 2:8-9)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dissolv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a:solidFill>
            <a:schemeClr val="tx2"/>
          </a:solidFill>
        </p:spPr>
        <p:txBody>
          <a:bodyPr>
            <a:normAutofit fontScale="90000"/>
          </a:bodyPr>
          <a:lstStyle/>
          <a:p>
            <a:pPr algn="l"/>
            <a:r>
              <a:rPr lang="en-US" sz="4000" dirty="0" smtClean="0">
                <a:solidFill>
                  <a:schemeClr val="bg1"/>
                </a:solidFill>
              </a:rPr>
              <a:t>Our </a:t>
            </a:r>
            <a:r>
              <a:rPr lang="en-US" sz="4000" dirty="0" smtClean="0">
                <a:solidFill>
                  <a:schemeClr val="bg1"/>
                </a:solidFill>
              </a:rPr>
              <a:t>Forgiveness in Christ…</a:t>
            </a:r>
            <a:br>
              <a:rPr lang="en-US" sz="4000" dirty="0" smtClean="0">
                <a:solidFill>
                  <a:schemeClr val="bg1"/>
                </a:solidFill>
              </a:rPr>
            </a:br>
            <a:r>
              <a:rPr lang="en-US" sz="4000" dirty="0" smtClean="0">
                <a:solidFill>
                  <a:schemeClr val="bg1"/>
                </a:solidFill>
              </a:rPr>
              <a:t>We Must Forgive Others</a:t>
            </a:r>
            <a:endParaRPr lang="en-US" sz="4000" dirty="0">
              <a:solidFill>
                <a:schemeClr val="bg1"/>
              </a:solidFill>
            </a:endParaRPr>
          </a:p>
        </p:txBody>
      </p:sp>
      <p:sp>
        <p:nvSpPr>
          <p:cNvPr id="3" name="Content Placeholder 2"/>
          <p:cNvSpPr>
            <a:spLocks noGrp="1"/>
          </p:cNvSpPr>
          <p:nvPr>
            <p:ph idx="1"/>
          </p:nvPr>
        </p:nvSpPr>
        <p:spPr>
          <a:xfrm>
            <a:off x="457200" y="1676400"/>
            <a:ext cx="7467600" cy="4953000"/>
          </a:xfrm>
        </p:spPr>
        <p:txBody>
          <a:bodyPr>
            <a:noAutofit/>
          </a:bodyPr>
          <a:lstStyle/>
          <a:p>
            <a:r>
              <a:rPr lang="en-US" sz="2400" dirty="0" smtClean="0"/>
              <a:t>And forgive us our debts, As we forgive our debtors. And do not lead us into temptation…For if you forgive men their trespasses, your heavenly Father will also forgive you.  But if you do not forgive men their trespasses, neither will your Father forgive your trespasses. (Matt. 6:12-15)</a:t>
            </a:r>
          </a:p>
          <a:p>
            <a:r>
              <a:rPr lang="en-US" sz="2400" b="1" u="sng" dirty="0" smtClean="0"/>
              <a:t>From</a:t>
            </a:r>
            <a:r>
              <a:rPr lang="en-US" sz="2400" b="1" dirty="0" smtClean="0"/>
              <a:t> </a:t>
            </a:r>
            <a:r>
              <a:rPr lang="en-US" sz="2400" b="1" u="sng" dirty="0" smtClean="0"/>
              <a:t>the</a:t>
            </a:r>
            <a:r>
              <a:rPr lang="en-US" sz="2400" b="1" dirty="0" smtClean="0"/>
              <a:t> </a:t>
            </a:r>
            <a:r>
              <a:rPr lang="en-US" sz="2400" b="1" u="sng" dirty="0" smtClean="0"/>
              <a:t>Heart </a:t>
            </a:r>
            <a:r>
              <a:rPr lang="en-US" sz="2400" dirty="0" smtClean="0"/>
              <a:t>-- "So My heavenly Father also will do to you if each of you, from his heart, does not forgive his brother his trespasses." (Matt. 18:35)</a:t>
            </a:r>
          </a:p>
          <a:p>
            <a:r>
              <a:rPr lang="en-US" sz="2400" b="1" u="sng" dirty="0" smtClean="0"/>
              <a:t>Unlimited</a:t>
            </a:r>
            <a:r>
              <a:rPr lang="en-US" sz="2400" b="1" dirty="0" smtClean="0"/>
              <a:t>, </a:t>
            </a:r>
            <a:r>
              <a:rPr lang="en-US" sz="2400" b="1" u="sng" dirty="0" smtClean="0"/>
              <a:t>Impartial</a:t>
            </a:r>
            <a:r>
              <a:rPr lang="en-US" sz="2400" dirty="0" smtClean="0"/>
              <a:t> -- "And if he sins against you seven times in a day, and seven times in a day returns to you, saying, 'I repent,' you shall forgive him." (Luke 17:4)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a:solidFill>
            <a:schemeClr val="tx2"/>
          </a:solidFill>
        </p:spPr>
        <p:txBody>
          <a:bodyPr>
            <a:normAutofit/>
          </a:bodyPr>
          <a:lstStyle/>
          <a:p>
            <a:pPr algn="l"/>
            <a:r>
              <a:rPr lang="en-US" sz="4000" dirty="0" smtClean="0">
                <a:solidFill>
                  <a:schemeClr val="bg1"/>
                </a:solidFill>
              </a:rPr>
              <a:t>Understanding Forgiveness</a:t>
            </a:r>
            <a:endParaRPr lang="en-US" sz="4000" dirty="0">
              <a:solidFill>
                <a:schemeClr val="bg1"/>
              </a:solidFill>
            </a:endParaRPr>
          </a:p>
        </p:txBody>
      </p:sp>
      <p:sp>
        <p:nvSpPr>
          <p:cNvPr id="3" name="Content Placeholder 2"/>
          <p:cNvSpPr>
            <a:spLocks noGrp="1"/>
          </p:cNvSpPr>
          <p:nvPr>
            <p:ph idx="1"/>
          </p:nvPr>
        </p:nvSpPr>
        <p:spPr>
          <a:xfrm>
            <a:off x="457200" y="1295400"/>
            <a:ext cx="7239000" cy="5257800"/>
          </a:xfrm>
        </p:spPr>
        <p:txBody>
          <a:bodyPr>
            <a:normAutofit fontScale="92500" lnSpcReduction="20000"/>
          </a:bodyPr>
          <a:lstStyle/>
          <a:p>
            <a:r>
              <a:rPr lang="en-US" dirty="0" smtClean="0"/>
              <a:t>To Send Away; To Release</a:t>
            </a:r>
          </a:p>
          <a:p>
            <a:pPr lvl="1"/>
            <a:r>
              <a:rPr lang="en-US" dirty="0" smtClean="0"/>
              <a:t>Scapegoat (Lev. 16:8-22)</a:t>
            </a:r>
          </a:p>
          <a:p>
            <a:pPr lvl="1"/>
            <a:endParaRPr lang="en-US" dirty="0" smtClean="0"/>
          </a:p>
          <a:p>
            <a:pPr lvl="1"/>
            <a:r>
              <a:rPr lang="en-US" dirty="0" smtClean="0"/>
              <a:t>"So My heavenly Father also will do to you if each of you, from his heart, does not forgive his brother his trespasses." (</a:t>
            </a:r>
            <a:r>
              <a:rPr lang="en-US" dirty="0" smtClean="0"/>
              <a:t>Matt. 18:35)</a:t>
            </a:r>
            <a:endParaRPr lang="en-US" dirty="0" smtClean="0"/>
          </a:p>
          <a:p>
            <a:pPr lvl="1">
              <a:buNone/>
            </a:pPr>
            <a:endParaRPr lang="en-US" dirty="0" smtClean="0"/>
          </a:p>
          <a:p>
            <a:pPr lvl="1"/>
            <a:r>
              <a:rPr lang="en-US" dirty="0" smtClean="0"/>
              <a:t>Then Jesus said, "Father, forgive them, for they do not know what they do." And they divided His garments and cast lots. (</a:t>
            </a:r>
            <a:r>
              <a:rPr lang="en-US" dirty="0" smtClean="0"/>
              <a:t>Lk. 23:34)</a:t>
            </a:r>
            <a:endParaRPr lang="en-US" dirty="0" smtClean="0"/>
          </a:p>
          <a:p>
            <a:pPr lvl="1"/>
            <a:endParaRPr lang="en-US" dirty="0" smtClean="0"/>
          </a:p>
          <a:p>
            <a:pPr lvl="1"/>
            <a:r>
              <a:rPr lang="en-US" dirty="0" smtClean="0"/>
              <a:t>When Jesus saw their faith, He said to the paralytic, "Son, your sins are forgiven you." (</a:t>
            </a:r>
            <a:r>
              <a:rPr lang="en-US" dirty="0" smtClean="0"/>
              <a:t>Mk. 2:5)</a:t>
            </a:r>
            <a:endParaRPr lang="en-US" dirty="0" smtClean="0"/>
          </a:p>
        </p:txBody>
      </p:sp>
      <p:pic>
        <p:nvPicPr>
          <p:cNvPr id="4" name="Picture 3" descr="Scapegoat.png"/>
          <p:cNvPicPr>
            <a:picLocks noChangeAspect="1"/>
          </p:cNvPicPr>
          <p:nvPr/>
        </p:nvPicPr>
        <p:blipFill>
          <a:blip r:embed="rId2" cstate="print"/>
          <a:stretch>
            <a:fillRect/>
          </a:stretch>
        </p:blipFill>
        <p:spPr>
          <a:xfrm>
            <a:off x="6172200" y="228600"/>
            <a:ext cx="1788465" cy="220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dissolv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dissolve">
                                      <p:cBhvr>
                                        <p:cTn id="1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tx2"/>
          </a:solidFill>
        </p:spPr>
        <p:txBody>
          <a:bodyPr>
            <a:normAutofit/>
          </a:bodyPr>
          <a:lstStyle/>
          <a:p>
            <a:pPr algn="l"/>
            <a:r>
              <a:rPr lang="en-US" sz="4000" dirty="0" smtClean="0">
                <a:solidFill>
                  <a:schemeClr val="bg1"/>
                </a:solidFill>
              </a:rPr>
              <a:t>What Forgiveness Looks Like</a:t>
            </a:r>
            <a:endParaRPr lang="en-US" sz="4000" dirty="0">
              <a:solidFill>
                <a:schemeClr val="bg1"/>
              </a:solidFill>
            </a:endParaRPr>
          </a:p>
        </p:txBody>
      </p:sp>
      <p:sp>
        <p:nvSpPr>
          <p:cNvPr id="3" name="Content Placeholder 2"/>
          <p:cNvSpPr>
            <a:spLocks noGrp="1"/>
          </p:cNvSpPr>
          <p:nvPr>
            <p:ph idx="1"/>
          </p:nvPr>
        </p:nvSpPr>
        <p:spPr>
          <a:xfrm>
            <a:off x="228600" y="1524000"/>
            <a:ext cx="7848600" cy="5257800"/>
          </a:xfrm>
        </p:spPr>
        <p:txBody>
          <a:bodyPr>
            <a:normAutofit/>
          </a:bodyPr>
          <a:lstStyle/>
          <a:p>
            <a:r>
              <a:rPr lang="en-US" sz="2800" dirty="0" smtClean="0"/>
              <a:t>Acknowledges the hurt caused by sin</a:t>
            </a:r>
          </a:p>
          <a:p>
            <a:pPr marL="579438" lvl="1" indent="-290513"/>
            <a:r>
              <a:rPr lang="en-US" sz="2400" dirty="0" smtClean="0"/>
              <a:t>And the LORD passed before him and proclaimed, "The LORD, the LORD God, merciful and gracious, longsuffering, and abounding in goodness and truth, </a:t>
            </a:r>
            <a:r>
              <a:rPr lang="en-US" sz="2400" dirty="0" smtClean="0"/>
              <a:t>keeping </a:t>
            </a:r>
            <a:r>
              <a:rPr lang="en-US" sz="2400" dirty="0" smtClean="0"/>
              <a:t>mercy for thousands, forgiving iniquity and transgression and sin, by no means clearing the guilty, visiting the iniquity of the fathers upon the children and the children's children to the third and the fourth generation." (</a:t>
            </a:r>
            <a:r>
              <a:rPr lang="en-US" sz="2400" dirty="0" smtClean="0"/>
              <a:t>Ex. 34:6-7)</a:t>
            </a:r>
          </a:p>
          <a:p>
            <a:pPr marL="579438" lvl="1" indent="-290513"/>
            <a:r>
              <a:rPr lang="en-US" sz="2400" dirty="0" smtClean="0"/>
              <a:t>Doesn’t dwell on the hurt (1 Cor. 13:4, 6)</a:t>
            </a:r>
          </a:p>
          <a:p>
            <a:pPr marL="579438" lvl="1" indent="-290513"/>
            <a:r>
              <a:rPr lang="en-US" sz="2400" dirty="0" smtClean="0"/>
              <a:t>God is hurt by our sins (Gen. 3:11; Mk. 3:5; Eph. 4:39)</a:t>
            </a:r>
          </a:p>
          <a:p>
            <a:pPr marL="579438" lvl="1" indent="-290513"/>
            <a:r>
              <a:rPr lang="en-US" sz="2400" dirty="0" smtClean="0"/>
              <a:t>Dwells on the remedy (Rom. 5:8; Lk. 17:3-4; Jas. 5:19-20)</a:t>
            </a:r>
            <a:endParaRPr lang="en-US" sz="2400" dirty="0" smtClean="0"/>
          </a:p>
          <a:p>
            <a:pPr lvl="1"/>
            <a:endParaRPr lang="en-US" sz="2400" dirty="0" smtClean="0"/>
          </a:p>
          <a:p>
            <a:pPr lvl="1"/>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tx2"/>
          </a:solidFill>
        </p:spPr>
        <p:txBody>
          <a:bodyPr>
            <a:normAutofit/>
          </a:bodyPr>
          <a:lstStyle/>
          <a:p>
            <a:pPr algn="l"/>
            <a:r>
              <a:rPr lang="en-US" sz="4000" dirty="0" smtClean="0">
                <a:solidFill>
                  <a:schemeClr val="bg1"/>
                </a:solidFill>
              </a:rPr>
              <a:t>What Forgiveness Looks Like</a:t>
            </a:r>
            <a:endParaRPr lang="en-US" sz="4000" dirty="0">
              <a:solidFill>
                <a:schemeClr val="bg1"/>
              </a:solidFill>
            </a:endParaRPr>
          </a:p>
        </p:txBody>
      </p:sp>
      <p:sp>
        <p:nvSpPr>
          <p:cNvPr id="3" name="Content Placeholder 2"/>
          <p:cNvSpPr>
            <a:spLocks noGrp="1"/>
          </p:cNvSpPr>
          <p:nvPr>
            <p:ph idx="1"/>
          </p:nvPr>
        </p:nvSpPr>
        <p:spPr>
          <a:xfrm>
            <a:off x="228600" y="1524000"/>
            <a:ext cx="7696200" cy="5257800"/>
          </a:xfrm>
        </p:spPr>
        <p:txBody>
          <a:bodyPr>
            <a:normAutofit/>
          </a:bodyPr>
          <a:lstStyle/>
          <a:p>
            <a:r>
              <a:rPr lang="en-US" sz="2800" dirty="0" smtClean="0"/>
              <a:t>Releases the offender of his offense</a:t>
            </a:r>
          </a:p>
          <a:p>
            <a:pPr marL="579438" lvl="1" indent="-290513"/>
            <a:r>
              <a:rPr lang="en-US" sz="2400" dirty="0" smtClean="0"/>
              <a:t>Then Jesus said, "Father, forgive them, for they do not know what they do." And they divided His garments and cast lots. (Luke </a:t>
            </a:r>
            <a:r>
              <a:rPr lang="en-US" sz="2400" dirty="0" smtClean="0"/>
              <a:t>23:34)</a:t>
            </a:r>
            <a:endParaRPr lang="en-US" sz="2400" dirty="0" smtClean="0"/>
          </a:p>
          <a:p>
            <a:pPr marL="579438" lvl="1" indent="-290513"/>
            <a:r>
              <a:rPr lang="en-US" sz="2400" dirty="0" smtClean="0"/>
              <a:t>Eager to restore what has been damaged (Matt. 18:15)</a:t>
            </a:r>
          </a:p>
          <a:p>
            <a:pPr marL="979488" lvl="2" indent="-290513"/>
            <a:r>
              <a:rPr lang="en-US" dirty="0" smtClean="0"/>
              <a:t>For observe this very thing, that you sorrowed in a godly manner: What diligence it produced in you, what clearing of yourselves, what indignation, what fear, what vehement desire, what zeal, what vindication! In all things you proved yourselves to be clear in this matter. (2 </a:t>
            </a:r>
            <a:r>
              <a:rPr lang="en-US" dirty="0" smtClean="0"/>
              <a:t>Cor. 7:11)</a:t>
            </a:r>
          </a:p>
          <a:p>
            <a:pPr marL="579438" lvl="1" indent="-290513"/>
            <a:r>
              <a:rPr lang="en-US" sz="2400" dirty="0" smtClean="0"/>
              <a:t>God will punish for not forgiving others (Matt. 18:27-30, 34)</a:t>
            </a:r>
            <a:endParaRPr lang="en-US" sz="2400" dirty="0" smtClean="0"/>
          </a:p>
          <a:p>
            <a:pPr lvl="1"/>
            <a:endParaRPr lang="en-US" sz="2400" dirty="0" smtClean="0"/>
          </a:p>
          <a:p>
            <a:pPr lvl="1"/>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ssolv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tx2"/>
          </a:solidFill>
        </p:spPr>
        <p:txBody>
          <a:bodyPr>
            <a:normAutofit/>
          </a:bodyPr>
          <a:lstStyle/>
          <a:p>
            <a:pPr algn="l"/>
            <a:r>
              <a:rPr lang="en-US" sz="4000" dirty="0" smtClean="0">
                <a:solidFill>
                  <a:schemeClr val="bg1"/>
                </a:solidFill>
              </a:rPr>
              <a:t>What Forgiveness Looks Like</a:t>
            </a:r>
            <a:endParaRPr lang="en-US" sz="4000" dirty="0">
              <a:solidFill>
                <a:schemeClr val="bg1"/>
              </a:solidFill>
            </a:endParaRPr>
          </a:p>
        </p:txBody>
      </p:sp>
      <p:sp>
        <p:nvSpPr>
          <p:cNvPr id="3" name="Content Placeholder 2"/>
          <p:cNvSpPr>
            <a:spLocks noGrp="1"/>
          </p:cNvSpPr>
          <p:nvPr>
            <p:ph idx="1"/>
          </p:nvPr>
        </p:nvSpPr>
        <p:spPr>
          <a:xfrm>
            <a:off x="228600" y="1524000"/>
            <a:ext cx="7696200" cy="5257800"/>
          </a:xfrm>
        </p:spPr>
        <p:txBody>
          <a:bodyPr>
            <a:normAutofit/>
          </a:bodyPr>
          <a:lstStyle/>
          <a:p>
            <a:r>
              <a:rPr lang="en-US" sz="2800" dirty="0" smtClean="0"/>
              <a:t>Does Away With Resentment</a:t>
            </a:r>
          </a:p>
          <a:p>
            <a:pPr marL="579438" lvl="1" indent="-290513"/>
            <a:r>
              <a:rPr lang="en-US" sz="2400" dirty="0" smtClean="0"/>
              <a:t>Beloved, do not avenge yourselves, but rather give place to wrath; for it is written, "Vengeance is Mine, I will repay," says the Lord. Therefore "If your enemy is hungry, feed him; If he is thirsty, give him a drink; For in so doing you will heap coals of fire on his head." Do not be overcome by evil, but overcome evil with good. (</a:t>
            </a:r>
            <a:r>
              <a:rPr lang="en-US" sz="2400" dirty="0" smtClean="0"/>
              <a:t>Rom. 12:19-21)</a:t>
            </a:r>
            <a:endParaRPr lang="en-US" sz="2400" dirty="0" smtClean="0"/>
          </a:p>
          <a:p>
            <a:pPr marL="579438" lvl="1" indent="-290513"/>
            <a:r>
              <a:rPr lang="en-US" sz="2400" dirty="0" smtClean="0"/>
              <a:t>If </a:t>
            </a:r>
            <a:r>
              <a:rPr lang="en-US" sz="2400" dirty="0" smtClean="0"/>
              <a:t>you meet your enemy's ox or his donkey going astray, you shall surely bring it back to him again. </a:t>
            </a:r>
            <a:r>
              <a:rPr lang="en-US" sz="2400" dirty="0" smtClean="0"/>
              <a:t> If </a:t>
            </a:r>
            <a:r>
              <a:rPr lang="en-US" sz="2400" dirty="0" smtClean="0"/>
              <a:t>you see the donkey of one who hates you lying under its burden, and you would refrain from helping it, you shall surely help him with it. (</a:t>
            </a:r>
            <a:r>
              <a:rPr lang="en-US" sz="2400" dirty="0" smtClean="0"/>
              <a:t>Ex. 23:4-5)</a:t>
            </a:r>
            <a:endParaRPr lang="en-US" sz="2400" dirty="0" smtClean="0"/>
          </a:p>
          <a:p>
            <a:pPr marL="579438" lvl="1" indent="-290513"/>
            <a:endParaRPr lang="en-US" sz="2400" dirty="0" smtClean="0"/>
          </a:p>
          <a:p>
            <a:pPr lvl="1"/>
            <a:endParaRPr lang="en-US" sz="2400" dirty="0" smtClean="0"/>
          </a:p>
          <a:p>
            <a:pPr lvl="1"/>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tx2"/>
          </a:solidFill>
        </p:spPr>
        <p:txBody>
          <a:bodyPr>
            <a:normAutofit/>
          </a:bodyPr>
          <a:lstStyle/>
          <a:p>
            <a:pPr algn="l"/>
            <a:r>
              <a:rPr lang="en-US" sz="4000" dirty="0" smtClean="0">
                <a:solidFill>
                  <a:schemeClr val="bg1"/>
                </a:solidFill>
              </a:rPr>
              <a:t>What Forgiveness Looks Like</a:t>
            </a:r>
            <a:endParaRPr lang="en-US" sz="4000" dirty="0">
              <a:solidFill>
                <a:schemeClr val="bg1"/>
              </a:solidFill>
            </a:endParaRPr>
          </a:p>
        </p:txBody>
      </p:sp>
      <p:sp>
        <p:nvSpPr>
          <p:cNvPr id="3" name="Content Placeholder 2"/>
          <p:cNvSpPr>
            <a:spLocks noGrp="1"/>
          </p:cNvSpPr>
          <p:nvPr>
            <p:ph idx="1"/>
          </p:nvPr>
        </p:nvSpPr>
        <p:spPr>
          <a:xfrm>
            <a:off x="228600" y="1524000"/>
            <a:ext cx="7696200" cy="5257800"/>
          </a:xfrm>
        </p:spPr>
        <p:txBody>
          <a:bodyPr>
            <a:normAutofit/>
          </a:bodyPr>
          <a:lstStyle/>
          <a:p>
            <a:r>
              <a:rPr lang="en-US" sz="2800" dirty="0" smtClean="0"/>
              <a:t>Does Away With Resentment</a:t>
            </a:r>
          </a:p>
          <a:p>
            <a:pPr marL="579438" lvl="1" indent="-290513"/>
            <a:r>
              <a:rPr lang="en-US" sz="2400" dirty="0" smtClean="0"/>
              <a:t>The discretion of a man makes him slow to anger, And his glory is to overlook a transgression. (</a:t>
            </a:r>
            <a:r>
              <a:rPr lang="en-US" sz="2400" dirty="0" smtClean="0"/>
              <a:t>Prov. 19:11)</a:t>
            </a:r>
          </a:p>
          <a:p>
            <a:pPr marL="579438" lvl="1" indent="-290513"/>
            <a:endParaRPr lang="en-US" sz="2400" dirty="0" smtClean="0"/>
          </a:p>
          <a:p>
            <a:pPr marL="579438" lvl="1" indent="-290513"/>
            <a:r>
              <a:rPr lang="en-US" sz="2400" dirty="0" smtClean="0"/>
              <a:t>Joseph forgave his brothers (Gen. 50:16-21)</a:t>
            </a:r>
          </a:p>
          <a:p>
            <a:pPr marL="579438" lvl="1" indent="-290513"/>
            <a:endParaRPr lang="en-US" sz="2400" dirty="0" smtClean="0"/>
          </a:p>
          <a:p>
            <a:pPr marL="579438" lvl="1" indent="-290513"/>
            <a:r>
              <a:rPr lang="en-US" sz="2400" dirty="0" smtClean="0"/>
              <a:t>Let all bitterness, wrath, anger, clamor, and evil speaking be put away from you, with all malice. </a:t>
            </a:r>
            <a:r>
              <a:rPr lang="en-US" sz="2400" dirty="0" smtClean="0"/>
              <a:t> And </a:t>
            </a:r>
            <a:r>
              <a:rPr lang="en-US" sz="2400" dirty="0" smtClean="0"/>
              <a:t>be kind to one another, tenderhearted, forgiving one another, just as God in Christ forgave you. (</a:t>
            </a:r>
            <a:r>
              <a:rPr lang="en-US" sz="2400" dirty="0" smtClean="0"/>
              <a:t>Eph.4:31-32)</a:t>
            </a:r>
            <a:endParaRPr lang="en-US" sz="2400" dirty="0" smtClean="0"/>
          </a:p>
          <a:p>
            <a:pPr lvl="1"/>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dissolv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229600" cy="1143000"/>
          </a:xfrm>
          <a:solidFill>
            <a:schemeClr val="tx2"/>
          </a:solidFill>
        </p:spPr>
        <p:txBody>
          <a:bodyPr>
            <a:normAutofit/>
          </a:bodyPr>
          <a:lstStyle/>
          <a:p>
            <a:pPr algn="l"/>
            <a:r>
              <a:rPr lang="en-US" sz="4000" dirty="0" smtClean="0">
                <a:solidFill>
                  <a:schemeClr val="bg1"/>
                </a:solidFill>
              </a:rPr>
              <a:t>What Forgiveness Looks Like</a:t>
            </a:r>
            <a:endParaRPr lang="en-US" sz="4000" dirty="0">
              <a:solidFill>
                <a:schemeClr val="bg1"/>
              </a:solidFill>
            </a:endParaRPr>
          </a:p>
        </p:txBody>
      </p:sp>
      <p:sp>
        <p:nvSpPr>
          <p:cNvPr id="3" name="Content Placeholder 2"/>
          <p:cNvSpPr>
            <a:spLocks noGrp="1"/>
          </p:cNvSpPr>
          <p:nvPr>
            <p:ph idx="1"/>
          </p:nvPr>
        </p:nvSpPr>
        <p:spPr>
          <a:xfrm>
            <a:off x="228600" y="1524000"/>
            <a:ext cx="7696200" cy="5257800"/>
          </a:xfrm>
        </p:spPr>
        <p:txBody>
          <a:bodyPr>
            <a:normAutofit/>
          </a:bodyPr>
          <a:lstStyle/>
          <a:p>
            <a:r>
              <a:rPr lang="en-US" sz="2800" dirty="0" smtClean="0"/>
              <a:t>Is An Act of Grace</a:t>
            </a:r>
          </a:p>
          <a:p>
            <a:pPr marL="579438" lvl="1" indent="-290513"/>
            <a:r>
              <a:rPr lang="en-US" sz="2400" dirty="0" smtClean="0"/>
              <a:t>In Him we have redemption through His blood, the forgiveness of sins, according to the riches of His grace (</a:t>
            </a:r>
            <a:r>
              <a:rPr lang="en-US" sz="2400" dirty="0" smtClean="0"/>
              <a:t>Eph. 1:7)</a:t>
            </a:r>
            <a:endParaRPr lang="en-US" sz="2400" dirty="0" smtClean="0"/>
          </a:p>
          <a:p>
            <a:pPr marL="579438" lvl="1" indent="-290513"/>
            <a:r>
              <a:rPr lang="en-US" sz="2400" dirty="0" smtClean="0"/>
              <a:t>It is not deserved, yet it is freely offered:</a:t>
            </a:r>
          </a:p>
          <a:p>
            <a:pPr marL="979488" lvl="2" indent="-290513"/>
            <a:r>
              <a:rPr lang="en-US" dirty="0" smtClean="0"/>
              <a:t>"Come now, and let us reason together," Says the LORD, "Though your sins are like scarlet, They shall be as white as snow; Though they are red like crimson, They shall be as wool. If you are willing and obedient, You shall eat the good of the land; But if you refuse and rebel, You shall be devoured by the sword"; For the mouth of the LORD has spoken. (</a:t>
            </a:r>
            <a:r>
              <a:rPr lang="en-US" dirty="0" smtClean="0"/>
              <a:t>Isa. 1:18-20)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ssolv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ssolv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ssolv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1295</Words>
  <Application>Microsoft Office PowerPoint</Application>
  <PresentationFormat>On-screen Show (4:3)</PresentationFormat>
  <Paragraphs>64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Forgiveness</vt:lpstr>
      <vt:lpstr>God’s Forgiveness</vt:lpstr>
      <vt:lpstr>Our Forgiveness in Christ… We Must Forgive Others</vt:lpstr>
      <vt:lpstr>Understanding Forgiveness</vt:lpstr>
      <vt:lpstr>What Forgiveness Looks Like</vt:lpstr>
      <vt:lpstr>What Forgiveness Looks Like</vt:lpstr>
      <vt:lpstr>What Forgiveness Looks Like</vt:lpstr>
      <vt:lpstr>What Forgiveness Looks Like</vt:lpstr>
      <vt:lpstr>What Forgiveness Looks Like</vt:lpstr>
      <vt:lpstr>What Forgiveness Looks Like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Forgiveness</dc:title>
  <dc:creator>Andy</dc:creator>
  <cp:lastModifiedBy>Andy</cp:lastModifiedBy>
  <cp:revision>15</cp:revision>
  <dcterms:created xsi:type="dcterms:W3CDTF">2010-09-02T19:37:40Z</dcterms:created>
  <dcterms:modified xsi:type="dcterms:W3CDTF">2010-09-04T17:06:36Z</dcterms:modified>
</cp:coreProperties>
</file>