
<file path=[Content_Types].xml><?xml version="1.0" encoding="utf-8"?>
<Types xmlns="http://schemas.openxmlformats.org/package/2006/content-types">
  <Override PartName="/ppt/slideLayouts/slideLayout8.xml" ContentType="application/vnd.openxmlformats-officedocument.presentationml.slideLayout+xml"/>
  <Override PartName="/ppt/slideLayouts/slideLayout4.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s/slide2.xml" ContentType="application/vnd.openxmlformats-officedocument.presentationml.slide+xml"/>
  <Override PartName="/ppt/theme/theme1.xml" ContentType="application/vnd.openxmlformats-officedocument.theme+xml"/>
  <Override PartName="/ppt/slideLayouts/slideLayout6.xml" ContentType="application/vnd.openxmlformats-officedocument.presentationml.slideLayout+xml"/>
  <Override PartName="/ppt/presentation.xml" ContentType="application/vnd.openxmlformats-officedocument.presentationml.presentation.main+xml"/>
  <Override PartName="/docProps/app.xml" ContentType="application/vnd.openxmlformats-officedocument.extended-properties+xml"/>
  <Override PartName="/ppt/slides/slide5.xml" ContentType="application/vnd.openxmlformats-officedocument.presentationml.slide+xml"/>
  <Override PartName="/ppt/slideLayouts/slideLayout7.xml" ContentType="application/vnd.openxmlformats-officedocument.presentationml.slideLayout+xml"/>
  <Override PartName="/ppt/presProps.xml" ContentType="application/vnd.openxmlformats-officedocument.presentationml.presProps+xml"/>
  <Default Extension="jpeg" ContentType="image/jpeg"/>
  <Override PartName="/ppt/slideLayouts/slideLayout5.xml" ContentType="application/vnd.openxmlformats-officedocument.presentationml.slideLayout+xml"/>
  <Override PartName="/ppt/slideLayouts/slideLayout3.xml" ContentType="application/vnd.openxmlformats-officedocument.presentationml.slideLayout+xml"/>
  <Override PartName="/ppt/slides/slide3.xml" ContentType="application/vnd.openxmlformats-officedocument.presentationml.slide+xml"/>
  <Override PartName="/ppt/slides/slide4.xml" ContentType="application/vnd.openxmlformats-officedocument.presentationml.slid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ppt/slides/slide1.xml" ContentType="application/vnd.openxmlformats-officedocument.presentationml.slide+xml"/>
  <Override PartName="/ppt/tableStyles.xml" ContentType="application/vnd.openxmlformats-officedocument.presentationml.tableStyles+xml"/>
  <Default Extension="xml" ContentType="application/xml"/>
  <Override PartName="/ppt/slides/slide7.xml" ContentType="application/vnd.openxmlformats-officedocument.presentationml.slide+xml"/>
  <Override PartName="/ppt/slides/slide8.xml" ContentType="application/vnd.openxmlformats-officedocument.presentationml.slide+xml"/>
  <Override PartName="/ppt/slideMasters/slideMaster1.xml" ContentType="application/vnd.openxmlformats-officedocument.presentationml.slideMaster+xml"/>
  <Override PartName="/ppt/viewProps.xml" ContentType="application/vnd.openxmlformats-officedocument.presentationml.viewProps+xml"/>
  <Default Extension="bin" ContentType="application/vnd.openxmlformats-officedocument.presentationml.printerSettings"/>
  <Default Extension="rels" ContentType="application/vnd.openxmlformats-package.relationships+xml"/>
  <Override PartName="/ppt/slides/slide9.xml" ContentType="application/vnd.openxmlformats-officedocument.presentationml.slide+xml"/>
  <Override PartName="/ppt/slides/slide6.xml" ContentType="application/vnd.openxmlformats-officedocument.presentationml.slide+xml"/>
</Types>
</file>

<file path=_rels/.rels><?xml version="1.0" encoding="UTF-8" standalone="yes"?>
<Relationships xmlns="http://schemas.openxmlformats.org/package/2006/relationships"><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lrMru>
    <a:srgbClr val="643FD8"/>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horzBarState="maximized">
    <p:restoredLeft sz="15620"/>
    <p:restoredTop sz="94660"/>
  </p:normalViewPr>
  <p:slideViewPr>
    <p:cSldViewPr snapToGrid="0" snapToObjects="1">
      <p:cViewPr varScale="1">
        <p:scale>
          <a:sx n="98" d="100"/>
          <a:sy n="98" d="100"/>
        </p:scale>
        <p:origin x="-536" y="-10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4" Type="http://schemas.openxmlformats.org/officeDocument/2006/relationships/theme" Target="theme/theme1.xml"/><Relationship Id="rId4" Type="http://schemas.openxmlformats.org/officeDocument/2006/relationships/slide" Target="slides/slide3.xml"/><Relationship Id="rId7" Type="http://schemas.openxmlformats.org/officeDocument/2006/relationships/slide" Target="slides/slide6.xml"/><Relationship Id="rId11" Type="http://schemas.openxmlformats.org/officeDocument/2006/relationships/printerSettings" Target="printerSettings/printerSettings1.bin"/><Relationship Id="rId1" Type="http://schemas.openxmlformats.org/officeDocument/2006/relationships/slideMaster" Target="slideMasters/slideMaster1.xml"/><Relationship Id="rId6" Type="http://schemas.openxmlformats.org/officeDocument/2006/relationships/slide" Target="slides/slide5.xml"/><Relationship Id="rId8" Type="http://schemas.openxmlformats.org/officeDocument/2006/relationships/slide" Target="slides/slide7.xml"/><Relationship Id="rId13" Type="http://schemas.openxmlformats.org/officeDocument/2006/relationships/viewProps" Target="viewProps.xml"/><Relationship Id="rId10" Type="http://schemas.openxmlformats.org/officeDocument/2006/relationships/slide" Target="slides/slide9.xml"/><Relationship Id="rId5" Type="http://schemas.openxmlformats.org/officeDocument/2006/relationships/slide" Target="slides/slide4.xml"/><Relationship Id="rId15" Type="http://schemas.openxmlformats.org/officeDocument/2006/relationships/tableStyles" Target="tableStyles.xml"/><Relationship Id="rId12" Type="http://schemas.openxmlformats.org/officeDocument/2006/relationships/presProps" Target="presProps.xml"/><Relationship Id="rId2" Type="http://schemas.openxmlformats.org/officeDocument/2006/relationships/slide" Target="slides/slide1.xml"/><Relationship Id="rId9" Type="http://schemas.openxmlformats.org/officeDocument/2006/relationships/slide" Target="slides/slide8.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5DA7B63-03C0-0C49-88FE-462ADA65189F}" type="datetimeFigureOut">
              <a:rPr lang="en-US" smtClean="0"/>
              <a:t>8/15/09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9C36A4-A50D-554E-BF70-6E7FC82E1D8C}"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DA7B63-03C0-0C49-88FE-462ADA65189F}" type="datetimeFigureOut">
              <a:rPr lang="en-US" smtClean="0"/>
              <a:t>8/15/09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9C36A4-A50D-554E-BF70-6E7FC82E1D8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DA7B63-03C0-0C49-88FE-462ADA65189F}" type="datetimeFigureOut">
              <a:rPr lang="en-US" smtClean="0"/>
              <a:t>8/15/09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9C36A4-A50D-554E-BF70-6E7FC82E1D8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DA7B63-03C0-0C49-88FE-462ADA65189F}" type="datetimeFigureOut">
              <a:rPr lang="en-US" smtClean="0"/>
              <a:t>8/15/09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9C36A4-A50D-554E-BF70-6E7FC82E1D8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5DA7B63-03C0-0C49-88FE-462ADA65189F}" type="datetimeFigureOut">
              <a:rPr lang="en-US" smtClean="0"/>
              <a:t>8/15/09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9C36A4-A50D-554E-BF70-6E7FC82E1D8C}"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5DA7B63-03C0-0C49-88FE-462ADA65189F}" type="datetimeFigureOut">
              <a:rPr lang="en-US" smtClean="0"/>
              <a:t>8/15/09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9C36A4-A50D-554E-BF70-6E7FC82E1D8C}"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5DA7B63-03C0-0C49-88FE-462ADA65189F}" type="datetimeFigureOut">
              <a:rPr lang="en-US" smtClean="0"/>
              <a:t>8/15/09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99C36A4-A50D-554E-BF70-6E7FC82E1D8C}"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5DA7B63-03C0-0C49-88FE-462ADA65189F}" type="datetimeFigureOut">
              <a:rPr lang="en-US" smtClean="0"/>
              <a:t>8/15/09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99C36A4-A50D-554E-BF70-6E7FC82E1D8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DA7B63-03C0-0C49-88FE-462ADA65189F}" type="datetimeFigureOut">
              <a:rPr lang="en-US" smtClean="0"/>
              <a:t>8/15/09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99C36A4-A50D-554E-BF70-6E7FC82E1D8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DA7B63-03C0-0C49-88FE-462ADA65189F}" type="datetimeFigureOut">
              <a:rPr lang="en-US" smtClean="0"/>
              <a:t>8/15/09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9C36A4-A50D-554E-BF70-6E7FC82E1D8C}"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DA7B63-03C0-0C49-88FE-462ADA65189F}" type="datetimeFigureOut">
              <a:rPr lang="en-US" smtClean="0"/>
              <a:t>8/15/09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9C36A4-A50D-554E-BF70-6E7FC82E1D8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4" Type="http://schemas.openxmlformats.org/officeDocument/2006/relationships/slideLayout" Target="../slideLayouts/slideLayout4.xml"/><Relationship Id="rId10" Type="http://schemas.openxmlformats.org/officeDocument/2006/relationships/slideLayout" Target="../slideLayouts/slideLayout10.xml"/><Relationship Id="rId5" Type="http://schemas.openxmlformats.org/officeDocument/2006/relationships/slideLayout" Target="../slideLayouts/slideLayout5.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DA7B63-03C0-0C49-88FE-462ADA65189F}" type="datetimeFigureOut">
              <a:rPr lang="en-US" smtClean="0"/>
              <a:t>8/15/09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9C36A4-A50D-554E-BF70-6E7FC82E1D8C}"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53213"/>
            <a:ext cx="2281747" cy="1886734"/>
          </a:xfrm>
          <a:solidFill>
            <a:srgbClr val="643FD8"/>
          </a:solidFill>
        </p:spPr>
        <p:txBody>
          <a:bodyPr>
            <a:normAutofit fontScale="90000"/>
          </a:bodyPr>
          <a:lstStyle/>
          <a:p>
            <a:r>
              <a:rPr lang="en-US" dirty="0" smtClean="0">
                <a:solidFill>
                  <a:srgbClr val="FFFF00"/>
                </a:solidFill>
                <a:latin typeface="Academy Engraved LET"/>
                <a:cs typeface="Academy Engraved LET"/>
              </a:rPr>
              <a:t>Golden Lessons</a:t>
            </a:r>
            <a:br>
              <a:rPr lang="en-US" dirty="0" smtClean="0">
                <a:solidFill>
                  <a:srgbClr val="FFFF00"/>
                </a:solidFill>
                <a:latin typeface="Academy Engraved LET"/>
                <a:cs typeface="Academy Engraved LET"/>
              </a:rPr>
            </a:br>
            <a:r>
              <a:rPr lang="en-US" sz="3556" dirty="0" smtClean="0">
                <a:solidFill>
                  <a:srgbClr val="FFFF00"/>
                </a:solidFill>
                <a:latin typeface="Academy Engraved LET"/>
                <a:cs typeface="Academy Engraved LET"/>
              </a:rPr>
              <a:t>Exodus 32</a:t>
            </a:r>
            <a:endParaRPr lang="en-US" dirty="0">
              <a:solidFill>
                <a:srgbClr val="FFFF00"/>
              </a:solidFill>
              <a:latin typeface="Academy Engraved LET"/>
              <a:cs typeface="Academy Engraved LET"/>
            </a:endParaRPr>
          </a:p>
        </p:txBody>
      </p:sp>
      <p:sp>
        <p:nvSpPr>
          <p:cNvPr id="3" name="Subtitle 2"/>
          <p:cNvSpPr>
            <a:spLocks noGrp="1"/>
          </p:cNvSpPr>
          <p:nvPr>
            <p:ph type="subTitle" idx="1"/>
          </p:nvPr>
        </p:nvSpPr>
        <p:spPr>
          <a:xfrm>
            <a:off x="3213763" y="653213"/>
            <a:ext cx="5235325" cy="5748019"/>
          </a:xfrm>
        </p:spPr>
        <p:txBody>
          <a:bodyPr>
            <a:noAutofit/>
          </a:bodyPr>
          <a:lstStyle/>
          <a:p>
            <a:pPr algn="l">
              <a:lnSpc>
                <a:spcPts val="2900"/>
              </a:lnSpc>
            </a:pPr>
            <a:r>
              <a:rPr lang="en-US" sz="2400" dirty="0" smtClean="0">
                <a:solidFill>
                  <a:schemeClr val="tx1"/>
                </a:solidFill>
              </a:rPr>
              <a:t> </a:t>
            </a:r>
            <a:r>
              <a:rPr lang="en-US" sz="2400" baseline="30000" dirty="0" smtClean="0">
                <a:solidFill>
                  <a:schemeClr val="tx1"/>
                </a:solidFill>
              </a:rPr>
              <a:t>1</a:t>
            </a:r>
            <a:r>
              <a:rPr lang="en-US" sz="2400" dirty="0" smtClean="0">
                <a:solidFill>
                  <a:schemeClr val="tx1"/>
                </a:solidFill>
              </a:rPr>
              <a:t> Now when the people saw that Moses delayed coming down from the mountain, the people gathered together to Aaron, and said to him, “Come, make us gods that shall go before us; for </a:t>
            </a:r>
            <a:r>
              <a:rPr lang="en-US" sz="2400" i="1" dirty="0" smtClean="0">
                <a:solidFill>
                  <a:schemeClr val="tx1"/>
                </a:solidFill>
              </a:rPr>
              <a:t>as for</a:t>
            </a:r>
            <a:r>
              <a:rPr lang="en-US" sz="2400" dirty="0" smtClean="0">
                <a:solidFill>
                  <a:schemeClr val="tx1"/>
                </a:solidFill>
              </a:rPr>
              <a:t> this Moses, the man who brought us up out of the land of Egypt, we do not know what has become of him.”</a:t>
            </a:r>
            <a:br>
              <a:rPr lang="en-US" sz="2400" dirty="0" smtClean="0">
                <a:solidFill>
                  <a:schemeClr val="tx1"/>
                </a:solidFill>
              </a:rPr>
            </a:br>
            <a:r>
              <a:rPr lang="en-US" sz="2400" baseline="30000" dirty="0" smtClean="0">
                <a:solidFill>
                  <a:schemeClr val="tx1"/>
                </a:solidFill>
              </a:rPr>
              <a:t>2</a:t>
            </a:r>
            <a:r>
              <a:rPr lang="en-US" sz="2400" dirty="0" smtClean="0">
                <a:solidFill>
                  <a:schemeClr val="tx1"/>
                </a:solidFill>
              </a:rPr>
              <a:t> And Aaron said to them, “Break off the golden earrings which </a:t>
            </a:r>
            <a:r>
              <a:rPr lang="en-US" sz="2400" i="1" dirty="0" smtClean="0">
                <a:solidFill>
                  <a:schemeClr val="tx1"/>
                </a:solidFill>
              </a:rPr>
              <a:t>are</a:t>
            </a:r>
            <a:r>
              <a:rPr lang="en-US" sz="2400" dirty="0" smtClean="0">
                <a:solidFill>
                  <a:schemeClr val="tx1"/>
                </a:solidFill>
              </a:rPr>
              <a:t> in the ears of your wives, your sons, and your daughters, and bring </a:t>
            </a:r>
            <a:r>
              <a:rPr lang="en-US" sz="2400" i="1" dirty="0" smtClean="0">
                <a:solidFill>
                  <a:schemeClr val="tx1"/>
                </a:solidFill>
              </a:rPr>
              <a:t>them</a:t>
            </a:r>
            <a:r>
              <a:rPr lang="en-US" sz="2400" dirty="0" smtClean="0">
                <a:solidFill>
                  <a:schemeClr val="tx1"/>
                </a:solidFill>
              </a:rPr>
              <a:t> to me.”</a:t>
            </a:r>
          </a:p>
          <a:p>
            <a:pPr algn="l">
              <a:lnSpc>
                <a:spcPts val="2900"/>
              </a:lnSpc>
            </a:pPr>
            <a:r>
              <a:rPr lang="en-US" sz="2400" dirty="0" smtClean="0">
                <a:solidFill>
                  <a:schemeClr val="tx1"/>
                </a:solidFill>
              </a:rPr>
              <a:t> </a:t>
            </a:r>
            <a:r>
              <a:rPr lang="en-US" sz="2400" baseline="30000" dirty="0" smtClean="0">
                <a:solidFill>
                  <a:schemeClr val="tx1"/>
                </a:solidFill>
              </a:rPr>
              <a:t>3</a:t>
            </a:r>
            <a:r>
              <a:rPr lang="en-US" sz="2400" dirty="0" smtClean="0">
                <a:solidFill>
                  <a:schemeClr val="tx1"/>
                </a:solidFill>
              </a:rPr>
              <a:t> So all the people broke off the golden earrings which </a:t>
            </a:r>
            <a:r>
              <a:rPr lang="en-US" sz="2400" i="1" dirty="0" smtClean="0">
                <a:solidFill>
                  <a:schemeClr val="tx1"/>
                </a:solidFill>
              </a:rPr>
              <a:t>were</a:t>
            </a:r>
            <a:r>
              <a:rPr lang="en-US" sz="2400" dirty="0" smtClean="0">
                <a:solidFill>
                  <a:schemeClr val="tx1"/>
                </a:solidFill>
              </a:rPr>
              <a:t> in their ears, and brought </a:t>
            </a:r>
            <a:r>
              <a:rPr lang="en-US" sz="2400" i="1" dirty="0" smtClean="0">
                <a:solidFill>
                  <a:schemeClr val="tx1"/>
                </a:solidFill>
              </a:rPr>
              <a:t>them</a:t>
            </a:r>
            <a:r>
              <a:rPr lang="en-US" sz="2400" dirty="0" smtClean="0">
                <a:solidFill>
                  <a:schemeClr val="tx1"/>
                </a:solidFill>
              </a:rPr>
              <a:t> to Aaron.</a:t>
            </a:r>
            <a:endParaRPr lang="en-US" sz="2400" dirty="0">
              <a:solidFill>
                <a:schemeClr val="tx1"/>
              </a:solidFill>
            </a:endParaRPr>
          </a:p>
        </p:txBody>
      </p:sp>
      <p:pic>
        <p:nvPicPr>
          <p:cNvPr id="4" name="Picture 3" descr="Golden Calf"/>
          <p:cNvPicPr>
            <a:picLocks noChangeAspect="1"/>
          </p:cNvPicPr>
          <p:nvPr/>
        </p:nvPicPr>
        <p:blipFill>
          <a:blip r:embed="rId2"/>
          <a:stretch>
            <a:fillRect/>
          </a:stretch>
        </p:blipFill>
        <p:spPr>
          <a:xfrm>
            <a:off x="685801" y="2708400"/>
            <a:ext cx="2281746" cy="2266534"/>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16353"/>
            <a:ext cx="2267777" cy="1694206"/>
          </a:xfrm>
          <a:solidFill>
            <a:srgbClr val="643FD8"/>
          </a:solidFill>
          <a:ln>
            <a:solidFill>
              <a:srgbClr val="643FD8"/>
            </a:solidFill>
          </a:ln>
        </p:spPr>
        <p:txBody>
          <a:bodyPr>
            <a:normAutofit fontScale="90000"/>
          </a:bodyPr>
          <a:lstStyle/>
          <a:p>
            <a:r>
              <a:rPr lang="en-US" dirty="0" smtClean="0">
                <a:solidFill>
                  <a:srgbClr val="FFFF00"/>
                </a:solidFill>
                <a:latin typeface="Academy Engraved LET"/>
                <a:cs typeface="Academy Engraved LET"/>
              </a:rPr>
              <a:t>Golden Lessons</a:t>
            </a:r>
            <a:br>
              <a:rPr lang="en-US" dirty="0" smtClean="0">
                <a:solidFill>
                  <a:srgbClr val="FFFF00"/>
                </a:solidFill>
                <a:latin typeface="Academy Engraved LET"/>
                <a:cs typeface="Academy Engraved LET"/>
              </a:rPr>
            </a:br>
            <a:r>
              <a:rPr lang="en-US" sz="3556" dirty="0" smtClean="0">
                <a:solidFill>
                  <a:srgbClr val="FFFF00"/>
                </a:solidFill>
                <a:latin typeface="Academy Engraved LET"/>
                <a:cs typeface="Academy Engraved LET"/>
              </a:rPr>
              <a:t>Exodus 32</a:t>
            </a:r>
            <a:endParaRPr lang="en-US" dirty="0">
              <a:solidFill>
                <a:srgbClr val="FFFF00"/>
              </a:solidFill>
              <a:latin typeface="Academy Engraved LET"/>
              <a:cs typeface="Academy Engraved LET"/>
            </a:endParaRPr>
          </a:p>
        </p:txBody>
      </p:sp>
      <p:sp>
        <p:nvSpPr>
          <p:cNvPr id="3" name="Subtitle 2"/>
          <p:cNvSpPr>
            <a:spLocks noGrp="1"/>
          </p:cNvSpPr>
          <p:nvPr>
            <p:ph type="subTitle" idx="1"/>
          </p:nvPr>
        </p:nvSpPr>
        <p:spPr>
          <a:xfrm>
            <a:off x="3123054" y="621983"/>
            <a:ext cx="5222366" cy="5921786"/>
          </a:xfrm>
        </p:spPr>
        <p:txBody>
          <a:bodyPr>
            <a:noAutofit/>
          </a:bodyPr>
          <a:lstStyle/>
          <a:p>
            <a:pPr algn="l">
              <a:lnSpc>
                <a:spcPts val="3000"/>
              </a:lnSpc>
            </a:pPr>
            <a:r>
              <a:rPr lang="en-US" sz="2500" baseline="30000" dirty="0" smtClean="0">
                <a:solidFill>
                  <a:schemeClr val="tx1"/>
                </a:solidFill>
              </a:rPr>
              <a:t>4</a:t>
            </a:r>
            <a:r>
              <a:rPr lang="en-US" sz="2500" dirty="0" smtClean="0">
                <a:solidFill>
                  <a:schemeClr val="tx1"/>
                </a:solidFill>
              </a:rPr>
              <a:t> And he received </a:t>
            </a:r>
            <a:r>
              <a:rPr lang="en-US" sz="2500" i="1" dirty="0" smtClean="0">
                <a:solidFill>
                  <a:schemeClr val="tx1"/>
                </a:solidFill>
              </a:rPr>
              <a:t>the gold</a:t>
            </a:r>
            <a:r>
              <a:rPr lang="en-US" sz="2500" dirty="0" smtClean="0">
                <a:solidFill>
                  <a:schemeClr val="tx1"/>
                </a:solidFill>
              </a:rPr>
              <a:t> from their hand, and he fashioned it with an engraving tool, and made a molded calf.  Then they said, “This </a:t>
            </a:r>
            <a:r>
              <a:rPr lang="en-US" sz="2500" i="1" dirty="0" smtClean="0">
                <a:solidFill>
                  <a:schemeClr val="tx1"/>
                </a:solidFill>
              </a:rPr>
              <a:t>is</a:t>
            </a:r>
            <a:r>
              <a:rPr lang="en-US" sz="2500" dirty="0" smtClean="0">
                <a:solidFill>
                  <a:schemeClr val="tx1"/>
                </a:solidFill>
              </a:rPr>
              <a:t> your god, O Israel, that brought you out of the land of Egypt!” </a:t>
            </a:r>
            <a:br>
              <a:rPr lang="en-US" sz="2500" dirty="0" smtClean="0">
                <a:solidFill>
                  <a:schemeClr val="tx1"/>
                </a:solidFill>
              </a:rPr>
            </a:br>
            <a:r>
              <a:rPr lang="en-US" sz="2500" baseline="30000" dirty="0" smtClean="0">
                <a:solidFill>
                  <a:schemeClr val="tx1"/>
                </a:solidFill>
              </a:rPr>
              <a:t>5</a:t>
            </a:r>
            <a:r>
              <a:rPr lang="en-US" sz="2500" dirty="0" smtClean="0">
                <a:solidFill>
                  <a:schemeClr val="tx1"/>
                </a:solidFill>
              </a:rPr>
              <a:t> So when Aaron saw </a:t>
            </a:r>
            <a:r>
              <a:rPr lang="en-US" sz="2500" i="1" dirty="0" smtClean="0">
                <a:solidFill>
                  <a:schemeClr val="tx1"/>
                </a:solidFill>
              </a:rPr>
              <a:t>it,</a:t>
            </a:r>
            <a:r>
              <a:rPr lang="en-US" sz="2500" dirty="0" smtClean="0">
                <a:solidFill>
                  <a:schemeClr val="tx1"/>
                </a:solidFill>
              </a:rPr>
              <a:t> he built an altar before it. And Aaron made a proclamation and said, “Tomorrow </a:t>
            </a:r>
            <a:r>
              <a:rPr lang="en-US" sz="2500" i="1" dirty="0" smtClean="0">
                <a:solidFill>
                  <a:schemeClr val="tx1"/>
                </a:solidFill>
              </a:rPr>
              <a:t>is</a:t>
            </a:r>
            <a:r>
              <a:rPr lang="en-US" sz="2500" dirty="0" smtClean="0">
                <a:solidFill>
                  <a:schemeClr val="tx1"/>
                </a:solidFill>
              </a:rPr>
              <a:t> a feast to the LORD.” </a:t>
            </a:r>
          </a:p>
          <a:p>
            <a:pPr algn="l">
              <a:lnSpc>
                <a:spcPts val="3000"/>
              </a:lnSpc>
            </a:pPr>
            <a:r>
              <a:rPr lang="en-US" sz="2500" baseline="30000" dirty="0" smtClean="0">
                <a:solidFill>
                  <a:schemeClr val="tx1"/>
                </a:solidFill>
              </a:rPr>
              <a:t>6</a:t>
            </a:r>
            <a:r>
              <a:rPr lang="en-US" sz="2500" dirty="0" smtClean="0">
                <a:solidFill>
                  <a:schemeClr val="tx1"/>
                </a:solidFill>
              </a:rPr>
              <a:t> Then they rose early on the next day, offered burnt offerings, and brought peace offerings; and the people sat down to eat and drink, and rose up to play.</a:t>
            </a:r>
            <a:endParaRPr lang="en-US" sz="2500" dirty="0">
              <a:solidFill>
                <a:schemeClr val="tx1"/>
              </a:solidFill>
            </a:endParaRPr>
          </a:p>
        </p:txBody>
      </p:sp>
      <p:pic>
        <p:nvPicPr>
          <p:cNvPr id="4" name="Picture 3" descr="Golden Calf"/>
          <p:cNvPicPr>
            <a:picLocks noChangeAspect="1"/>
          </p:cNvPicPr>
          <p:nvPr/>
        </p:nvPicPr>
        <p:blipFill>
          <a:blip r:embed="rId2"/>
          <a:stretch>
            <a:fillRect/>
          </a:stretch>
        </p:blipFill>
        <p:spPr>
          <a:xfrm>
            <a:off x="685800" y="2985644"/>
            <a:ext cx="2267777" cy="2252658"/>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1753073" y="353536"/>
            <a:ext cx="6773768" cy="1143000"/>
          </a:xfrm>
          <a:solidFill>
            <a:srgbClr val="643FD8"/>
          </a:solidFill>
        </p:spPr>
        <p:txBody>
          <a:bodyPr>
            <a:normAutofit fontScale="90000"/>
          </a:bodyPr>
          <a:lstStyle/>
          <a:p>
            <a:pPr lvl="0" algn="l"/>
            <a:r>
              <a:rPr lang="en-US" dirty="0">
                <a:solidFill>
                  <a:srgbClr val="FFFF00"/>
                </a:solidFill>
                <a:latin typeface="Academy Engraved LET"/>
                <a:cs typeface="Academy Engraved LET"/>
              </a:rPr>
              <a:t>Golden Lessons</a:t>
            </a:r>
            <a:br>
              <a:rPr lang="en-US" dirty="0">
                <a:solidFill>
                  <a:srgbClr val="FFFF00"/>
                </a:solidFill>
                <a:latin typeface="Academy Engraved LET"/>
                <a:cs typeface="Academy Engraved LET"/>
              </a:rPr>
            </a:br>
            <a:r>
              <a:rPr lang="en-US" sz="3556" dirty="0">
                <a:solidFill>
                  <a:srgbClr val="FFFF00"/>
                </a:solidFill>
                <a:latin typeface="Academy Engraved LET"/>
                <a:cs typeface="Academy Engraved LET"/>
              </a:rPr>
              <a:t>Exodus </a:t>
            </a:r>
            <a:r>
              <a:rPr lang="en-US" sz="3556" dirty="0" smtClean="0">
                <a:solidFill>
                  <a:srgbClr val="FFFF00"/>
                </a:solidFill>
                <a:latin typeface="Academy Engraved LET"/>
                <a:cs typeface="Academy Engraved LET"/>
              </a:rPr>
              <a:t>32</a:t>
            </a:r>
            <a:endParaRPr lang="en-US" dirty="0"/>
          </a:p>
        </p:txBody>
      </p:sp>
      <p:sp>
        <p:nvSpPr>
          <p:cNvPr id="3" name="Content Placeholder 2"/>
          <p:cNvSpPr>
            <a:spLocks noGrp="1"/>
          </p:cNvSpPr>
          <p:nvPr>
            <p:ph idx="1"/>
          </p:nvPr>
        </p:nvSpPr>
        <p:spPr>
          <a:xfrm>
            <a:off x="457200" y="1600200"/>
            <a:ext cx="8069641" cy="4891738"/>
          </a:xfrm>
        </p:spPr>
        <p:txBody>
          <a:bodyPr>
            <a:normAutofit lnSpcReduction="10000"/>
          </a:bodyPr>
          <a:lstStyle/>
          <a:p>
            <a:r>
              <a:rPr lang="en-US" dirty="0" smtClean="0"/>
              <a:t>The Importance of Patience</a:t>
            </a:r>
          </a:p>
          <a:p>
            <a:pPr lvl="1"/>
            <a:r>
              <a:rPr lang="en-US" dirty="0" smtClean="0"/>
              <a:t>Moses assured people he would return (Ex. 24:14-18).</a:t>
            </a:r>
          </a:p>
          <a:p>
            <a:pPr lvl="1"/>
            <a:r>
              <a:rPr lang="en-US" dirty="0" smtClean="0"/>
              <a:t>Israel became impatient (Ex. 32:1).</a:t>
            </a:r>
          </a:p>
          <a:p>
            <a:pPr lvl="1"/>
            <a:r>
              <a:rPr lang="en-US" dirty="0" smtClean="0"/>
              <a:t>Lack of patience caused them to sin (Ex. 32:8).</a:t>
            </a:r>
          </a:p>
          <a:p>
            <a:pPr lvl="1"/>
            <a:r>
              <a:rPr lang="en-US" dirty="0" smtClean="0"/>
              <a:t>We must learn to be a patient people:</a:t>
            </a:r>
          </a:p>
          <a:p>
            <a:pPr lvl="2"/>
            <a:r>
              <a:rPr lang="en-US" dirty="0" smtClean="0"/>
              <a:t>Now may the Lord direct your hearts into the love of God and into the patience of Christ (2 Thess. 3:5).</a:t>
            </a:r>
          </a:p>
          <a:p>
            <a:pPr lvl="2"/>
            <a:r>
              <a:rPr lang="en-US" dirty="0" smtClean="0"/>
              <a:t>But he who endures to the end shall be saved      (Matt. 24:13).</a:t>
            </a:r>
          </a:p>
          <a:p>
            <a:pPr lvl="2"/>
            <a:r>
              <a:rPr lang="en-US" dirty="0" smtClean="0"/>
              <a:t>James 5:7-11</a:t>
            </a:r>
            <a:endParaRPr lang="en-US" dirty="0"/>
          </a:p>
        </p:txBody>
      </p:sp>
      <p:pic>
        <p:nvPicPr>
          <p:cNvPr id="5" name="Picture 4" descr="Golden Calf"/>
          <p:cNvPicPr>
            <a:picLocks noChangeAspect="1"/>
          </p:cNvPicPr>
          <p:nvPr/>
        </p:nvPicPr>
        <p:blipFill>
          <a:blip r:embed="rId2"/>
          <a:stretch>
            <a:fillRect/>
          </a:stretch>
        </p:blipFill>
        <p:spPr>
          <a:xfrm>
            <a:off x="311016" y="200431"/>
            <a:ext cx="1409164" cy="1399769"/>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ssolv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dissolv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dissolv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dissolv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dissolv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1753073" y="353536"/>
            <a:ext cx="6773768" cy="1143000"/>
          </a:xfrm>
          <a:solidFill>
            <a:srgbClr val="643FD8"/>
          </a:solidFill>
        </p:spPr>
        <p:txBody>
          <a:bodyPr>
            <a:normAutofit fontScale="90000"/>
          </a:bodyPr>
          <a:lstStyle/>
          <a:p>
            <a:pPr lvl="0" algn="l"/>
            <a:r>
              <a:rPr lang="en-US" dirty="0">
                <a:solidFill>
                  <a:srgbClr val="FFFF00"/>
                </a:solidFill>
                <a:latin typeface="Academy Engraved LET"/>
                <a:cs typeface="Academy Engraved LET"/>
              </a:rPr>
              <a:t>Golden Lessons</a:t>
            </a:r>
            <a:br>
              <a:rPr lang="en-US" dirty="0">
                <a:solidFill>
                  <a:srgbClr val="FFFF00"/>
                </a:solidFill>
                <a:latin typeface="Academy Engraved LET"/>
                <a:cs typeface="Academy Engraved LET"/>
              </a:rPr>
            </a:br>
            <a:r>
              <a:rPr lang="en-US" sz="3556" dirty="0">
                <a:solidFill>
                  <a:srgbClr val="FFFF00"/>
                </a:solidFill>
                <a:latin typeface="Academy Engraved LET"/>
                <a:cs typeface="Academy Engraved LET"/>
              </a:rPr>
              <a:t>Exodus </a:t>
            </a:r>
            <a:r>
              <a:rPr lang="en-US" sz="3556" dirty="0" smtClean="0">
                <a:solidFill>
                  <a:srgbClr val="FFFF00"/>
                </a:solidFill>
                <a:latin typeface="Academy Engraved LET"/>
                <a:cs typeface="Academy Engraved LET"/>
              </a:rPr>
              <a:t>32</a:t>
            </a:r>
            <a:endParaRPr lang="en-US" dirty="0"/>
          </a:p>
        </p:txBody>
      </p:sp>
      <p:sp>
        <p:nvSpPr>
          <p:cNvPr id="3" name="Content Placeholder 2"/>
          <p:cNvSpPr>
            <a:spLocks noGrp="1"/>
          </p:cNvSpPr>
          <p:nvPr>
            <p:ph idx="1"/>
          </p:nvPr>
        </p:nvSpPr>
        <p:spPr>
          <a:xfrm>
            <a:off x="457200" y="1600200"/>
            <a:ext cx="8069641" cy="4891738"/>
          </a:xfrm>
        </p:spPr>
        <p:txBody>
          <a:bodyPr>
            <a:normAutofit/>
          </a:bodyPr>
          <a:lstStyle/>
          <a:p>
            <a:r>
              <a:rPr lang="en-US" dirty="0" smtClean="0"/>
              <a:t>God Sees All, Including Sin (Ex. 32:7-9)</a:t>
            </a:r>
          </a:p>
          <a:p>
            <a:pPr lvl="1"/>
            <a:r>
              <a:rPr lang="en-US" dirty="0" smtClean="0"/>
              <a:t>Some try to hide (Gen. 3:8).</a:t>
            </a:r>
          </a:p>
          <a:p>
            <a:pPr lvl="1"/>
            <a:r>
              <a:rPr lang="en-US" dirty="0" smtClean="0"/>
              <a:t>Can’t hide:</a:t>
            </a:r>
          </a:p>
          <a:p>
            <a:pPr lvl="2"/>
            <a:r>
              <a:rPr lang="en-US" dirty="0" smtClean="0"/>
              <a:t>For the ways of man </a:t>
            </a:r>
            <a:r>
              <a:rPr lang="en-US" i="1" dirty="0" smtClean="0"/>
              <a:t>are</a:t>
            </a:r>
            <a:r>
              <a:rPr lang="en-US" dirty="0" smtClean="0"/>
              <a:t> before the eyes of the LORD, </a:t>
            </a:r>
            <a:br>
              <a:rPr lang="en-US" dirty="0" smtClean="0"/>
            </a:br>
            <a:r>
              <a:rPr lang="en-US" dirty="0" smtClean="0"/>
              <a:t>      And He ponders all his paths (Prov. 5:21). </a:t>
            </a:r>
          </a:p>
          <a:p>
            <a:pPr lvl="2"/>
            <a:r>
              <a:rPr lang="en-US" dirty="0" smtClean="0"/>
              <a:t>And there is no creature hidden from His sight, but all things </a:t>
            </a:r>
            <a:r>
              <a:rPr lang="en-US" i="1" dirty="0" smtClean="0"/>
              <a:t>are</a:t>
            </a:r>
            <a:r>
              <a:rPr lang="en-US" dirty="0" smtClean="0"/>
              <a:t> naked and open to the eyes of Him to whom we </a:t>
            </a:r>
            <a:r>
              <a:rPr lang="en-US" i="1" dirty="0" smtClean="0"/>
              <a:t>must give</a:t>
            </a:r>
            <a:r>
              <a:rPr lang="en-US" dirty="0" smtClean="0"/>
              <a:t> account (Heb. 4:13).</a:t>
            </a:r>
          </a:p>
          <a:p>
            <a:pPr lvl="2"/>
            <a:r>
              <a:rPr lang="en-US" dirty="0" smtClean="0"/>
              <a:t>Psalmists knew he could not hide (Ps. 139:7-12).</a:t>
            </a:r>
          </a:p>
          <a:p>
            <a:pPr lvl="2"/>
            <a:r>
              <a:rPr lang="en-US" dirty="0" smtClean="0"/>
              <a:t>…God will judge the secrets of men by Jesus Christ, according to my gospel (Rom. 2:16).</a:t>
            </a:r>
            <a:endParaRPr lang="en-US" dirty="0"/>
          </a:p>
        </p:txBody>
      </p:sp>
      <p:pic>
        <p:nvPicPr>
          <p:cNvPr id="5" name="Picture 4" descr="Golden Calf"/>
          <p:cNvPicPr>
            <a:picLocks noChangeAspect="1"/>
          </p:cNvPicPr>
          <p:nvPr/>
        </p:nvPicPr>
        <p:blipFill>
          <a:blip r:embed="rId2"/>
          <a:stretch>
            <a:fillRect/>
          </a:stretch>
        </p:blipFill>
        <p:spPr>
          <a:xfrm>
            <a:off x="311016" y="200431"/>
            <a:ext cx="1409164" cy="1399769"/>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ssolv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dissolv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dissolv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3">
                                            <p:txEl>
                                              <p:charRg st="378" end="466"/>
                                            </p:txEl>
                                          </p:spTgt>
                                        </p:tgtEl>
                                        <p:attrNameLst>
                                          <p:attrName>style.visibility</p:attrName>
                                        </p:attrNameLst>
                                      </p:cBhvr>
                                      <p:to>
                                        <p:strVal val="visible"/>
                                      </p:to>
                                    </p:set>
                                    <p:animEffect transition="in" filter="dissolve">
                                      <p:cBhvr>
                                        <p:cTn id="37" dur="500"/>
                                        <p:tgtEl>
                                          <p:spTgt spid="3">
                                            <p:txEl>
                                              <p:charRg st="378" end="46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1753073" y="353536"/>
            <a:ext cx="6773768" cy="1143000"/>
          </a:xfrm>
          <a:solidFill>
            <a:srgbClr val="643FD8"/>
          </a:solidFill>
        </p:spPr>
        <p:txBody>
          <a:bodyPr>
            <a:normAutofit fontScale="90000"/>
          </a:bodyPr>
          <a:lstStyle/>
          <a:p>
            <a:pPr lvl="0" algn="l"/>
            <a:r>
              <a:rPr lang="en-US" dirty="0">
                <a:solidFill>
                  <a:srgbClr val="FFFF00"/>
                </a:solidFill>
                <a:latin typeface="Academy Engraved LET"/>
                <a:cs typeface="Academy Engraved LET"/>
              </a:rPr>
              <a:t>Golden Lessons</a:t>
            </a:r>
            <a:br>
              <a:rPr lang="en-US" dirty="0">
                <a:solidFill>
                  <a:srgbClr val="FFFF00"/>
                </a:solidFill>
                <a:latin typeface="Academy Engraved LET"/>
                <a:cs typeface="Academy Engraved LET"/>
              </a:rPr>
            </a:br>
            <a:r>
              <a:rPr lang="en-US" sz="3556" dirty="0">
                <a:solidFill>
                  <a:srgbClr val="FFFF00"/>
                </a:solidFill>
                <a:latin typeface="Academy Engraved LET"/>
                <a:cs typeface="Academy Engraved LET"/>
              </a:rPr>
              <a:t>Exodus </a:t>
            </a:r>
            <a:r>
              <a:rPr lang="en-US" sz="3556" dirty="0" smtClean="0">
                <a:solidFill>
                  <a:srgbClr val="FFFF00"/>
                </a:solidFill>
                <a:latin typeface="Academy Engraved LET"/>
                <a:cs typeface="Academy Engraved LET"/>
              </a:rPr>
              <a:t>32</a:t>
            </a:r>
            <a:endParaRPr lang="en-US" dirty="0"/>
          </a:p>
        </p:txBody>
      </p:sp>
      <p:sp>
        <p:nvSpPr>
          <p:cNvPr id="3" name="Content Placeholder 2"/>
          <p:cNvSpPr>
            <a:spLocks noGrp="1"/>
          </p:cNvSpPr>
          <p:nvPr>
            <p:ph idx="1"/>
          </p:nvPr>
        </p:nvSpPr>
        <p:spPr>
          <a:xfrm>
            <a:off x="457200" y="1600200"/>
            <a:ext cx="8069641" cy="4891738"/>
          </a:xfrm>
        </p:spPr>
        <p:txBody>
          <a:bodyPr>
            <a:normAutofit lnSpcReduction="10000"/>
          </a:bodyPr>
          <a:lstStyle/>
          <a:p>
            <a:r>
              <a:rPr lang="en-US" dirty="0" smtClean="0"/>
              <a:t>Sin Does Not Go Unpunished</a:t>
            </a:r>
          </a:p>
          <a:p>
            <a:pPr lvl="1"/>
            <a:r>
              <a:rPr lang="en-US" dirty="0" smtClean="0"/>
              <a:t>Sin brings the wrath of God.</a:t>
            </a:r>
          </a:p>
          <a:p>
            <a:pPr lvl="2"/>
            <a:r>
              <a:rPr lang="en-US" dirty="0" smtClean="0"/>
              <a:t>And the LORD said to Moses, “I have seen this people, and indeed it </a:t>
            </a:r>
            <a:r>
              <a:rPr lang="en-US" i="1" dirty="0" smtClean="0"/>
              <a:t>is</a:t>
            </a:r>
            <a:r>
              <a:rPr lang="en-US" dirty="0" smtClean="0"/>
              <a:t> a stiff-necked people!  Now therefore, let Me alone, that My wrath may burn hot against them and I may consume them. And I will make of you a great nation” (</a:t>
            </a:r>
            <a:r>
              <a:rPr lang="en-US" dirty="0" smtClean="0"/>
              <a:t>Ex. 32:9-10</a:t>
            </a:r>
            <a:r>
              <a:rPr lang="en-US" dirty="0" smtClean="0"/>
              <a:t>).</a:t>
            </a:r>
          </a:p>
          <a:p>
            <a:pPr lvl="2"/>
            <a:r>
              <a:rPr lang="en-US" dirty="0" smtClean="0"/>
              <a:t>So the sons of Levi did according to the word of Moses. And about three thousand men of the people fell that day (Ex. 32:28).</a:t>
            </a:r>
          </a:p>
          <a:p>
            <a:pPr lvl="2"/>
            <a:r>
              <a:rPr lang="en-US" dirty="0" smtClean="0"/>
              <a:t>For the wages of sin </a:t>
            </a:r>
            <a:r>
              <a:rPr lang="en-US" i="1" dirty="0" smtClean="0"/>
              <a:t>is</a:t>
            </a:r>
            <a:r>
              <a:rPr lang="en-US" dirty="0" smtClean="0"/>
              <a:t> death… (Rom. 6:23).</a:t>
            </a:r>
          </a:p>
          <a:p>
            <a:pPr lvl="2"/>
            <a:r>
              <a:rPr lang="en-US" dirty="0" smtClean="0"/>
              <a:t>Rom. 1:18; 1 Thess. 1:10</a:t>
            </a:r>
            <a:endParaRPr lang="en-US" dirty="0"/>
          </a:p>
        </p:txBody>
      </p:sp>
      <p:pic>
        <p:nvPicPr>
          <p:cNvPr id="5" name="Picture 4" descr="Golden Calf"/>
          <p:cNvPicPr>
            <a:picLocks noChangeAspect="1"/>
          </p:cNvPicPr>
          <p:nvPr/>
        </p:nvPicPr>
        <p:blipFill>
          <a:blip r:embed="rId2"/>
          <a:stretch>
            <a:fillRect/>
          </a:stretch>
        </p:blipFill>
        <p:spPr>
          <a:xfrm>
            <a:off x="311016" y="200431"/>
            <a:ext cx="1409164" cy="1399769"/>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ssolv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dissolv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dissolv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1753073" y="353536"/>
            <a:ext cx="6773768" cy="1143000"/>
          </a:xfrm>
          <a:solidFill>
            <a:srgbClr val="643FD8"/>
          </a:solidFill>
        </p:spPr>
        <p:txBody>
          <a:bodyPr>
            <a:normAutofit fontScale="90000"/>
          </a:bodyPr>
          <a:lstStyle/>
          <a:p>
            <a:pPr lvl="0" algn="l"/>
            <a:r>
              <a:rPr lang="en-US" dirty="0">
                <a:solidFill>
                  <a:srgbClr val="FFFF00"/>
                </a:solidFill>
                <a:latin typeface="Academy Engraved LET"/>
                <a:cs typeface="Academy Engraved LET"/>
              </a:rPr>
              <a:t>Golden Lessons</a:t>
            </a:r>
            <a:br>
              <a:rPr lang="en-US" dirty="0">
                <a:solidFill>
                  <a:srgbClr val="FFFF00"/>
                </a:solidFill>
                <a:latin typeface="Academy Engraved LET"/>
                <a:cs typeface="Academy Engraved LET"/>
              </a:rPr>
            </a:br>
            <a:r>
              <a:rPr lang="en-US" sz="3556" dirty="0">
                <a:solidFill>
                  <a:srgbClr val="FFFF00"/>
                </a:solidFill>
                <a:latin typeface="Academy Engraved LET"/>
                <a:cs typeface="Academy Engraved LET"/>
              </a:rPr>
              <a:t>Exodus </a:t>
            </a:r>
            <a:r>
              <a:rPr lang="en-US" sz="3556" dirty="0" smtClean="0">
                <a:solidFill>
                  <a:srgbClr val="FFFF00"/>
                </a:solidFill>
                <a:latin typeface="Academy Engraved LET"/>
                <a:cs typeface="Academy Engraved LET"/>
              </a:rPr>
              <a:t>32</a:t>
            </a:r>
            <a:endParaRPr lang="en-US" dirty="0"/>
          </a:p>
        </p:txBody>
      </p:sp>
      <p:sp>
        <p:nvSpPr>
          <p:cNvPr id="3" name="Content Placeholder 2"/>
          <p:cNvSpPr>
            <a:spLocks noGrp="1"/>
          </p:cNvSpPr>
          <p:nvPr>
            <p:ph idx="1"/>
          </p:nvPr>
        </p:nvSpPr>
        <p:spPr>
          <a:xfrm>
            <a:off x="457200" y="1600200"/>
            <a:ext cx="8069641" cy="4891738"/>
          </a:xfrm>
        </p:spPr>
        <p:txBody>
          <a:bodyPr>
            <a:normAutofit/>
          </a:bodyPr>
          <a:lstStyle/>
          <a:p>
            <a:r>
              <a:rPr lang="en-US" dirty="0" smtClean="0"/>
              <a:t>Idolatry Is A Great Sin (Ex. 32:30)</a:t>
            </a:r>
          </a:p>
          <a:p>
            <a:pPr marL="692150" lvl="1"/>
            <a:r>
              <a:rPr lang="en-US" dirty="0" smtClean="0"/>
              <a:t>Sin: Transgression of God’s Law (1 Jn. 3:4).</a:t>
            </a:r>
          </a:p>
          <a:p>
            <a:pPr marL="923925" lvl="2">
              <a:tabLst>
                <a:tab pos="971550" algn="l"/>
              </a:tabLst>
            </a:pPr>
            <a:r>
              <a:rPr lang="en-US" dirty="0" smtClean="0"/>
              <a:t>You shall have no other gods before Me.  You shall not make for yourself a carved image—any likeness </a:t>
            </a:r>
            <a:r>
              <a:rPr lang="en-US" i="1" dirty="0" smtClean="0"/>
              <a:t>of anything</a:t>
            </a:r>
            <a:r>
              <a:rPr lang="en-US" dirty="0" smtClean="0"/>
              <a:t> that </a:t>
            </a:r>
            <a:r>
              <a:rPr lang="en-US" i="1" dirty="0" smtClean="0"/>
              <a:t>is</a:t>
            </a:r>
            <a:r>
              <a:rPr lang="en-US" dirty="0" smtClean="0"/>
              <a:t> in heaven above, or that </a:t>
            </a:r>
            <a:r>
              <a:rPr lang="en-US" i="1" dirty="0" smtClean="0"/>
              <a:t>is</a:t>
            </a:r>
            <a:r>
              <a:rPr lang="en-US" dirty="0" smtClean="0"/>
              <a:t> in the earth beneath, or that </a:t>
            </a:r>
            <a:r>
              <a:rPr lang="en-US" i="1" dirty="0" smtClean="0"/>
              <a:t>is</a:t>
            </a:r>
            <a:r>
              <a:rPr lang="en-US" dirty="0" smtClean="0"/>
              <a:t> in the water under the earth; you shall not bow down to them nor serve them.  For I, the LORD your God, </a:t>
            </a:r>
            <a:r>
              <a:rPr lang="en-US" i="1" dirty="0" smtClean="0"/>
              <a:t>am</a:t>
            </a:r>
            <a:r>
              <a:rPr lang="en-US" dirty="0" smtClean="0"/>
              <a:t> a jealous God… (</a:t>
            </a:r>
            <a:r>
              <a:rPr lang="en-US" dirty="0" smtClean="0"/>
              <a:t>Ex. 20:3-5</a:t>
            </a:r>
            <a:r>
              <a:rPr lang="en-US" dirty="0" smtClean="0"/>
              <a:t>).</a:t>
            </a:r>
          </a:p>
          <a:p>
            <a:pPr marL="923925" lvl="2">
              <a:tabLst>
                <a:tab pos="971550" algn="l"/>
              </a:tabLst>
            </a:pPr>
            <a:r>
              <a:rPr lang="en-US" dirty="0" smtClean="0"/>
              <a:t>Covetous is idolatry (Col. 3:5).</a:t>
            </a:r>
          </a:p>
          <a:p>
            <a:pPr marL="923925" lvl="2">
              <a:tabLst>
                <a:tab pos="971550" algn="l"/>
              </a:tabLst>
            </a:pPr>
            <a:r>
              <a:rPr lang="en-US" dirty="0" smtClean="0"/>
              <a:t>We must “flee idolatry” (1 Cor. 10:14; 1 Jn. 5:21). </a:t>
            </a:r>
            <a:endParaRPr lang="en-US" dirty="0"/>
          </a:p>
        </p:txBody>
      </p:sp>
      <p:pic>
        <p:nvPicPr>
          <p:cNvPr id="5" name="Picture 4" descr="Golden Calf"/>
          <p:cNvPicPr>
            <a:picLocks noChangeAspect="1"/>
          </p:cNvPicPr>
          <p:nvPr/>
        </p:nvPicPr>
        <p:blipFill>
          <a:blip r:embed="rId2"/>
          <a:stretch>
            <a:fillRect/>
          </a:stretch>
        </p:blipFill>
        <p:spPr>
          <a:xfrm>
            <a:off x="311016" y="200431"/>
            <a:ext cx="1409164" cy="1399769"/>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ssolv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dissolv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1753073" y="353536"/>
            <a:ext cx="6773768" cy="1143000"/>
          </a:xfrm>
          <a:solidFill>
            <a:srgbClr val="643FD8"/>
          </a:solidFill>
        </p:spPr>
        <p:txBody>
          <a:bodyPr>
            <a:normAutofit fontScale="90000"/>
          </a:bodyPr>
          <a:lstStyle/>
          <a:p>
            <a:pPr lvl="0" algn="l"/>
            <a:r>
              <a:rPr lang="en-US" dirty="0">
                <a:solidFill>
                  <a:srgbClr val="FFFF00"/>
                </a:solidFill>
                <a:latin typeface="Academy Engraved LET"/>
                <a:cs typeface="Academy Engraved LET"/>
              </a:rPr>
              <a:t>Golden Lessons</a:t>
            </a:r>
            <a:br>
              <a:rPr lang="en-US" dirty="0">
                <a:solidFill>
                  <a:srgbClr val="FFFF00"/>
                </a:solidFill>
                <a:latin typeface="Academy Engraved LET"/>
                <a:cs typeface="Academy Engraved LET"/>
              </a:rPr>
            </a:br>
            <a:r>
              <a:rPr lang="en-US" sz="3556" dirty="0">
                <a:solidFill>
                  <a:srgbClr val="FFFF00"/>
                </a:solidFill>
                <a:latin typeface="Academy Engraved LET"/>
                <a:cs typeface="Academy Engraved LET"/>
              </a:rPr>
              <a:t>Exodus </a:t>
            </a:r>
            <a:r>
              <a:rPr lang="en-US" sz="3556" dirty="0" smtClean="0">
                <a:solidFill>
                  <a:srgbClr val="FFFF00"/>
                </a:solidFill>
                <a:latin typeface="Academy Engraved LET"/>
                <a:cs typeface="Academy Engraved LET"/>
              </a:rPr>
              <a:t>32</a:t>
            </a:r>
            <a:endParaRPr lang="en-US" dirty="0"/>
          </a:p>
        </p:txBody>
      </p:sp>
      <p:sp>
        <p:nvSpPr>
          <p:cNvPr id="3" name="Content Placeholder 2"/>
          <p:cNvSpPr>
            <a:spLocks noGrp="1"/>
          </p:cNvSpPr>
          <p:nvPr>
            <p:ph idx="1"/>
          </p:nvPr>
        </p:nvSpPr>
        <p:spPr>
          <a:xfrm>
            <a:off x="457200" y="1600200"/>
            <a:ext cx="8069641" cy="4891738"/>
          </a:xfrm>
        </p:spPr>
        <p:txBody>
          <a:bodyPr>
            <a:normAutofit/>
          </a:bodyPr>
          <a:lstStyle/>
          <a:p>
            <a:r>
              <a:rPr lang="en-US" dirty="0" smtClean="0"/>
              <a:t>Atonement Must Be Made For Sin</a:t>
            </a:r>
          </a:p>
          <a:p>
            <a:pPr marL="692150" lvl="1"/>
            <a:r>
              <a:rPr lang="en-US" dirty="0" smtClean="0"/>
              <a:t>Moses sought to make atonement (</a:t>
            </a:r>
            <a:r>
              <a:rPr lang="en-US" dirty="0" smtClean="0"/>
              <a:t>Ex. 32:30-35</a:t>
            </a:r>
            <a:r>
              <a:rPr lang="en-US" dirty="0" smtClean="0"/>
              <a:t>).</a:t>
            </a:r>
          </a:p>
          <a:p>
            <a:pPr marL="692150" lvl="1">
              <a:tabLst>
                <a:tab pos="971550" algn="l"/>
              </a:tabLst>
            </a:pPr>
            <a:r>
              <a:rPr lang="en-US" dirty="0" smtClean="0"/>
              <a:t>Day of Atonement (Lev. 23:27-28).</a:t>
            </a:r>
          </a:p>
          <a:p>
            <a:pPr marL="923925" lvl="2">
              <a:tabLst>
                <a:tab pos="971550" algn="l"/>
              </a:tabLst>
            </a:pPr>
            <a:r>
              <a:rPr lang="en-US" dirty="0" smtClean="0"/>
              <a:t>Also the tenth </a:t>
            </a:r>
            <a:r>
              <a:rPr lang="en-US" i="1" dirty="0" smtClean="0"/>
              <a:t>day</a:t>
            </a:r>
            <a:r>
              <a:rPr lang="en-US" dirty="0" smtClean="0"/>
              <a:t> of this seventh month </a:t>
            </a:r>
            <a:r>
              <a:rPr lang="en-US" i="1" dirty="0" smtClean="0"/>
              <a:t>shall be</a:t>
            </a:r>
            <a:r>
              <a:rPr lang="en-US" dirty="0" smtClean="0"/>
              <a:t> the Day of Atonement. It shall be a holy convocation for you; you shall afflict your souls, and offer an offering made by fire to the LORD.  And you shall do no work on that same day, for it </a:t>
            </a:r>
            <a:r>
              <a:rPr lang="en-US" i="1" dirty="0" smtClean="0"/>
              <a:t>is</a:t>
            </a:r>
            <a:r>
              <a:rPr lang="en-US" dirty="0" smtClean="0"/>
              <a:t> the Day of Atonement, to make atonement for you before the LORD your God.</a:t>
            </a:r>
          </a:p>
          <a:p>
            <a:pPr marL="923925" lvl="2">
              <a:tabLst>
                <a:tab pos="971550" algn="l"/>
              </a:tabLst>
            </a:pPr>
            <a:r>
              <a:rPr lang="en-US" dirty="0" smtClean="0"/>
              <a:t>OT sacrifices were imperfect (Heb. 10).</a:t>
            </a:r>
          </a:p>
          <a:p>
            <a:pPr marL="923925" lvl="2">
              <a:tabLst>
                <a:tab pos="971550" algn="l"/>
              </a:tabLst>
            </a:pPr>
            <a:r>
              <a:rPr lang="en-US" dirty="0" smtClean="0"/>
              <a:t>Atonement for sin through Christ (Rom. 5:11; 6:3-4). </a:t>
            </a:r>
            <a:endParaRPr lang="en-US" dirty="0"/>
          </a:p>
        </p:txBody>
      </p:sp>
      <p:pic>
        <p:nvPicPr>
          <p:cNvPr id="5" name="Picture 4" descr="Golden Calf"/>
          <p:cNvPicPr>
            <a:picLocks noChangeAspect="1"/>
          </p:cNvPicPr>
          <p:nvPr/>
        </p:nvPicPr>
        <p:blipFill>
          <a:blip r:embed="rId2"/>
          <a:stretch>
            <a:fillRect/>
          </a:stretch>
        </p:blipFill>
        <p:spPr>
          <a:xfrm>
            <a:off x="311016" y="200431"/>
            <a:ext cx="1409164" cy="1399769"/>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ssolv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dissolv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dissolv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1753073" y="353536"/>
            <a:ext cx="6773768" cy="1143000"/>
          </a:xfrm>
          <a:solidFill>
            <a:srgbClr val="643FD8"/>
          </a:solidFill>
        </p:spPr>
        <p:txBody>
          <a:bodyPr>
            <a:normAutofit fontScale="90000"/>
          </a:bodyPr>
          <a:lstStyle/>
          <a:p>
            <a:pPr lvl="0" algn="l"/>
            <a:r>
              <a:rPr lang="en-US" dirty="0">
                <a:solidFill>
                  <a:srgbClr val="FFFF00"/>
                </a:solidFill>
                <a:latin typeface="Academy Engraved LET"/>
                <a:cs typeface="Academy Engraved LET"/>
              </a:rPr>
              <a:t>Golden Lessons</a:t>
            </a:r>
            <a:br>
              <a:rPr lang="en-US" dirty="0">
                <a:solidFill>
                  <a:srgbClr val="FFFF00"/>
                </a:solidFill>
                <a:latin typeface="Academy Engraved LET"/>
                <a:cs typeface="Academy Engraved LET"/>
              </a:rPr>
            </a:br>
            <a:r>
              <a:rPr lang="en-US" sz="3556" dirty="0">
                <a:solidFill>
                  <a:srgbClr val="FFFF00"/>
                </a:solidFill>
                <a:latin typeface="Academy Engraved LET"/>
                <a:cs typeface="Academy Engraved LET"/>
              </a:rPr>
              <a:t>Exodus </a:t>
            </a:r>
            <a:r>
              <a:rPr lang="en-US" sz="3556" dirty="0" smtClean="0">
                <a:solidFill>
                  <a:srgbClr val="FFFF00"/>
                </a:solidFill>
                <a:latin typeface="Academy Engraved LET"/>
                <a:cs typeface="Academy Engraved LET"/>
              </a:rPr>
              <a:t>32</a:t>
            </a:r>
            <a:endParaRPr lang="en-US" dirty="0"/>
          </a:p>
        </p:txBody>
      </p:sp>
      <p:sp>
        <p:nvSpPr>
          <p:cNvPr id="3" name="Content Placeholder 2"/>
          <p:cNvSpPr>
            <a:spLocks noGrp="1"/>
          </p:cNvSpPr>
          <p:nvPr>
            <p:ph idx="1"/>
          </p:nvPr>
        </p:nvSpPr>
        <p:spPr>
          <a:xfrm>
            <a:off x="457200" y="1600200"/>
            <a:ext cx="8069641" cy="4891738"/>
          </a:xfrm>
        </p:spPr>
        <p:txBody>
          <a:bodyPr>
            <a:normAutofit fontScale="77500" lnSpcReduction="20000"/>
          </a:bodyPr>
          <a:lstStyle/>
          <a:p>
            <a:pPr marL="285750" indent="-285750">
              <a:lnSpc>
                <a:spcPts val="3240"/>
              </a:lnSpc>
            </a:pPr>
            <a:r>
              <a:rPr lang="en-US" dirty="0" smtClean="0"/>
              <a:t>God Blots Sinners Out of His B</a:t>
            </a:r>
            <a:r>
              <a:rPr lang="en-US" dirty="0" smtClean="0"/>
              <a:t>ook (Ex. 32:30-33).</a:t>
            </a:r>
            <a:endParaRPr lang="en-US" dirty="0" smtClean="0"/>
          </a:p>
          <a:p>
            <a:pPr marL="692150" lvl="1">
              <a:lnSpc>
                <a:spcPts val="3240"/>
              </a:lnSpc>
              <a:buNone/>
            </a:pPr>
            <a:r>
              <a:rPr lang="en-US" baseline="30000" dirty="0" smtClean="0"/>
              <a:t>30</a:t>
            </a:r>
            <a:r>
              <a:rPr lang="en-US" dirty="0" smtClean="0"/>
              <a:t> Now it came to pass on the next day that Moses said to the people, “You have committed a great sin. So now I will go up to the LORD; perhaps I can make atonement for your sin.” </a:t>
            </a:r>
          </a:p>
          <a:p>
            <a:pPr marL="692150" lvl="1">
              <a:lnSpc>
                <a:spcPts val="3240"/>
              </a:lnSpc>
              <a:buNone/>
            </a:pPr>
            <a:r>
              <a:rPr lang="en-US" baseline="30000" dirty="0" smtClean="0"/>
              <a:t>31</a:t>
            </a:r>
            <a:r>
              <a:rPr lang="en-US" dirty="0" smtClean="0"/>
              <a:t> Then Moses returned to the LORD and said, “Oh, these people have committed a great sin, and have made for themselves a god of gold! </a:t>
            </a:r>
          </a:p>
          <a:p>
            <a:pPr marL="692150" lvl="1">
              <a:lnSpc>
                <a:spcPts val="3240"/>
              </a:lnSpc>
              <a:buNone/>
            </a:pPr>
            <a:r>
              <a:rPr lang="en-US" baseline="30000" dirty="0" smtClean="0"/>
              <a:t>32</a:t>
            </a:r>
            <a:r>
              <a:rPr lang="en-US" dirty="0" smtClean="0"/>
              <a:t> Yet now, if You will forgive their sin—but if not, I pray, blot me out of Your book which You have written.” </a:t>
            </a:r>
          </a:p>
          <a:p>
            <a:pPr marL="692150" lvl="1">
              <a:lnSpc>
                <a:spcPts val="3240"/>
              </a:lnSpc>
              <a:buNone/>
            </a:pPr>
            <a:r>
              <a:rPr lang="en-US" baseline="30000" dirty="0" smtClean="0"/>
              <a:t>33</a:t>
            </a:r>
            <a:r>
              <a:rPr lang="en-US" dirty="0" smtClean="0"/>
              <a:t> And the LORD said to Moses, “Whoever has sinned against Me, I will blot him out of My book” (</a:t>
            </a:r>
            <a:r>
              <a:rPr lang="en-US" dirty="0" smtClean="0"/>
              <a:t>Ex. 32:30-33</a:t>
            </a:r>
            <a:r>
              <a:rPr lang="en-US" dirty="0" smtClean="0"/>
              <a:t>).</a:t>
            </a:r>
          </a:p>
        </p:txBody>
      </p:sp>
      <p:pic>
        <p:nvPicPr>
          <p:cNvPr id="5" name="Picture 4" descr="Golden Calf"/>
          <p:cNvPicPr>
            <a:picLocks noChangeAspect="1"/>
          </p:cNvPicPr>
          <p:nvPr/>
        </p:nvPicPr>
        <p:blipFill>
          <a:blip r:embed="rId2"/>
          <a:stretch>
            <a:fillRect/>
          </a:stretch>
        </p:blipFill>
        <p:spPr>
          <a:xfrm>
            <a:off x="311016" y="200431"/>
            <a:ext cx="1409164" cy="1399769"/>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ssolv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dissolv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1753073" y="353536"/>
            <a:ext cx="6773768" cy="1143000"/>
          </a:xfrm>
          <a:solidFill>
            <a:srgbClr val="643FD8"/>
          </a:solidFill>
        </p:spPr>
        <p:txBody>
          <a:bodyPr>
            <a:normAutofit/>
          </a:bodyPr>
          <a:lstStyle/>
          <a:p>
            <a:pPr lvl="0" algn="l"/>
            <a:r>
              <a:rPr lang="en-US" dirty="0" smtClean="0">
                <a:solidFill>
                  <a:srgbClr val="FFFF00"/>
                </a:solidFill>
                <a:latin typeface="Academy Engraved LET"/>
                <a:cs typeface="Academy Engraved LET"/>
              </a:rPr>
              <a:t>God Has A Book</a:t>
            </a:r>
            <a:endParaRPr lang="en-US" dirty="0"/>
          </a:p>
        </p:txBody>
      </p:sp>
      <p:sp>
        <p:nvSpPr>
          <p:cNvPr id="3" name="Content Placeholder 2"/>
          <p:cNvSpPr>
            <a:spLocks noGrp="1"/>
          </p:cNvSpPr>
          <p:nvPr>
            <p:ph idx="1"/>
          </p:nvPr>
        </p:nvSpPr>
        <p:spPr>
          <a:xfrm>
            <a:off x="457200" y="1775240"/>
            <a:ext cx="8069641" cy="4885150"/>
          </a:xfrm>
        </p:spPr>
        <p:txBody>
          <a:bodyPr>
            <a:noAutofit/>
          </a:bodyPr>
          <a:lstStyle/>
          <a:p>
            <a:pPr marL="406400" lvl="1">
              <a:lnSpc>
                <a:spcPts val="2840"/>
              </a:lnSpc>
              <a:buNone/>
            </a:pPr>
            <a:r>
              <a:rPr lang="en-US" sz="2000" dirty="0" smtClean="0"/>
              <a:t>And I urge you also, true companion, help these women who labored with me in the gospel…whose names </a:t>
            </a:r>
            <a:r>
              <a:rPr lang="en-US" sz="2000" i="1" dirty="0" smtClean="0"/>
              <a:t>are</a:t>
            </a:r>
            <a:r>
              <a:rPr lang="en-US" sz="2000" dirty="0" smtClean="0"/>
              <a:t> in the </a:t>
            </a:r>
            <a:r>
              <a:rPr lang="en-US" sz="2000" b="1" u="sng" dirty="0" smtClean="0"/>
              <a:t>Book of Life</a:t>
            </a:r>
            <a:r>
              <a:rPr lang="en-US" sz="2000" b="1" dirty="0" smtClean="0"/>
              <a:t> </a:t>
            </a:r>
            <a:r>
              <a:rPr lang="en-US" sz="2000" dirty="0" smtClean="0"/>
              <a:t>(Phil. 4:3).</a:t>
            </a:r>
          </a:p>
          <a:p>
            <a:pPr marL="406400" lvl="1">
              <a:lnSpc>
                <a:spcPts val="2840"/>
              </a:lnSpc>
              <a:buNone/>
            </a:pPr>
            <a:r>
              <a:rPr lang="en-US" sz="2000" dirty="0" smtClean="0"/>
              <a:t>He who overcomes shall be clothed in white garments, and I will not blot out his name from the </a:t>
            </a:r>
            <a:r>
              <a:rPr lang="en-US" sz="2000" b="1" u="sng" dirty="0" smtClean="0"/>
              <a:t>Book of Life</a:t>
            </a:r>
            <a:r>
              <a:rPr lang="en-US" sz="2000" b="1" dirty="0" smtClean="0"/>
              <a:t> </a:t>
            </a:r>
            <a:r>
              <a:rPr lang="en-US" sz="2000" dirty="0" smtClean="0"/>
              <a:t>(Rev. 3:5).</a:t>
            </a:r>
          </a:p>
          <a:p>
            <a:pPr marL="406400" lvl="1">
              <a:lnSpc>
                <a:spcPts val="2840"/>
              </a:lnSpc>
              <a:buNone/>
            </a:pPr>
            <a:r>
              <a:rPr lang="en-US" sz="2000" dirty="0" smtClean="0"/>
              <a:t>And I saw the dead, small and great, standing before God, and books were opened. And another book was opened, which is </a:t>
            </a:r>
            <a:r>
              <a:rPr lang="en-US" sz="2000" i="1" dirty="0" smtClean="0"/>
              <a:t>the </a:t>
            </a:r>
            <a:r>
              <a:rPr lang="en-US" sz="2000" b="1" i="1" u="sng" dirty="0" smtClean="0"/>
              <a:t>Book</a:t>
            </a:r>
            <a:r>
              <a:rPr lang="en-US" sz="2000" b="1" u="sng" dirty="0" smtClean="0"/>
              <a:t> of Life</a:t>
            </a:r>
            <a:r>
              <a:rPr lang="en-US" sz="2000" dirty="0" smtClean="0"/>
              <a:t>… (Rev. 2:12).</a:t>
            </a:r>
          </a:p>
          <a:p>
            <a:pPr marL="406400" lvl="1">
              <a:lnSpc>
                <a:spcPts val="2840"/>
              </a:lnSpc>
              <a:buNone/>
            </a:pPr>
            <a:r>
              <a:rPr lang="en-US" sz="2000" dirty="0" smtClean="0"/>
              <a:t>And anyone not found written in the </a:t>
            </a:r>
            <a:r>
              <a:rPr lang="en-US" sz="2000" b="1" u="sng" dirty="0" smtClean="0"/>
              <a:t>Book of Life</a:t>
            </a:r>
            <a:r>
              <a:rPr lang="en-US" sz="2000" b="1" dirty="0" smtClean="0"/>
              <a:t> </a:t>
            </a:r>
            <a:r>
              <a:rPr lang="en-US" sz="2000" dirty="0" smtClean="0"/>
              <a:t>was cast into the lake of fire (Rev. 20:15).</a:t>
            </a:r>
          </a:p>
          <a:p>
            <a:pPr marL="406400" lvl="1">
              <a:lnSpc>
                <a:spcPts val="2840"/>
              </a:lnSpc>
              <a:buNone/>
            </a:pPr>
            <a:r>
              <a:rPr lang="en-US" sz="2000" dirty="0" smtClean="0"/>
              <a:t>But there shall by no means enter it anything that defiles, or causes an abomination or a lie, but only those who are written in the </a:t>
            </a:r>
            <a:r>
              <a:rPr lang="en-US" sz="2000" b="1" u="sng" dirty="0" smtClean="0"/>
              <a:t>Lamb’s Book of Life</a:t>
            </a:r>
            <a:r>
              <a:rPr lang="en-US" sz="2000" dirty="0" smtClean="0"/>
              <a:t> (Rev. 21:27).</a:t>
            </a:r>
          </a:p>
        </p:txBody>
      </p:sp>
      <p:pic>
        <p:nvPicPr>
          <p:cNvPr id="6" name="Picture 5" descr="Scroll"/>
          <p:cNvPicPr>
            <a:picLocks noChangeAspect="1"/>
          </p:cNvPicPr>
          <p:nvPr/>
        </p:nvPicPr>
        <p:blipFill>
          <a:blip r:embed="rId2"/>
          <a:stretch>
            <a:fillRect/>
          </a:stretch>
        </p:blipFill>
        <p:spPr>
          <a:xfrm>
            <a:off x="404656" y="245817"/>
            <a:ext cx="1354383" cy="1354383"/>
          </a:xfrm>
          <a:prstGeom prst="rect">
            <a:avLst/>
          </a:prstGeom>
        </p:spPr>
      </p:pic>
      <p:sp>
        <p:nvSpPr>
          <p:cNvPr id="7" name="TextBox 6"/>
          <p:cNvSpPr txBox="1"/>
          <p:nvPr/>
        </p:nvSpPr>
        <p:spPr>
          <a:xfrm>
            <a:off x="457200" y="3537523"/>
            <a:ext cx="8069641" cy="707886"/>
          </a:xfrm>
          <a:prstGeom prst="rect">
            <a:avLst/>
          </a:prstGeom>
          <a:solidFill>
            <a:srgbClr val="643FD8"/>
          </a:solidFill>
        </p:spPr>
        <p:txBody>
          <a:bodyPr wrap="square" rtlCol="0">
            <a:spAutoFit/>
          </a:bodyPr>
          <a:lstStyle/>
          <a:p>
            <a:pPr algn="ctr"/>
            <a:r>
              <a:rPr lang="en-US" sz="4000" b="1" dirty="0" smtClean="0">
                <a:solidFill>
                  <a:srgbClr val="FFFF00"/>
                </a:solidFill>
              </a:rPr>
              <a:t>Is Your Name Written There?</a:t>
            </a:r>
            <a:endParaRPr lang="en-US" sz="4000" b="1" dirty="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xEl>
                                              <p:charRg st="0" end="137"/>
                                            </p:txEl>
                                          </p:spTgt>
                                        </p:tgtEl>
                                        <p:attrNameLst>
                                          <p:attrName>style.visibility</p:attrName>
                                        </p:attrNameLst>
                                      </p:cBhvr>
                                      <p:to>
                                        <p:strVal val="visible"/>
                                      </p:to>
                                    </p:set>
                                    <p:animEffect transition="in" filter="dissolve">
                                      <p:cBhvr>
                                        <p:cTn id="7" dur="500"/>
                                        <p:tgtEl>
                                          <p:spTgt spid="3">
                                            <p:txEl>
                                              <p:charRg st="0" end="137"/>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charRg st="137" end="257"/>
                                            </p:txEl>
                                          </p:spTgt>
                                        </p:tgtEl>
                                        <p:attrNameLst>
                                          <p:attrName>style.visibility</p:attrName>
                                        </p:attrNameLst>
                                      </p:cBhvr>
                                      <p:to>
                                        <p:strVal val="visible"/>
                                      </p:to>
                                    </p:set>
                                    <p:animEffect transition="in" filter="dissolve">
                                      <p:cBhvr>
                                        <p:cTn id="12" dur="500"/>
                                        <p:tgtEl>
                                          <p:spTgt spid="3">
                                            <p:txEl>
                                              <p:charRg st="137" end="257"/>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
                                            <p:txEl>
                                              <p:charRg st="257" end="407"/>
                                            </p:txEl>
                                          </p:spTgt>
                                        </p:tgtEl>
                                        <p:attrNameLst>
                                          <p:attrName>style.visibility</p:attrName>
                                        </p:attrNameLst>
                                      </p:cBhvr>
                                      <p:to>
                                        <p:strVal val="visible"/>
                                      </p:to>
                                    </p:set>
                                    <p:animEffect transition="in" filter="dissolve">
                                      <p:cBhvr>
                                        <p:cTn id="17" dur="500"/>
                                        <p:tgtEl>
                                          <p:spTgt spid="3">
                                            <p:txEl>
                                              <p:charRg st="257" end="407"/>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
                                            <p:txEl>
                                              <p:charRg st="407" end="501"/>
                                            </p:txEl>
                                          </p:spTgt>
                                        </p:tgtEl>
                                        <p:attrNameLst>
                                          <p:attrName>style.visibility</p:attrName>
                                        </p:attrNameLst>
                                      </p:cBhvr>
                                      <p:to>
                                        <p:strVal val="visible"/>
                                      </p:to>
                                    </p:set>
                                    <p:animEffect transition="in" filter="dissolve">
                                      <p:cBhvr>
                                        <p:cTn id="22" dur="500"/>
                                        <p:tgtEl>
                                          <p:spTgt spid="3">
                                            <p:txEl>
                                              <p:charRg st="407" end="50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3">
                                            <p:txEl>
                                              <p:charRg st="501" end="668"/>
                                            </p:txEl>
                                          </p:spTgt>
                                        </p:tgtEl>
                                        <p:attrNameLst>
                                          <p:attrName>style.visibility</p:attrName>
                                        </p:attrNameLst>
                                      </p:cBhvr>
                                      <p:to>
                                        <p:strVal val="visible"/>
                                      </p:to>
                                    </p:set>
                                    <p:animEffect transition="in" filter="dissolve">
                                      <p:cBhvr>
                                        <p:cTn id="27" dur="500"/>
                                        <p:tgtEl>
                                          <p:spTgt spid="3">
                                            <p:txEl>
                                              <p:charRg st="501" end="668"/>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3" presetClass="entr" presetSubtype="0" fill="hold" grpId="0" nodeType="clickEffect">
                                  <p:stCondLst>
                                    <p:cond delay="0"/>
                                  </p:stCondLst>
                                  <p:childTnLst>
                                    <p:set>
                                      <p:cBhvr>
                                        <p:cTn id="31" dur="1" fill="hold">
                                          <p:stCondLst>
                                            <p:cond delay="0"/>
                                          </p:stCondLst>
                                        </p:cTn>
                                        <p:tgtEl>
                                          <p:spTgt spid="7"/>
                                        </p:tgtEl>
                                        <p:attrNameLst>
                                          <p:attrName>style.visibility</p:attrName>
                                        </p:attrNameLst>
                                      </p:cBhvr>
                                      <p:to>
                                        <p:strVal val="visible"/>
                                      </p:to>
                                    </p:set>
                                    <p:anim calcmode="lin" valueType="num">
                                      <p:cBhvr>
                                        <p:cTn id="32" dur="500" fill="hold"/>
                                        <p:tgtEl>
                                          <p:spTgt spid="7"/>
                                        </p:tgtEl>
                                        <p:attrNameLst>
                                          <p:attrName>ppt_w</p:attrName>
                                        </p:attrNameLst>
                                      </p:cBhvr>
                                      <p:tavLst>
                                        <p:tav tm="0">
                                          <p:val>
                                            <p:fltVal val="0"/>
                                          </p:val>
                                        </p:tav>
                                        <p:tav tm="100000">
                                          <p:val>
                                            <p:strVal val="#ppt_w"/>
                                          </p:val>
                                        </p:tav>
                                      </p:tavLst>
                                    </p:anim>
                                    <p:anim calcmode="lin" valueType="num">
                                      <p:cBhvr>
                                        <p:cTn id="33" dur="500" fill="hold"/>
                                        <p:tgtEl>
                                          <p:spTgt spid="7"/>
                                        </p:tgtEl>
                                        <p:attrNameLst>
                                          <p:attrName>ppt_h</p:attrName>
                                        </p:attrNameLst>
                                      </p:cBhvr>
                                      <p:tavLst>
                                        <p:tav tm="0">
                                          <p:val>
                                            <p:fltVal val="0"/>
                                          </p:val>
                                        </p:tav>
                                        <p:tav tm="100000">
                                          <p:val>
                                            <p:strVal val="#ppt_h"/>
                                          </p:val>
                                        </p:tav>
                                      </p:tavLst>
                                    </p:anim>
                                    <p:animEffect transition="in" filter="fade">
                                      <p:cBhvr>
                                        <p:cTn id="34"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7"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132</TotalTime>
  <Words>1284</Words>
  <Application>Microsoft Macintosh PowerPoint</Application>
  <PresentationFormat>On-screen Show (4:3)</PresentationFormat>
  <Paragraphs>56</Paragraphs>
  <Slides>9</Slides>
  <Notes>0</Notes>
  <HiddenSlides>0</HiddenSlides>
  <MMClips>0</MMClips>
  <ScaleCrop>false</ScaleCrop>
  <HeadingPairs>
    <vt:vector size="4" baseType="variant">
      <vt:variant>
        <vt:lpstr>Design Template</vt:lpstr>
      </vt:variant>
      <vt:variant>
        <vt:i4>1</vt:i4>
      </vt:variant>
      <vt:variant>
        <vt:lpstr>Slide Titles</vt:lpstr>
      </vt:variant>
      <vt:variant>
        <vt:i4>9</vt:i4>
      </vt:variant>
    </vt:vector>
  </HeadingPairs>
  <TitlesOfParts>
    <vt:vector size="10" baseType="lpstr">
      <vt:lpstr>Office Theme</vt:lpstr>
      <vt:lpstr>Golden Lessons Exodus 32</vt:lpstr>
      <vt:lpstr>Golden Lessons Exodus 32</vt:lpstr>
      <vt:lpstr>Golden Lessons Exodus 32</vt:lpstr>
      <vt:lpstr>Golden Lessons Exodus 32</vt:lpstr>
      <vt:lpstr>Golden Lessons Exodus 32</vt:lpstr>
      <vt:lpstr>Golden Lessons Exodus 32</vt:lpstr>
      <vt:lpstr>Golden Lessons Exodus 32</vt:lpstr>
      <vt:lpstr>Golden Lessons Exodus 32</vt:lpstr>
      <vt:lpstr>God Has A Book</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Golden Lessons Exodus 32</dc:title>
  <dc:creator>Andrew Alexander</dc:creator>
  <cp:lastModifiedBy>Andrew Alexander</cp:lastModifiedBy>
  <cp:revision>13</cp:revision>
  <dcterms:created xsi:type="dcterms:W3CDTF">2009-08-15T13:11:52Z</dcterms:created>
  <dcterms:modified xsi:type="dcterms:W3CDTF">2009-08-15T15:24:15Z</dcterms:modified>
</cp:coreProperties>
</file>