
<file path=[Content_Types].xml><?xml version="1.0" encoding="utf-8"?>
<Types xmlns="http://schemas.openxmlformats.org/package/2006/content-types">
  <Override PartName="/ppt/slideLayouts/slideLayout4.xml" ContentType="application/vnd.openxmlformats-officedocument.presentationml.slideLayout+xml"/>
  <Default Extension="jpeg" ContentType="image/jpeg"/>
  <Override PartName="/ppt/slideLayouts/slideLayout6.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Default Extension="rels" ContentType="application/vnd.openxmlformats-package.relationship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Override PartName="/ppt/presProps.xml" ContentType="application/vnd.openxmlformats-officedocument.presentationml.presProps+xml"/>
  <Override PartName="/ppt/tableStyles.xml" ContentType="application/vnd.openxmlformats-officedocument.presentationml.tableStyles+xml"/>
  <Override PartName="/ppt/theme/theme1.xml" ContentType="application/vnd.openxmlformats-officedocument.theme+xml"/>
  <Override PartName="/ppt/slides/slide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9655" autoAdjust="0"/>
  </p:normalViewPr>
  <p:slideViewPr>
    <p:cSldViewPr snapToGrid="0" snapToObjects="1">
      <p:cViewPr varScale="1">
        <p:scale>
          <a:sx n="97" d="100"/>
          <a:sy n="97" d="100"/>
        </p:scale>
        <p:origin x="-568"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1BCCA4A-C0BA-904F-8512-213CD6891DFD}" type="datetimeFigureOut">
              <a:rPr lang="en-US" smtClean="0"/>
              <a:pPr/>
              <a:t>9/12/10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21013-801D-1849-94B8-8A3A924C2BE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BCCA4A-C0BA-904F-8512-213CD6891DFD}" type="datetimeFigureOut">
              <a:rPr lang="en-US" smtClean="0"/>
              <a:pPr/>
              <a:t>9/12/10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21013-801D-1849-94B8-8A3A924C2BE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BCCA4A-C0BA-904F-8512-213CD6891DFD}" type="datetimeFigureOut">
              <a:rPr lang="en-US" smtClean="0"/>
              <a:pPr/>
              <a:t>9/12/10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21013-801D-1849-94B8-8A3A924C2BE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BCCA4A-C0BA-904F-8512-213CD6891DFD}" type="datetimeFigureOut">
              <a:rPr lang="en-US" smtClean="0"/>
              <a:pPr/>
              <a:t>9/12/10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21013-801D-1849-94B8-8A3A924C2BE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BCCA4A-C0BA-904F-8512-213CD6891DFD}" type="datetimeFigureOut">
              <a:rPr lang="en-US" smtClean="0"/>
              <a:pPr/>
              <a:t>9/12/10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21013-801D-1849-94B8-8A3A924C2BE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1BCCA4A-C0BA-904F-8512-213CD6891DFD}" type="datetimeFigureOut">
              <a:rPr lang="en-US" smtClean="0"/>
              <a:pPr/>
              <a:t>9/12/10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021013-801D-1849-94B8-8A3A924C2BE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1BCCA4A-C0BA-904F-8512-213CD6891DFD}" type="datetimeFigureOut">
              <a:rPr lang="en-US" smtClean="0"/>
              <a:pPr/>
              <a:t>9/12/10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021013-801D-1849-94B8-8A3A924C2BE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1BCCA4A-C0BA-904F-8512-213CD6891DFD}" type="datetimeFigureOut">
              <a:rPr lang="en-US" smtClean="0"/>
              <a:pPr/>
              <a:t>9/12/10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021013-801D-1849-94B8-8A3A924C2BE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BCCA4A-C0BA-904F-8512-213CD6891DFD}" type="datetimeFigureOut">
              <a:rPr lang="en-US" smtClean="0"/>
              <a:pPr/>
              <a:t>9/12/10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021013-801D-1849-94B8-8A3A924C2BE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BCCA4A-C0BA-904F-8512-213CD6891DFD}" type="datetimeFigureOut">
              <a:rPr lang="en-US" smtClean="0"/>
              <a:pPr/>
              <a:t>9/12/10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021013-801D-1849-94B8-8A3A924C2BE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BCCA4A-C0BA-904F-8512-213CD6891DFD}" type="datetimeFigureOut">
              <a:rPr lang="en-US" smtClean="0"/>
              <a:pPr/>
              <a:t>9/12/10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021013-801D-1849-94B8-8A3A924C2BE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BCCA4A-C0BA-904F-8512-213CD6891DFD}" type="datetimeFigureOut">
              <a:rPr lang="en-US" smtClean="0"/>
              <a:pPr/>
              <a:t>9/12/10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021013-801D-1849-94B8-8A3A924C2BE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481424" y="452577"/>
            <a:ext cx="7772400" cy="1470025"/>
          </a:xfrm>
          <a:solidFill>
            <a:srgbClr val="C0504D"/>
          </a:solidFill>
        </p:spPr>
        <p:txBody>
          <a:bodyPr/>
          <a:lstStyle/>
          <a:p>
            <a:pPr algn="l"/>
            <a:r>
              <a:rPr lang="en-US" i="1" dirty="0" smtClean="0">
                <a:solidFill>
                  <a:srgbClr val="FFFFFF"/>
                </a:solidFill>
              </a:rPr>
              <a:t>“He Saw Their Faith”</a:t>
            </a:r>
            <a:r>
              <a:rPr lang="en-US" dirty="0" smtClean="0">
                <a:solidFill>
                  <a:srgbClr val="FFFFFF"/>
                </a:solidFill>
              </a:rPr>
              <a:t/>
            </a:r>
            <a:br>
              <a:rPr lang="en-US" dirty="0" smtClean="0">
                <a:solidFill>
                  <a:srgbClr val="FFFFFF"/>
                </a:solidFill>
              </a:rPr>
            </a:br>
            <a:r>
              <a:rPr lang="en-US" sz="3600" dirty="0" smtClean="0">
                <a:solidFill>
                  <a:srgbClr val="FFFFFF"/>
                </a:solidFill>
              </a:rPr>
              <a:t>Luke 5:20</a:t>
            </a:r>
            <a:endParaRPr lang="en-US" dirty="0">
              <a:solidFill>
                <a:srgbClr val="FFFFFF"/>
              </a:solidFill>
            </a:endParaRPr>
          </a:p>
        </p:txBody>
      </p:sp>
      <p:sp>
        <p:nvSpPr>
          <p:cNvPr id="3" name="Subtitle 2"/>
          <p:cNvSpPr>
            <a:spLocks noGrp="1"/>
          </p:cNvSpPr>
          <p:nvPr>
            <p:ph type="subTitle" idx="1"/>
          </p:nvPr>
        </p:nvSpPr>
        <p:spPr>
          <a:xfrm>
            <a:off x="481424" y="2146089"/>
            <a:ext cx="7518436" cy="4335979"/>
          </a:xfrm>
          <a:solidFill>
            <a:srgbClr val="C0504D"/>
          </a:solidFill>
        </p:spPr>
        <p:txBody>
          <a:bodyPr>
            <a:normAutofit/>
          </a:bodyPr>
          <a:lstStyle/>
          <a:p>
            <a:pPr algn="l"/>
            <a:r>
              <a:rPr lang="en-US" dirty="0" smtClean="0">
                <a:solidFill>
                  <a:schemeClr val="bg1"/>
                </a:solidFill>
              </a:rPr>
              <a:t>“Faith Only” is a very popular doctrine!</a:t>
            </a:r>
          </a:p>
          <a:p>
            <a:pPr algn="l"/>
            <a:endParaRPr lang="en-US" sz="2000" dirty="0" smtClean="0">
              <a:solidFill>
                <a:schemeClr val="bg1"/>
              </a:solidFill>
            </a:endParaRPr>
          </a:p>
          <a:p>
            <a:pPr algn="l"/>
            <a:r>
              <a:rPr lang="en-US" dirty="0" smtClean="0">
                <a:solidFill>
                  <a:schemeClr val="bg1"/>
                </a:solidFill>
              </a:rPr>
              <a:t>“We are justified by faith only” (Meth. Disc.)</a:t>
            </a:r>
          </a:p>
          <a:p>
            <a:pPr algn="l"/>
            <a:r>
              <a:rPr lang="en-US" dirty="0" smtClean="0">
                <a:solidFill>
                  <a:schemeClr val="bg1"/>
                </a:solidFill>
              </a:rPr>
              <a:t>“Salvation is yours the very moment you believe” (Fellowship For Christ)</a:t>
            </a:r>
          </a:p>
          <a:p>
            <a:pPr algn="l"/>
            <a:r>
              <a:rPr lang="en-US" dirty="0" smtClean="0">
                <a:solidFill>
                  <a:schemeClr val="bg1"/>
                </a:solidFill>
              </a:rPr>
              <a:t>“Just believe and say this prayer” (Many different tracts from denominational churches)</a:t>
            </a:r>
            <a:endParaRPr lang="en-US"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normAutofit/>
          </a:bodyPr>
          <a:lstStyle/>
          <a:p>
            <a:pPr algn="l"/>
            <a:r>
              <a:rPr lang="en-US" sz="4000" dirty="0" smtClean="0"/>
              <a:t>Faith is Absolutely Necessary</a:t>
            </a:r>
            <a:endParaRPr lang="en-US" sz="4000" dirty="0"/>
          </a:p>
        </p:txBody>
      </p:sp>
      <p:sp>
        <p:nvSpPr>
          <p:cNvPr id="3" name="Content Placeholder 2"/>
          <p:cNvSpPr>
            <a:spLocks noGrp="1"/>
          </p:cNvSpPr>
          <p:nvPr>
            <p:ph idx="1"/>
          </p:nvPr>
        </p:nvSpPr>
        <p:spPr>
          <a:xfrm>
            <a:off x="457200" y="1600200"/>
            <a:ext cx="8229600" cy="662685"/>
          </a:xfrm>
          <a:solidFill>
            <a:srgbClr val="C0504D"/>
          </a:solidFill>
        </p:spPr>
        <p:txBody>
          <a:bodyPr>
            <a:normAutofit/>
          </a:bodyPr>
          <a:lstStyle/>
          <a:p>
            <a:pPr>
              <a:buNone/>
            </a:pPr>
            <a:r>
              <a:rPr lang="en-US" sz="2800" dirty="0" smtClean="0">
                <a:solidFill>
                  <a:srgbClr val="FFFFFF"/>
                </a:solidFill>
              </a:rPr>
              <a:t>John 3:16; 8:24; Heb. 11:6; Mk. 16:16; Acts 16:31</a:t>
            </a:r>
            <a:endParaRPr lang="en-US" sz="2800" dirty="0">
              <a:solidFill>
                <a:srgbClr val="FFFFFF"/>
              </a:solidFill>
            </a:endParaRPr>
          </a:p>
        </p:txBody>
      </p:sp>
      <p:sp>
        <p:nvSpPr>
          <p:cNvPr id="4" name="TextBox 3"/>
          <p:cNvSpPr txBox="1"/>
          <p:nvPr/>
        </p:nvSpPr>
        <p:spPr>
          <a:xfrm>
            <a:off x="457200" y="2540243"/>
            <a:ext cx="5526673" cy="707886"/>
          </a:xfrm>
          <a:prstGeom prst="rect">
            <a:avLst/>
          </a:prstGeom>
          <a:noFill/>
        </p:spPr>
        <p:txBody>
          <a:bodyPr wrap="none" rtlCol="0">
            <a:spAutoFit/>
          </a:bodyPr>
          <a:lstStyle/>
          <a:p>
            <a:r>
              <a:rPr lang="en-US" sz="4000" dirty="0" smtClean="0"/>
              <a:t>BUT, Which Kind of Faith?</a:t>
            </a:r>
            <a:endParaRPr lang="en-US" sz="4000" dirty="0"/>
          </a:p>
        </p:txBody>
      </p:sp>
      <p:sp>
        <p:nvSpPr>
          <p:cNvPr id="5" name="TextBox 4"/>
          <p:cNvSpPr txBox="1"/>
          <p:nvPr/>
        </p:nvSpPr>
        <p:spPr>
          <a:xfrm>
            <a:off x="457199" y="3587765"/>
            <a:ext cx="8229601" cy="3139321"/>
          </a:xfrm>
          <a:prstGeom prst="rect">
            <a:avLst/>
          </a:prstGeom>
          <a:solidFill>
            <a:srgbClr val="C0504D"/>
          </a:solidFill>
        </p:spPr>
        <p:txBody>
          <a:bodyPr wrap="square" rtlCol="0">
            <a:spAutoFit/>
          </a:bodyPr>
          <a:lstStyle/>
          <a:p>
            <a:pPr>
              <a:spcAft>
                <a:spcPts val="600"/>
              </a:spcAft>
              <a:buFont typeface="Lucida Grande"/>
              <a:buChar char="?"/>
            </a:pPr>
            <a:r>
              <a:rPr lang="en-US" sz="2400" dirty="0" smtClean="0">
                <a:solidFill>
                  <a:srgbClr val="FFFFFF"/>
                </a:solidFill>
              </a:rPr>
              <a:t> No faith (Mk. 4:40)</a:t>
            </a:r>
          </a:p>
          <a:p>
            <a:pPr>
              <a:spcAft>
                <a:spcPts val="600"/>
              </a:spcAft>
              <a:buFont typeface="Lucida Grande"/>
              <a:buChar char="?"/>
            </a:pPr>
            <a:r>
              <a:rPr lang="en-US" sz="2400" dirty="0" smtClean="0">
                <a:solidFill>
                  <a:srgbClr val="FFFFFF"/>
                </a:solidFill>
              </a:rPr>
              <a:t> Some faith, but not enough to confess (Jn. 12:42-43)</a:t>
            </a:r>
          </a:p>
          <a:p>
            <a:pPr>
              <a:spcAft>
                <a:spcPts val="600"/>
              </a:spcAft>
              <a:buFont typeface="Lucida Grande"/>
              <a:buChar char="?"/>
            </a:pPr>
            <a:r>
              <a:rPr lang="en-US" sz="2400" dirty="0" smtClean="0">
                <a:solidFill>
                  <a:srgbClr val="FFFFFF"/>
                </a:solidFill>
              </a:rPr>
              <a:t> Little faith (Matt. 14:31)</a:t>
            </a:r>
          </a:p>
          <a:p>
            <a:pPr>
              <a:spcAft>
                <a:spcPts val="600"/>
              </a:spcAft>
              <a:buFont typeface="Lucida Grande"/>
              <a:buChar char="?"/>
            </a:pPr>
            <a:r>
              <a:rPr lang="en-US" sz="2400" dirty="0" smtClean="0">
                <a:solidFill>
                  <a:srgbClr val="FFFFFF"/>
                </a:solidFill>
              </a:rPr>
              <a:t> Dead faith (Jas. 2:20)</a:t>
            </a:r>
          </a:p>
          <a:p>
            <a:pPr>
              <a:spcAft>
                <a:spcPts val="600"/>
              </a:spcAft>
              <a:buFont typeface="Lucida Grande"/>
              <a:buChar char="?"/>
            </a:pPr>
            <a:r>
              <a:rPr lang="en-US" sz="2400" dirty="0" smtClean="0">
                <a:solidFill>
                  <a:srgbClr val="FFFFFF"/>
                </a:solidFill>
              </a:rPr>
              <a:t> Mustard seed faith (Lk. 7:9)</a:t>
            </a:r>
          </a:p>
          <a:p>
            <a:pPr>
              <a:spcAft>
                <a:spcPts val="600"/>
              </a:spcAft>
              <a:buFont typeface="Lucida Grande"/>
              <a:buChar char="?"/>
            </a:pPr>
            <a:r>
              <a:rPr lang="en-US" sz="2400" dirty="0" smtClean="0">
                <a:solidFill>
                  <a:srgbClr val="FFFFFF"/>
                </a:solidFill>
              </a:rPr>
              <a:t> Sincere faith (1 &amp; 2 Tim. 1:5)</a:t>
            </a:r>
          </a:p>
          <a:p>
            <a:pPr>
              <a:spcAft>
                <a:spcPts val="600"/>
              </a:spcAft>
              <a:buFont typeface="Lucida Grande"/>
              <a:buChar char="?"/>
            </a:pPr>
            <a:r>
              <a:rPr lang="en-US" sz="2400" dirty="0" smtClean="0">
                <a:solidFill>
                  <a:srgbClr val="FFFFFF"/>
                </a:solidFill>
              </a:rPr>
              <a:t> Holy Faith (Jude 20)</a:t>
            </a:r>
            <a:endParaRPr lang="en-US" sz="2400" dirty="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p:bldP spid="5" grpId="0" animBg="1"/>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504D"/>
          </a:solidFill>
        </p:spPr>
        <p:txBody>
          <a:bodyPr>
            <a:normAutofit/>
          </a:bodyPr>
          <a:lstStyle/>
          <a:p>
            <a:pPr algn="l"/>
            <a:r>
              <a:rPr lang="en-US" sz="3600" dirty="0" smtClean="0">
                <a:solidFill>
                  <a:srgbClr val="FFFFFF"/>
                </a:solidFill>
              </a:rPr>
              <a:t>Saving Faith = Comes…Hears…Does</a:t>
            </a:r>
            <a:endParaRPr lang="en-US" sz="3600" dirty="0">
              <a:solidFill>
                <a:srgbClr val="FFFFFF"/>
              </a:solidFill>
            </a:endParaRPr>
          </a:p>
        </p:txBody>
      </p:sp>
      <p:sp>
        <p:nvSpPr>
          <p:cNvPr id="3" name="Content Placeholder 2"/>
          <p:cNvSpPr>
            <a:spLocks noGrp="1"/>
          </p:cNvSpPr>
          <p:nvPr>
            <p:ph idx="1"/>
          </p:nvPr>
        </p:nvSpPr>
        <p:spPr>
          <a:xfrm>
            <a:off x="457200" y="1600200"/>
            <a:ext cx="8229600" cy="4920629"/>
          </a:xfrm>
        </p:spPr>
        <p:txBody>
          <a:bodyPr>
            <a:noAutofit/>
          </a:bodyPr>
          <a:lstStyle/>
          <a:p>
            <a:pPr>
              <a:buNone/>
            </a:pPr>
            <a:r>
              <a:rPr lang="en-US" sz="2400" baseline="30000" dirty="0" smtClean="0"/>
              <a:t>46</a:t>
            </a:r>
            <a:r>
              <a:rPr lang="en-US" sz="2400" dirty="0" smtClean="0"/>
              <a:t> “But why do you call Me ‘Lord, Lord,’ and not do the things which I say? </a:t>
            </a:r>
          </a:p>
          <a:p>
            <a:pPr>
              <a:buNone/>
            </a:pPr>
            <a:r>
              <a:rPr lang="en-US" sz="2400" baseline="30000" dirty="0" smtClean="0"/>
              <a:t>47</a:t>
            </a:r>
            <a:r>
              <a:rPr lang="en-US" sz="2400" dirty="0" smtClean="0"/>
              <a:t> Whoever </a:t>
            </a:r>
            <a:r>
              <a:rPr lang="en-US" sz="2400" u="sng" dirty="0" smtClean="0"/>
              <a:t>comes</a:t>
            </a:r>
            <a:r>
              <a:rPr lang="en-US" sz="2400" dirty="0" smtClean="0"/>
              <a:t> to Me, and </a:t>
            </a:r>
            <a:r>
              <a:rPr lang="en-US" sz="2400" u="sng" dirty="0" smtClean="0"/>
              <a:t>hears</a:t>
            </a:r>
            <a:r>
              <a:rPr lang="en-US" sz="2400" dirty="0" smtClean="0"/>
              <a:t> My sayings and </a:t>
            </a:r>
            <a:r>
              <a:rPr lang="en-US" sz="2400" u="sng" dirty="0" smtClean="0"/>
              <a:t>does</a:t>
            </a:r>
            <a:r>
              <a:rPr lang="en-US" sz="2400" dirty="0" smtClean="0"/>
              <a:t> them, I will show you whom he is like: </a:t>
            </a:r>
          </a:p>
          <a:p>
            <a:pPr>
              <a:buNone/>
            </a:pPr>
            <a:r>
              <a:rPr lang="en-US" sz="2400" baseline="30000" dirty="0" smtClean="0"/>
              <a:t>48</a:t>
            </a:r>
            <a:r>
              <a:rPr lang="en-US" sz="2400" dirty="0" smtClean="0"/>
              <a:t> He is like a man building a house, who dug deep and laid the foundation on the rock. And when the flood arose, the stream beat vehemently against that house, and could not shake it, for it was founded on the rock. </a:t>
            </a:r>
          </a:p>
          <a:p>
            <a:pPr>
              <a:buNone/>
            </a:pPr>
            <a:r>
              <a:rPr lang="en-US" sz="2400" baseline="30000" dirty="0" smtClean="0"/>
              <a:t>49</a:t>
            </a:r>
            <a:r>
              <a:rPr lang="en-US" sz="2400" dirty="0" smtClean="0"/>
              <a:t> But he who heard and did nothing is like a man who built a house on the earth without a foundation, against which the stream beat vehemently; and immediately it fell. And the ruin of that house was great.” (Lk. 6:46-49)</a:t>
            </a: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504D"/>
          </a:solidFill>
        </p:spPr>
        <p:txBody>
          <a:bodyPr>
            <a:normAutofit/>
          </a:bodyPr>
          <a:lstStyle/>
          <a:p>
            <a:pPr algn="l"/>
            <a:r>
              <a:rPr lang="en-US" sz="3600" dirty="0" smtClean="0">
                <a:solidFill>
                  <a:srgbClr val="FFFFFF"/>
                </a:solidFill>
              </a:rPr>
              <a:t>Saving Faith = Comes…Hears…Does</a:t>
            </a:r>
            <a:endParaRPr lang="en-US" sz="3600" dirty="0"/>
          </a:p>
        </p:txBody>
      </p:sp>
      <p:sp>
        <p:nvSpPr>
          <p:cNvPr id="3" name="Content Placeholder 2"/>
          <p:cNvSpPr>
            <a:spLocks noGrp="1"/>
          </p:cNvSpPr>
          <p:nvPr>
            <p:ph idx="1"/>
          </p:nvPr>
        </p:nvSpPr>
        <p:spPr>
          <a:xfrm>
            <a:off x="457200" y="1600200"/>
            <a:ext cx="7097607" cy="4959911"/>
          </a:xfrm>
        </p:spPr>
        <p:txBody>
          <a:bodyPr>
            <a:normAutofit lnSpcReduction="10000"/>
          </a:bodyPr>
          <a:lstStyle/>
          <a:p>
            <a:r>
              <a:rPr lang="en-US" dirty="0" smtClean="0"/>
              <a:t>Wise built on solid foundation—the Word of God</a:t>
            </a:r>
          </a:p>
          <a:p>
            <a:r>
              <a:rPr lang="en-US" dirty="0" smtClean="0"/>
              <a:t>Foolish built on sand:</a:t>
            </a:r>
          </a:p>
          <a:p>
            <a:pPr lvl="1"/>
            <a:r>
              <a:rPr lang="en-US" dirty="0" smtClean="0"/>
              <a:t>Traditions &amp; commandments of men (Matt. 15:1-14)</a:t>
            </a:r>
          </a:p>
          <a:p>
            <a:pPr lvl="1"/>
            <a:r>
              <a:rPr lang="en-US" dirty="0" smtClean="0"/>
              <a:t>Own Thoughts (2 Kgs. 5:11; Jer. 10:23)</a:t>
            </a:r>
          </a:p>
          <a:p>
            <a:pPr lvl="1"/>
            <a:r>
              <a:rPr lang="en-US" dirty="0" smtClean="0"/>
              <a:t>Broken cisterns (Jer. 2:13)</a:t>
            </a:r>
          </a:p>
          <a:p>
            <a:pPr lvl="1"/>
            <a:r>
              <a:rPr lang="en-US" dirty="0" smtClean="0"/>
              <a:t>False religions (1 Kgs. 18:26)</a:t>
            </a:r>
          </a:p>
          <a:p>
            <a:r>
              <a:rPr lang="en-US" dirty="0" smtClean="0"/>
              <a:t>Either building on Christ or </a:t>
            </a:r>
            <a:r>
              <a:rPr lang="en-US" dirty="0" smtClean="0"/>
              <a:t>something else </a:t>
            </a:r>
            <a:r>
              <a:rPr lang="en-US" dirty="0" smtClean="0"/>
              <a:t>that will fail (Matt. 12:30)</a:t>
            </a:r>
          </a:p>
          <a:p>
            <a:pPr lv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1596"/>
          </a:xfrm>
          <a:solidFill>
            <a:srgbClr val="C0504D"/>
          </a:solidFill>
        </p:spPr>
        <p:txBody>
          <a:bodyPr>
            <a:normAutofit/>
          </a:bodyPr>
          <a:lstStyle/>
          <a:p>
            <a:pPr algn="l"/>
            <a:r>
              <a:rPr lang="en-US" sz="4000" dirty="0" smtClean="0">
                <a:solidFill>
                  <a:srgbClr val="FFFFFF"/>
                </a:solidFill>
              </a:rPr>
              <a:t>Saving Faith Can Be Seen</a:t>
            </a:r>
            <a:endParaRPr lang="en-US" sz="4000" dirty="0">
              <a:solidFill>
                <a:srgbClr val="C0504D"/>
              </a:solidFill>
            </a:endParaRPr>
          </a:p>
        </p:txBody>
      </p:sp>
      <p:sp>
        <p:nvSpPr>
          <p:cNvPr id="3" name="Content Placeholder 2"/>
          <p:cNvSpPr>
            <a:spLocks noGrp="1"/>
          </p:cNvSpPr>
          <p:nvPr>
            <p:ph idx="1"/>
          </p:nvPr>
        </p:nvSpPr>
        <p:spPr>
          <a:xfrm>
            <a:off x="457200" y="1301432"/>
            <a:ext cx="7381634" cy="5362529"/>
          </a:xfrm>
        </p:spPr>
        <p:txBody>
          <a:bodyPr>
            <a:noAutofit/>
          </a:bodyPr>
          <a:lstStyle/>
          <a:p>
            <a:pPr>
              <a:buNone/>
            </a:pPr>
            <a:r>
              <a:rPr lang="en-US" sz="2400" baseline="30000" dirty="0" smtClean="0"/>
              <a:t>17</a:t>
            </a:r>
            <a:r>
              <a:rPr lang="en-US" sz="2400" dirty="0" smtClean="0"/>
              <a:t> Now it happened on a certain day, as He was teaching, that there were Pharisees and teachers of the law sitting by, who had come out of every town of Galilee, Judea, and Jerusalem. And the power of the Lord was </a:t>
            </a:r>
            <a:r>
              <a:rPr lang="en-US" sz="2400" i="1" dirty="0" smtClean="0"/>
              <a:t>present</a:t>
            </a:r>
            <a:r>
              <a:rPr lang="en-US" sz="2400" dirty="0" smtClean="0"/>
              <a:t> to heal them.</a:t>
            </a:r>
            <a:endParaRPr lang="en-US" sz="2400" baseline="30000" dirty="0"/>
          </a:p>
          <a:p>
            <a:pPr>
              <a:buNone/>
            </a:pPr>
            <a:r>
              <a:rPr lang="en-US" sz="2400" dirty="0" smtClean="0"/>
              <a:t> </a:t>
            </a:r>
            <a:r>
              <a:rPr lang="en-US" sz="2400" baseline="30000" dirty="0" smtClean="0"/>
              <a:t>18</a:t>
            </a:r>
            <a:r>
              <a:rPr lang="en-US" sz="2400" dirty="0" smtClean="0"/>
              <a:t> Then behold, men brought on a bed a man who was paralyzed, whom they sought to bring in and lay before Him. </a:t>
            </a:r>
          </a:p>
          <a:p>
            <a:pPr>
              <a:buNone/>
            </a:pPr>
            <a:r>
              <a:rPr lang="en-US" sz="2400" baseline="30000" dirty="0" smtClean="0"/>
              <a:t>19</a:t>
            </a:r>
            <a:r>
              <a:rPr lang="en-US" sz="2400" dirty="0" smtClean="0"/>
              <a:t> And when they could not find how they might bring him in, because of the crowd, they went up on the housetop and let him down with </a:t>
            </a:r>
            <a:r>
              <a:rPr lang="en-US" sz="2400" i="1" dirty="0" smtClean="0"/>
              <a:t>his</a:t>
            </a:r>
            <a:r>
              <a:rPr lang="en-US" sz="2400" dirty="0" smtClean="0"/>
              <a:t> bed through the tiling into the midst before Jesus. </a:t>
            </a:r>
          </a:p>
          <a:p>
            <a:pPr>
              <a:buNone/>
            </a:pPr>
            <a:r>
              <a:rPr lang="en-US" sz="2400" baseline="30000" dirty="0" smtClean="0"/>
              <a:t>20</a:t>
            </a:r>
            <a:r>
              <a:rPr lang="en-US" sz="2400" dirty="0" smtClean="0"/>
              <a:t> When He saw their faith, He said to him, “Man, your sins are forgiven you.” </a:t>
            </a:r>
            <a:endParaRPr lang="en-US" sz="2400" dirty="0"/>
          </a:p>
        </p:txBody>
      </p:sp>
      <p:sp>
        <p:nvSpPr>
          <p:cNvPr id="4" name="TextBox 3"/>
          <p:cNvSpPr txBox="1"/>
          <p:nvPr/>
        </p:nvSpPr>
        <p:spPr>
          <a:xfrm>
            <a:off x="785595" y="3338979"/>
            <a:ext cx="6860864" cy="1323439"/>
          </a:xfrm>
          <a:prstGeom prst="rect">
            <a:avLst/>
          </a:prstGeom>
          <a:solidFill>
            <a:srgbClr val="C0504D"/>
          </a:solidFill>
        </p:spPr>
        <p:txBody>
          <a:bodyPr wrap="square" rtlCol="0">
            <a:spAutoFit/>
          </a:bodyPr>
          <a:lstStyle/>
          <a:p>
            <a:pPr algn="ctr"/>
            <a:r>
              <a:rPr lang="en-US" sz="4000" dirty="0" smtClean="0">
                <a:solidFill>
                  <a:srgbClr val="FFFFFF"/>
                </a:solidFill>
              </a:rPr>
              <a:t>Faith Only Would </a:t>
            </a:r>
            <a:r>
              <a:rPr lang="en-US" sz="4000" u="sng" dirty="0" smtClean="0">
                <a:solidFill>
                  <a:srgbClr val="FFFFFF"/>
                </a:solidFill>
              </a:rPr>
              <a:t>NOT</a:t>
            </a:r>
            <a:r>
              <a:rPr lang="en-US" sz="4000" dirty="0" smtClean="0">
                <a:solidFill>
                  <a:srgbClr val="FFFFFF"/>
                </a:solidFill>
              </a:rPr>
              <a:t> Have Healed This Man!</a:t>
            </a:r>
            <a:endParaRPr lang="en-US" sz="4000" dirty="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Effect transition="in" filter="fade">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504D"/>
          </a:solidFill>
        </p:spPr>
        <p:txBody>
          <a:bodyPr>
            <a:noAutofit/>
          </a:bodyPr>
          <a:lstStyle/>
          <a:p>
            <a:pPr algn="l"/>
            <a:r>
              <a:rPr lang="en-US" sz="3600" dirty="0" smtClean="0">
                <a:solidFill>
                  <a:srgbClr val="FFFFFF"/>
                </a:solidFill>
              </a:rPr>
              <a:t>Saving Faith Works When Human Reasoning Cannot Understand</a:t>
            </a:r>
            <a:endParaRPr lang="en-US" sz="3600" dirty="0">
              <a:solidFill>
                <a:srgbClr val="FFFFFF"/>
              </a:solidFill>
            </a:endParaRPr>
          </a:p>
        </p:txBody>
      </p:sp>
      <p:sp>
        <p:nvSpPr>
          <p:cNvPr id="3" name="Content Placeholder 2"/>
          <p:cNvSpPr>
            <a:spLocks noGrp="1"/>
          </p:cNvSpPr>
          <p:nvPr>
            <p:ph idx="1"/>
          </p:nvPr>
        </p:nvSpPr>
        <p:spPr>
          <a:xfrm>
            <a:off x="457200" y="1600200"/>
            <a:ext cx="7320192" cy="4525963"/>
          </a:xfrm>
        </p:spPr>
        <p:txBody>
          <a:bodyPr/>
          <a:lstStyle/>
          <a:p>
            <a:r>
              <a:rPr lang="en-US" dirty="0" smtClean="0"/>
              <a:t>“At Your Word” (Lk. 5:5)</a:t>
            </a:r>
          </a:p>
          <a:p>
            <a:r>
              <a:rPr lang="en-US" dirty="0" smtClean="0"/>
              <a:t>Human Reasoning could </a:t>
            </a:r>
            <a:r>
              <a:rPr lang="en-US" u="sng" dirty="0" smtClean="0"/>
              <a:t>not</a:t>
            </a:r>
            <a:r>
              <a:rPr lang="en-US" dirty="0" smtClean="0"/>
              <a:t> see the great catch of fish!</a:t>
            </a:r>
          </a:p>
          <a:p>
            <a:r>
              <a:rPr lang="en-US" dirty="0" smtClean="0"/>
              <a:t>Other’s </a:t>
            </a:r>
            <a:r>
              <a:rPr lang="en-US" u="sng" dirty="0" smtClean="0"/>
              <a:t>could</a:t>
            </a:r>
            <a:r>
              <a:rPr lang="en-US" dirty="0" smtClean="0"/>
              <a:t> </a:t>
            </a:r>
            <a:r>
              <a:rPr lang="en-US" u="sng" dirty="0" smtClean="0"/>
              <a:t>see</a:t>
            </a:r>
            <a:r>
              <a:rPr lang="en-US" dirty="0" smtClean="0"/>
              <a:t> Peter’s faith as he went out to the deep.</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504D"/>
          </a:solidFill>
        </p:spPr>
        <p:txBody>
          <a:bodyPr>
            <a:normAutofit fontScale="90000"/>
          </a:bodyPr>
          <a:lstStyle/>
          <a:p>
            <a:pPr algn="l"/>
            <a:r>
              <a:rPr lang="en-US" dirty="0" smtClean="0">
                <a:solidFill>
                  <a:srgbClr val="FFFFFF"/>
                </a:solidFill>
              </a:rPr>
              <a:t>God Can See Faith Inwardly &amp; Outwardly</a:t>
            </a:r>
            <a:endParaRPr lang="en-US" dirty="0">
              <a:solidFill>
                <a:srgbClr val="FFFFFF"/>
              </a:solidFill>
            </a:endParaRPr>
          </a:p>
        </p:txBody>
      </p:sp>
      <p:sp>
        <p:nvSpPr>
          <p:cNvPr id="3" name="Content Placeholder 2"/>
          <p:cNvSpPr>
            <a:spLocks noGrp="1"/>
          </p:cNvSpPr>
          <p:nvPr>
            <p:ph idx="1"/>
          </p:nvPr>
        </p:nvSpPr>
        <p:spPr>
          <a:xfrm>
            <a:off x="457200" y="1600200"/>
            <a:ext cx="6809555" cy="5077757"/>
          </a:xfrm>
        </p:spPr>
        <p:txBody>
          <a:bodyPr>
            <a:normAutofit/>
          </a:bodyPr>
          <a:lstStyle/>
          <a:p>
            <a:pPr>
              <a:spcAft>
                <a:spcPts val="600"/>
              </a:spcAft>
            </a:pPr>
            <a:r>
              <a:rPr lang="en-US" sz="2800" dirty="0" smtClean="0"/>
              <a:t>Solomon prayed— “then </a:t>
            </a:r>
            <a:r>
              <a:rPr lang="en-US" sz="2800" dirty="0" smtClean="0"/>
              <a:t>hear in heaven Your dwelling place, and forgive, and act, and give to everyone according to all his ways, whose heart You know (for You alone know the hearts of all the sons of men</a:t>
            </a:r>
            <a:r>
              <a:rPr lang="en-US" sz="2800" dirty="0" smtClean="0"/>
              <a:t>)”    – </a:t>
            </a:r>
            <a:r>
              <a:rPr lang="en-US" sz="2800" dirty="0" smtClean="0"/>
              <a:t>1 Kgs. 8:39.</a:t>
            </a:r>
          </a:p>
          <a:p>
            <a:pPr>
              <a:spcAft>
                <a:spcPts val="600"/>
              </a:spcAft>
            </a:pPr>
            <a:r>
              <a:rPr lang="en-US" sz="2800" dirty="0" smtClean="0"/>
              <a:t>Jonah 3:10; Lk. 3:7-14</a:t>
            </a:r>
          </a:p>
          <a:p>
            <a:pPr>
              <a:spcAft>
                <a:spcPts val="600"/>
              </a:spcAft>
            </a:pPr>
            <a:r>
              <a:rPr lang="en-US" sz="2800" dirty="0" smtClean="0"/>
              <a:t>Repentance, like faith, is an inward act, but it is expressed in action.</a:t>
            </a:r>
          </a:p>
          <a:p>
            <a:pPr>
              <a:spcAft>
                <a:spcPts val="600"/>
              </a:spcAft>
            </a:pPr>
            <a:r>
              <a:rPr lang="en-US" sz="2800" dirty="0" smtClean="0"/>
              <a:t>A saving faith cannot be hidden (Jas. 2:18)</a:t>
            </a:r>
          </a:p>
          <a:p>
            <a:pPr>
              <a:spcAft>
                <a:spcPts val="600"/>
              </a:spcAft>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30013"/>
          </a:xfrm>
          <a:solidFill>
            <a:srgbClr val="C0504D"/>
          </a:solidFill>
        </p:spPr>
        <p:txBody>
          <a:bodyPr>
            <a:normAutofit/>
          </a:bodyPr>
          <a:lstStyle/>
          <a:p>
            <a:pPr algn="l"/>
            <a:r>
              <a:rPr lang="en-US" sz="3600" dirty="0" smtClean="0">
                <a:solidFill>
                  <a:srgbClr val="FFFFFF"/>
                </a:solidFill>
              </a:rPr>
              <a:t>Our Faith Can Be Seen When…</a:t>
            </a:r>
            <a:endParaRPr lang="en-US" sz="3600" dirty="0">
              <a:solidFill>
                <a:srgbClr val="FFFFFF"/>
              </a:solidFill>
            </a:endParaRPr>
          </a:p>
        </p:txBody>
      </p:sp>
      <p:sp>
        <p:nvSpPr>
          <p:cNvPr id="3" name="Content Placeholder 2"/>
          <p:cNvSpPr>
            <a:spLocks noGrp="1"/>
          </p:cNvSpPr>
          <p:nvPr>
            <p:ph idx="1"/>
          </p:nvPr>
        </p:nvSpPr>
        <p:spPr>
          <a:xfrm>
            <a:off x="457199" y="1440344"/>
            <a:ext cx="7765363" cy="5185237"/>
          </a:xfrm>
        </p:spPr>
        <p:txBody>
          <a:bodyPr>
            <a:normAutofit/>
          </a:bodyPr>
          <a:lstStyle/>
          <a:p>
            <a:pPr>
              <a:spcAft>
                <a:spcPts val="1200"/>
              </a:spcAft>
            </a:pPr>
            <a:r>
              <a:rPr lang="en-US" sz="2800" dirty="0" smtClean="0"/>
              <a:t>Study God’s Word (Psa. 1:1-2)</a:t>
            </a:r>
          </a:p>
          <a:p>
            <a:pPr>
              <a:spcAft>
                <a:spcPts val="1200"/>
              </a:spcAft>
            </a:pPr>
            <a:r>
              <a:rPr lang="en-US" sz="2800" dirty="0" smtClean="0"/>
              <a:t>Biblical principles guide our homes (Eph. 5:22-6:4)</a:t>
            </a:r>
          </a:p>
          <a:p>
            <a:pPr>
              <a:spcAft>
                <a:spcPts val="1200"/>
              </a:spcAft>
            </a:pPr>
            <a:r>
              <a:rPr lang="en-US" sz="2800" dirty="0" smtClean="0"/>
              <a:t>We worship as God commands (Jn. 4:24)</a:t>
            </a:r>
          </a:p>
          <a:p>
            <a:pPr>
              <a:spcAft>
                <a:spcPts val="1200"/>
              </a:spcAft>
            </a:pPr>
            <a:r>
              <a:rPr lang="en-US" sz="2800" dirty="0" smtClean="0"/>
              <a:t>Preach pure gospel (Rom. 1:16; 1 Cor. 15:1)</a:t>
            </a:r>
          </a:p>
          <a:p>
            <a:pPr>
              <a:spcAft>
                <a:spcPts val="1200"/>
              </a:spcAft>
            </a:pPr>
            <a:r>
              <a:rPr lang="en-US" sz="2800" dirty="0" smtClean="0"/>
              <a:t>Help those who cannot help us (Lk. 6:31-36)</a:t>
            </a:r>
          </a:p>
          <a:p>
            <a:pPr>
              <a:spcAft>
                <a:spcPts val="1200"/>
              </a:spcAft>
            </a:pPr>
            <a:r>
              <a:rPr lang="en-US" sz="2800" dirty="0" smtClean="0"/>
              <a:t>Refrain from sin when alone (Gen. 39:9)</a:t>
            </a:r>
          </a:p>
          <a:p>
            <a:pPr>
              <a:spcAft>
                <a:spcPts val="1200"/>
              </a:spcAft>
            </a:pPr>
            <a:r>
              <a:rPr lang="en-US" sz="2800" dirty="0" smtClean="0"/>
              <a:t>Live pure in wicked world (Acts 2:40)</a:t>
            </a:r>
          </a:p>
          <a:p>
            <a:pPr>
              <a:spcAft>
                <a:spcPts val="1200"/>
              </a:spcAft>
            </a:pPr>
            <a:r>
              <a:rPr lang="en-US" sz="2800" dirty="0" smtClean="0"/>
              <a:t>Obey gospel plan of salvation (Heb. 5:9)</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841</TotalTime>
  <Words>846</Words>
  <Application>Microsoft Macintosh PowerPoint</Application>
  <PresentationFormat>On-screen Show (4:3)</PresentationFormat>
  <Paragraphs>53</Paragraphs>
  <Slides>8</Slides>
  <Notes>0</Notes>
  <HiddenSlides>0</HiddenSlides>
  <MMClips>0</MMClips>
  <ScaleCrop>false</ScaleCrop>
  <HeadingPairs>
    <vt:vector size="4" baseType="variant">
      <vt:variant>
        <vt:lpstr>Design Template</vt:lpstr>
      </vt:variant>
      <vt:variant>
        <vt:i4>1</vt:i4>
      </vt:variant>
      <vt:variant>
        <vt:lpstr>Slide Titles</vt:lpstr>
      </vt:variant>
      <vt:variant>
        <vt:i4>8</vt:i4>
      </vt:variant>
    </vt:vector>
  </HeadingPairs>
  <TitlesOfParts>
    <vt:vector size="9" baseType="lpstr">
      <vt:lpstr>Office Theme</vt:lpstr>
      <vt:lpstr>“He Saw Their Faith” Luke 5:20</vt:lpstr>
      <vt:lpstr>Faith is Absolutely Necessary</vt:lpstr>
      <vt:lpstr>Saving Faith = Comes…Hears…Does</vt:lpstr>
      <vt:lpstr>Saving Faith = Comes…Hears…Does</vt:lpstr>
      <vt:lpstr>Saving Faith Can Be Seen</vt:lpstr>
      <vt:lpstr>Saving Faith Works When Human Reasoning Cannot Understand</vt:lpstr>
      <vt:lpstr>God Can See Faith Inwardly &amp; Outwardly</vt:lpstr>
      <vt:lpstr>Our Faith Can Be Seen When…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 Saw Their Faith” Luke 5:20</dc:title>
  <dc:creator>Andrew Alexander</dc:creator>
  <cp:lastModifiedBy>Andrew Alexander</cp:lastModifiedBy>
  <cp:revision>12</cp:revision>
  <dcterms:created xsi:type="dcterms:W3CDTF">2010-09-12T11:22:31Z</dcterms:created>
  <dcterms:modified xsi:type="dcterms:W3CDTF">2010-09-12T11:56:58Z</dcterms:modified>
</cp:coreProperties>
</file>