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p:cViewPr varScale="1">
        <p:scale>
          <a:sx n="98" d="100"/>
          <a:sy n="98" d="100"/>
        </p:scale>
        <p:origin x="-536"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interSettings" Target="printerSettings/printerSettings1.bin"/><Relationship Id="rId4" Type="http://schemas.openxmlformats.org/officeDocument/2006/relationships/slide" Target="slides/slide3.xml"/><Relationship Id="rId10" Type="http://schemas.openxmlformats.org/officeDocument/2006/relationships/viewProps" Target="viewProps.xml"/><Relationship Id="rId5" Type="http://schemas.openxmlformats.org/officeDocument/2006/relationships/slide" Target="slides/slide4.xml"/><Relationship Id="rId7" Type="http://schemas.openxmlformats.org/officeDocument/2006/relationships/slide" Target="slides/slide6.xml"/><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presProps" Target="presProps.xml"/><Relationship Id="rId3" Type="http://schemas.openxmlformats.org/officeDocument/2006/relationships/slide" Target="slides/slide2.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D426A9-A5D4-4549-B780-822ED1926E49}" type="datetimeFigureOut">
              <a:rPr lang="en-US" smtClean="0"/>
              <a:pPr/>
              <a:t>8/29/09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D426A9-A5D4-4549-B780-822ED1926E49}" type="datetimeFigureOut">
              <a:rPr lang="en-US" smtClean="0"/>
              <a:pPr/>
              <a:t>8/29/09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D426A9-A5D4-4549-B780-822ED1926E49}" type="datetimeFigureOut">
              <a:rPr lang="en-US" smtClean="0"/>
              <a:pPr/>
              <a:t>8/29/09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D426A9-A5D4-4549-B780-822ED1926E49}" type="datetimeFigureOut">
              <a:rPr lang="en-US" smtClean="0"/>
              <a:pPr/>
              <a:t>8/29/09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D426A9-A5D4-4549-B780-822ED1926E49}" type="datetimeFigureOut">
              <a:rPr lang="en-US" smtClean="0"/>
              <a:pPr/>
              <a:t>8/29/09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D426A9-A5D4-4549-B780-822ED1926E49}" type="datetimeFigureOut">
              <a:rPr lang="en-US" smtClean="0"/>
              <a:pPr/>
              <a:t>8/29/09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D426A9-A5D4-4549-B780-822ED1926E49}" type="datetimeFigureOut">
              <a:rPr lang="en-US" smtClean="0"/>
              <a:pPr/>
              <a:t>8/29/09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D426A9-A5D4-4549-B780-822ED1926E49}" type="datetimeFigureOut">
              <a:rPr lang="en-US" smtClean="0"/>
              <a:pPr/>
              <a:t>8/29/09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D426A9-A5D4-4549-B780-822ED1926E49}" type="datetimeFigureOut">
              <a:rPr lang="en-US" smtClean="0"/>
              <a:pPr/>
              <a:t>8/29/09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D426A9-A5D4-4549-B780-822ED1926E49}" type="datetimeFigureOut">
              <a:rPr lang="en-US" smtClean="0"/>
              <a:pPr/>
              <a:t>8/29/09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D426A9-A5D4-4549-B780-822ED1926E49}" type="datetimeFigureOut">
              <a:rPr lang="en-US" smtClean="0"/>
              <a:pPr/>
              <a:t>8/29/09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00FA3A-D7DF-4E25-A9D1-F93775487B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D426A9-A5D4-4549-B780-822ED1926E49}" type="datetimeFigureOut">
              <a:rPr lang="en-US" smtClean="0"/>
              <a:pPr/>
              <a:t>8/29/09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00FA3A-D7DF-4E25-A9D1-F93775487B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3366FF"/>
          </a:solidFill>
        </p:spPr>
        <p:txBody>
          <a:bodyPr/>
          <a:lstStyle/>
          <a:p>
            <a:r>
              <a:rPr lang="en-US" b="1" dirty="0" smtClean="0">
                <a:solidFill>
                  <a:srgbClr val="FFFFFF"/>
                </a:solidFill>
              </a:rPr>
              <a:t>Is It A Sin To Change In Religion?</a:t>
            </a:r>
            <a:endParaRPr lang="en-US" b="1" dirty="0">
              <a:solidFill>
                <a:srgbClr val="FFFFFF"/>
              </a:solidFill>
            </a:endParaRPr>
          </a:p>
        </p:txBody>
      </p:sp>
      <p:sp>
        <p:nvSpPr>
          <p:cNvPr id="3" name="Subtitle 2"/>
          <p:cNvSpPr>
            <a:spLocks noGrp="1"/>
          </p:cNvSpPr>
          <p:nvPr>
            <p:ph type="subTitle" idx="1"/>
          </p:nvPr>
        </p:nvSpPr>
        <p:spPr>
          <a:xfrm>
            <a:off x="1371600" y="3886200"/>
            <a:ext cx="6400800" cy="2438400"/>
          </a:xfrm>
        </p:spPr>
        <p:txBody>
          <a:bodyPr>
            <a:normAutofit/>
          </a:bodyPr>
          <a:lstStyle/>
          <a:p>
            <a:r>
              <a:rPr lang="en-US" b="1" dirty="0" smtClean="0">
                <a:solidFill>
                  <a:srgbClr val="FF0000"/>
                </a:solidFill>
              </a:rPr>
              <a:t>“Yes”</a:t>
            </a:r>
          </a:p>
          <a:p>
            <a:r>
              <a:rPr lang="en-US" b="1" dirty="0">
                <a:solidFill>
                  <a:srgbClr val="FF0000"/>
                </a:solidFill>
              </a:rPr>
              <a:t>a</a:t>
            </a:r>
            <a:r>
              <a:rPr lang="en-US" b="1" dirty="0" smtClean="0">
                <a:solidFill>
                  <a:srgbClr val="FF0000"/>
                </a:solidFill>
              </a:rPr>
              <a:t>nd</a:t>
            </a:r>
          </a:p>
          <a:p>
            <a:r>
              <a:rPr lang="en-US" b="1" dirty="0" smtClean="0">
                <a:solidFill>
                  <a:srgbClr val="FF0000"/>
                </a:solidFill>
              </a:rPr>
              <a:t>“No”</a:t>
            </a:r>
          </a:p>
          <a:p>
            <a:r>
              <a:rPr lang="en-US" b="1" dirty="0" smtClean="0">
                <a:solidFill>
                  <a:srgbClr val="FF0000"/>
                </a:solidFill>
              </a:rPr>
              <a:t>Depends Upon the Change!</a:t>
            </a:r>
            <a:endParaRPr lang="en-U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500"/>
                                        <p:tgtEl>
                                          <p:spTgt spid="3">
                                            <p:txEl>
                                              <p:pRg st="1" end="1"/>
                                            </p:txEl>
                                          </p:spTgt>
                                        </p:tgtEl>
                                      </p:cBhvr>
                                    </p:animEffect>
                                  </p:childTnLst>
                                </p:cTn>
                              </p:par>
                            </p:childTnLst>
                          </p:cTn>
                        </p:par>
                        <p:par>
                          <p:cTn id="12" fill="hold">
                            <p:stCondLst>
                              <p:cond delay="1000"/>
                            </p:stCondLst>
                            <p:childTnLst>
                              <p:par>
                                <p:cTn id="13" presetID="3" presetClass="entr" presetSubtype="1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childTnLst>
                          </p:cTn>
                        </p:par>
                        <p:par>
                          <p:cTn id="16" fill="hold">
                            <p:stCondLst>
                              <p:cond delay="1500"/>
                            </p:stCondLst>
                            <p:childTnLst>
                              <p:par>
                                <p:cTn id="17" presetID="3" presetClass="entr" presetSubtype="1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3366FF"/>
          </a:solidFill>
          <a:ln>
            <a:solidFill>
              <a:srgbClr val="4F81BD"/>
            </a:solidFill>
          </a:ln>
        </p:spPr>
        <p:txBody>
          <a:bodyPr>
            <a:normAutofit/>
          </a:bodyPr>
          <a:lstStyle/>
          <a:p>
            <a:r>
              <a:rPr lang="en-US" sz="3600" dirty="0" smtClean="0">
                <a:solidFill>
                  <a:schemeClr val="bg1"/>
                </a:solidFill>
              </a:rPr>
              <a:t>NO </a:t>
            </a:r>
            <a:r>
              <a:rPr lang="en-US" sz="3600" b="1" u="sng" dirty="0" smtClean="0">
                <a:solidFill>
                  <a:schemeClr val="bg1"/>
                </a:solidFill>
              </a:rPr>
              <a:t>if</a:t>
            </a:r>
            <a:r>
              <a:rPr lang="en-US" sz="3600" dirty="0" smtClean="0">
                <a:solidFill>
                  <a:schemeClr val="bg1"/>
                </a:solidFill>
              </a:rPr>
              <a:t> Change is from Sinner to Christian</a:t>
            </a:r>
            <a:endParaRPr lang="en-US" sz="3600" dirty="0">
              <a:solidFill>
                <a:schemeClr val="bg1"/>
              </a:solidFill>
            </a:endParaRPr>
          </a:p>
        </p:txBody>
      </p:sp>
      <p:sp>
        <p:nvSpPr>
          <p:cNvPr id="3" name="Content Placeholder 2"/>
          <p:cNvSpPr>
            <a:spLocks noGrp="1"/>
          </p:cNvSpPr>
          <p:nvPr>
            <p:ph idx="1"/>
          </p:nvPr>
        </p:nvSpPr>
        <p:spPr/>
        <p:txBody>
          <a:bodyPr>
            <a:normAutofit/>
          </a:bodyPr>
          <a:lstStyle/>
          <a:p>
            <a:r>
              <a:rPr lang="en-US" b="1" dirty="0" smtClean="0"/>
              <a:t>Faith changes the heart:</a:t>
            </a:r>
          </a:p>
          <a:p>
            <a:pPr lvl="1">
              <a:buNone/>
            </a:pPr>
            <a:r>
              <a:rPr lang="en-US" b="1" dirty="0" smtClean="0"/>
              <a:t>Acts 15:9  </a:t>
            </a:r>
            <a:r>
              <a:rPr lang="en-US" dirty="0" smtClean="0"/>
              <a:t>And put no difference between us and them, purifying their hearts by faith.</a:t>
            </a:r>
          </a:p>
          <a:p>
            <a:r>
              <a:rPr lang="en-US" b="1" dirty="0" smtClean="0"/>
              <a:t>Repentance affects the will:</a:t>
            </a:r>
          </a:p>
          <a:p>
            <a:pPr lvl="1">
              <a:buNone/>
            </a:pPr>
            <a:r>
              <a:rPr lang="en-US" b="1" dirty="0" smtClean="0"/>
              <a:t>Matt. 21:28-29 </a:t>
            </a:r>
            <a:r>
              <a:rPr lang="en-US" dirty="0" smtClean="0"/>
              <a:t>But what think ye? A certain man had two sons; and he came to the first, and said, Son, go work to day in my vineyard.  He answered and said, I will not: but afterward he repented, and went.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3366FF"/>
          </a:solidFill>
        </p:spPr>
        <p:txBody>
          <a:bodyPr>
            <a:normAutofit/>
          </a:bodyPr>
          <a:lstStyle/>
          <a:p>
            <a:r>
              <a:rPr lang="en-US" sz="3600" dirty="0" smtClean="0">
                <a:solidFill>
                  <a:srgbClr val="FFFFFF"/>
                </a:solidFill>
              </a:rPr>
              <a:t>NO </a:t>
            </a:r>
            <a:r>
              <a:rPr lang="en-US" sz="3600" b="1" u="sng" dirty="0" smtClean="0">
                <a:solidFill>
                  <a:srgbClr val="FFFFFF"/>
                </a:solidFill>
              </a:rPr>
              <a:t>if</a:t>
            </a:r>
            <a:r>
              <a:rPr lang="en-US" sz="3600" dirty="0" smtClean="0">
                <a:solidFill>
                  <a:srgbClr val="FFFFFF"/>
                </a:solidFill>
              </a:rPr>
              <a:t> Change is from Sinner to Christian</a:t>
            </a:r>
            <a:endParaRPr lang="en-US" sz="3600" dirty="0">
              <a:solidFill>
                <a:srgbClr val="FFFFFF"/>
              </a:solidFill>
            </a:endParaRPr>
          </a:p>
        </p:txBody>
      </p:sp>
      <p:sp>
        <p:nvSpPr>
          <p:cNvPr id="3" name="Content Placeholder 2"/>
          <p:cNvSpPr>
            <a:spLocks noGrp="1"/>
          </p:cNvSpPr>
          <p:nvPr>
            <p:ph idx="1"/>
          </p:nvPr>
        </p:nvSpPr>
        <p:spPr/>
        <p:txBody>
          <a:bodyPr>
            <a:normAutofit lnSpcReduction="10000"/>
          </a:bodyPr>
          <a:lstStyle/>
          <a:p>
            <a:r>
              <a:rPr lang="en-US" b="1" dirty="0" smtClean="0"/>
              <a:t>Confession changes our allegiance:</a:t>
            </a:r>
          </a:p>
          <a:p>
            <a:pPr lvl="1">
              <a:buNone/>
            </a:pPr>
            <a:r>
              <a:rPr lang="en-US" b="1" dirty="0" smtClean="0"/>
              <a:t>Rom. 10:10  </a:t>
            </a:r>
            <a:r>
              <a:rPr lang="en-US" dirty="0" smtClean="0"/>
              <a:t>For with the heart one believes unto righteousness, and with the mouth confession is made unto salvation.</a:t>
            </a:r>
          </a:p>
          <a:p>
            <a:r>
              <a:rPr lang="en-US" b="1" dirty="0" smtClean="0"/>
              <a:t>Baptism changes our state (lost to saved):</a:t>
            </a:r>
          </a:p>
          <a:p>
            <a:pPr lvl="1">
              <a:buNone/>
            </a:pPr>
            <a:r>
              <a:rPr lang="en-US" b="1" dirty="0" smtClean="0"/>
              <a:t>Rom. 6:3  </a:t>
            </a:r>
            <a:r>
              <a:rPr lang="en-US" dirty="0" smtClean="0"/>
              <a:t>Or do you not know that as many of us as were baptized into Christ Jesus were baptized into His death? </a:t>
            </a:r>
          </a:p>
          <a:p>
            <a:pPr lvl="1">
              <a:buNone/>
            </a:pPr>
            <a:r>
              <a:rPr lang="en-US" b="1" dirty="0" smtClean="0"/>
              <a:t>Gal. 3:27 </a:t>
            </a:r>
            <a:r>
              <a:rPr lang="en-US" dirty="0" smtClean="0"/>
              <a:t>For as many of you as were baptized into Christ have put on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3366FF"/>
          </a:solidFill>
        </p:spPr>
        <p:txBody>
          <a:bodyPr>
            <a:noAutofit/>
          </a:bodyPr>
          <a:lstStyle/>
          <a:p>
            <a:r>
              <a:rPr lang="en-US" sz="3200" b="1" dirty="0" smtClean="0">
                <a:solidFill>
                  <a:srgbClr val="FFFFFF"/>
                </a:solidFill>
              </a:rPr>
              <a:t>Book of Acts Filled With People Who Changed</a:t>
            </a:r>
            <a:endParaRPr lang="en-US" sz="3200" b="1" dirty="0">
              <a:solidFill>
                <a:srgbClr val="FFFFFF"/>
              </a:solidFill>
            </a:endParaRPr>
          </a:p>
        </p:txBody>
      </p:sp>
      <p:sp>
        <p:nvSpPr>
          <p:cNvPr id="3" name="Content Placeholder 2"/>
          <p:cNvSpPr>
            <a:spLocks noGrp="1"/>
          </p:cNvSpPr>
          <p:nvPr>
            <p:ph idx="1"/>
          </p:nvPr>
        </p:nvSpPr>
        <p:spPr>
          <a:xfrm>
            <a:off x="990600" y="1493837"/>
            <a:ext cx="7162800" cy="4525963"/>
          </a:xfrm>
        </p:spPr>
        <p:txBody>
          <a:bodyPr>
            <a:normAutofit lnSpcReduction="10000"/>
          </a:bodyPr>
          <a:lstStyle/>
          <a:p>
            <a:r>
              <a:rPr lang="en-US" dirty="0" smtClean="0"/>
              <a:t>3,000 on Pentecost in Acts 2</a:t>
            </a:r>
          </a:p>
          <a:p>
            <a:r>
              <a:rPr lang="en-US" dirty="0" smtClean="0"/>
              <a:t>Samaritans in Acts 8</a:t>
            </a:r>
          </a:p>
          <a:p>
            <a:r>
              <a:rPr lang="en-US" dirty="0" smtClean="0"/>
              <a:t>Simon in Acts 8</a:t>
            </a:r>
          </a:p>
          <a:p>
            <a:r>
              <a:rPr lang="en-US" dirty="0" smtClean="0"/>
              <a:t>Ethiopian in Acts 8</a:t>
            </a:r>
          </a:p>
          <a:p>
            <a:r>
              <a:rPr lang="en-US" dirty="0" smtClean="0"/>
              <a:t>Cornelius and his household in Acts 10</a:t>
            </a:r>
          </a:p>
          <a:p>
            <a:r>
              <a:rPr lang="en-US" dirty="0" smtClean="0"/>
              <a:t>Lydia, Jailer and households in Acts 16</a:t>
            </a:r>
          </a:p>
          <a:p>
            <a:r>
              <a:rPr lang="en-US" dirty="0" smtClean="0"/>
              <a:t>Corinthians in Acts 18</a:t>
            </a:r>
          </a:p>
          <a:p>
            <a:r>
              <a:rPr lang="en-US" dirty="0" smtClean="0"/>
              <a:t>Ephesians in Acts 19</a:t>
            </a:r>
            <a:endParaRPr lang="en-US" dirty="0"/>
          </a:p>
        </p:txBody>
      </p:sp>
      <p:sp>
        <p:nvSpPr>
          <p:cNvPr id="4" name="TextBox 3"/>
          <p:cNvSpPr txBox="1"/>
          <p:nvPr/>
        </p:nvSpPr>
        <p:spPr>
          <a:xfrm>
            <a:off x="838200" y="5943600"/>
            <a:ext cx="7467600" cy="584775"/>
          </a:xfrm>
          <a:prstGeom prst="rect">
            <a:avLst/>
          </a:prstGeom>
          <a:solidFill>
            <a:schemeClr val="accent2">
              <a:lumMod val="75000"/>
            </a:schemeClr>
          </a:solidFill>
        </p:spPr>
        <p:txBody>
          <a:bodyPr wrap="square" rtlCol="0">
            <a:spAutoFit/>
          </a:bodyPr>
          <a:lstStyle/>
          <a:p>
            <a:pPr algn="ctr"/>
            <a:r>
              <a:rPr lang="en-US" sz="3200" b="1" dirty="0" smtClean="0">
                <a:solidFill>
                  <a:schemeClr val="bg1"/>
                </a:solidFill>
              </a:rPr>
              <a:t>All changed from religious error to truth!</a:t>
            </a:r>
            <a:endParaRPr lang="en-US" sz="32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500"/>
                                        <p:tgtEl>
                                          <p:spTgt spid="3">
                                            <p:txEl>
                                              <p:pRg st="6" end="6"/>
                                            </p:txEl>
                                          </p:spTgt>
                                        </p:tgtEl>
                                      </p:cBhvr>
                                    </p:animEffect>
                                    <p:anim calcmode="lin" valueType="num">
                                      <p:cBhvr>
                                        <p:cTn id="5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45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50" accel="100000" fill="hold">
                                          <p:stCondLst>
                                            <p:cond delay="45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500"/>
                                        <p:tgtEl>
                                          <p:spTgt spid="3">
                                            <p:txEl>
                                              <p:pRg st="7" end="7"/>
                                            </p:txEl>
                                          </p:spTgt>
                                        </p:tgtEl>
                                      </p:cBhvr>
                                    </p:animEffect>
                                    <p:anim calcmode="lin" valueType="num">
                                      <p:cBhvr>
                                        <p:cTn id="6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45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6" dur="50" accel="100000" fill="hold">
                                          <p:stCondLst>
                                            <p:cond delay="45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3366FF"/>
          </a:solidFill>
        </p:spPr>
        <p:txBody>
          <a:bodyPr/>
          <a:lstStyle/>
          <a:p>
            <a:r>
              <a:rPr lang="en-US" b="1" dirty="0" smtClean="0">
                <a:solidFill>
                  <a:srgbClr val="FFFFFF"/>
                </a:solidFill>
              </a:rPr>
              <a:t>Some Change for the Worse</a:t>
            </a:r>
            <a:endParaRPr lang="en-US" b="1" dirty="0">
              <a:solidFill>
                <a:srgbClr val="FFFFFF"/>
              </a:solidFill>
            </a:endParaRPr>
          </a:p>
        </p:txBody>
      </p:sp>
      <p:sp>
        <p:nvSpPr>
          <p:cNvPr id="3" name="Content Placeholder 2"/>
          <p:cNvSpPr>
            <a:spLocks noGrp="1"/>
          </p:cNvSpPr>
          <p:nvPr>
            <p:ph idx="1"/>
          </p:nvPr>
        </p:nvSpPr>
        <p:spPr/>
        <p:txBody>
          <a:bodyPr>
            <a:normAutofit fontScale="70000" lnSpcReduction="20000"/>
          </a:bodyPr>
          <a:lstStyle/>
          <a:p>
            <a:pPr>
              <a:lnSpc>
                <a:spcPts val="2600"/>
              </a:lnSpc>
              <a:buNone/>
            </a:pPr>
            <a:r>
              <a:rPr lang="en-US" sz="3100" b="1" dirty="0" smtClean="0"/>
              <a:t>2 Tim. 4:10  </a:t>
            </a:r>
            <a:r>
              <a:rPr lang="en-US" sz="3100" dirty="0" smtClean="0"/>
              <a:t>for Demas has forsaken me, having loved this present world…</a:t>
            </a:r>
          </a:p>
          <a:p>
            <a:pPr>
              <a:lnSpc>
                <a:spcPts val="2600"/>
              </a:lnSpc>
              <a:buNone/>
            </a:pPr>
            <a:r>
              <a:rPr lang="en-US" sz="3100" b="1" dirty="0" smtClean="0"/>
              <a:t>2 Pet. 2:20-21  </a:t>
            </a:r>
            <a:r>
              <a:rPr lang="en-US" sz="3100" dirty="0" smtClean="0"/>
              <a:t>For if, after they have escaped the pollutions of the world through the knowledge of the Lord and Savior Jesus Christ, they are again entangled in them and overcome, the latter end is worse for them than the beginning. For it would have been better for them not to have known the way of righteousness, than having known it, to turn from the holy commandment delivered to them.</a:t>
            </a:r>
          </a:p>
          <a:p>
            <a:pPr>
              <a:lnSpc>
                <a:spcPts val="2600"/>
              </a:lnSpc>
              <a:buNone/>
            </a:pPr>
            <a:r>
              <a:rPr lang="en-US" sz="3100" b="1" dirty="0" smtClean="0"/>
              <a:t>Jas. </a:t>
            </a:r>
            <a:r>
              <a:rPr lang="en-US" sz="3100" b="1" dirty="0" smtClean="0"/>
              <a:t>5:19-20  </a:t>
            </a:r>
            <a:r>
              <a:rPr lang="en-US" sz="3100" dirty="0" smtClean="0"/>
              <a:t>Brethren, if anyone among you wanders from the truth, and someone turns him back, let him know that he who turns a sinner from the error of his way will save a soul from death and cover a multitude of sins.</a:t>
            </a:r>
          </a:p>
          <a:p>
            <a:pPr>
              <a:lnSpc>
                <a:spcPts val="2600"/>
              </a:lnSpc>
              <a:buNone/>
            </a:pPr>
            <a:endParaRPr lang="en-US" dirty="0" smtClean="0"/>
          </a:p>
        </p:txBody>
      </p:sp>
      <p:sp>
        <p:nvSpPr>
          <p:cNvPr id="4" name="TextBox 3"/>
          <p:cNvSpPr txBox="1"/>
          <p:nvPr/>
        </p:nvSpPr>
        <p:spPr>
          <a:xfrm>
            <a:off x="838200" y="5943600"/>
            <a:ext cx="7467600" cy="584775"/>
          </a:xfrm>
          <a:prstGeom prst="rect">
            <a:avLst/>
          </a:prstGeom>
          <a:solidFill>
            <a:schemeClr val="accent2">
              <a:lumMod val="75000"/>
            </a:schemeClr>
          </a:solidFill>
        </p:spPr>
        <p:txBody>
          <a:bodyPr wrap="square" rtlCol="0">
            <a:spAutoFit/>
          </a:bodyPr>
          <a:lstStyle/>
          <a:p>
            <a:pPr algn="ctr"/>
            <a:r>
              <a:rPr lang="en-US" sz="3200" b="1" dirty="0" smtClean="0">
                <a:solidFill>
                  <a:schemeClr val="bg1"/>
                </a:solidFill>
              </a:rPr>
              <a:t>Sinfully changed from truth to error!</a:t>
            </a:r>
            <a:endParaRPr lang="en-US" sz="32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2" presetClass="entr" presetSubtype="8"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slide(fromLeft)">
                                      <p:cBhvr>
                                        <p:cTn id="3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3366FF"/>
          </a:solidFill>
        </p:spPr>
        <p:txBody>
          <a:bodyPr>
            <a:noAutofit/>
          </a:bodyPr>
          <a:lstStyle/>
          <a:p>
            <a:r>
              <a:rPr lang="en-US" sz="3600" b="1" dirty="0" smtClean="0">
                <a:solidFill>
                  <a:srgbClr val="FFFFFF"/>
                </a:solidFill>
              </a:rPr>
              <a:t>Christian Should Always Be Willing to Change and Give Up Any False View</a:t>
            </a:r>
            <a:endParaRPr lang="en-US" sz="3600" b="1" dirty="0">
              <a:solidFill>
                <a:srgbClr val="FFFFFF"/>
              </a:solidFill>
            </a:endParaRPr>
          </a:p>
        </p:txBody>
      </p:sp>
      <p:sp>
        <p:nvSpPr>
          <p:cNvPr id="3" name="Content Placeholder 2"/>
          <p:cNvSpPr>
            <a:spLocks noGrp="1"/>
          </p:cNvSpPr>
          <p:nvPr>
            <p:ph idx="1"/>
          </p:nvPr>
        </p:nvSpPr>
        <p:spPr/>
        <p:txBody>
          <a:bodyPr/>
          <a:lstStyle/>
          <a:p>
            <a:r>
              <a:rPr lang="en-US" dirty="0" smtClean="0"/>
              <a:t>Apollos in Acts 18</a:t>
            </a:r>
          </a:p>
          <a:p>
            <a:r>
              <a:rPr lang="en-US" dirty="0" smtClean="0"/>
              <a:t>Ephesians in Acts 19</a:t>
            </a:r>
          </a:p>
          <a:p>
            <a:r>
              <a:rPr lang="en-US" dirty="0" smtClean="0"/>
              <a:t>People from </a:t>
            </a:r>
            <a:r>
              <a:rPr lang="en-US" dirty="0" err="1" smtClean="0"/>
              <a:t>Pergamos</a:t>
            </a:r>
            <a:r>
              <a:rPr lang="en-US" dirty="0" smtClean="0"/>
              <a:t> in Rev. 2</a:t>
            </a:r>
          </a:p>
          <a:p>
            <a:r>
              <a:rPr lang="en-US" dirty="0" smtClean="0"/>
              <a:t>People from Thyatira in Rev. 2</a:t>
            </a:r>
          </a:p>
          <a:p>
            <a:r>
              <a:rPr lang="en-US" dirty="0" smtClean="0"/>
              <a:t>Church-sponsored recreation</a:t>
            </a:r>
          </a:p>
          <a:p>
            <a:r>
              <a:rPr lang="en-US" dirty="0" smtClean="0"/>
              <a:t>Church-sponsored social meals</a:t>
            </a:r>
          </a:p>
          <a:p>
            <a:r>
              <a:rPr lang="en-US" dirty="0" smtClean="0"/>
              <a:t>Sponsoring church evangelism</a:t>
            </a:r>
          </a:p>
        </p:txBody>
      </p:sp>
      <p:sp>
        <p:nvSpPr>
          <p:cNvPr id="4" name="TextBox 3"/>
          <p:cNvSpPr txBox="1"/>
          <p:nvPr/>
        </p:nvSpPr>
        <p:spPr>
          <a:xfrm>
            <a:off x="838200" y="5943600"/>
            <a:ext cx="7467600" cy="523220"/>
          </a:xfrm>
          <a:prstGeom prst="rect">
            <a:avLst/>
          </a:prstGeom>
          <a:solidFill>
            <a:schemeClr val="accent2">
              <a:lumMod val="75000"/>
            </a:schemeClr>
          </a:solidFill>
        </p:spPr>
        <p:txBody>
          <a:bodyPr wrap="square" rtlCol="0">
            <a:spAutoFit/>
          </a:bodyPr>
          <a:lstStyle/>
          <a:p>
            <a:pPr algn="ctr"/>
            <a:r>
              <a:rPr lang="en-US" sz="2800" b="1" dirty="0" smtClean="0">
                <a:solidFill>
                  <a:schemeClr val="bg1"/>
                </a:solidFill>
              </a:rPr>
              <a:t>Prov. 23:23  Buy the truth, and do not sell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500"/>
                                        <p:tgtEl>
                                          <p:spTgt spid="3">
                                            <p:txEl>
                                              <p:pRg st="6" end="6"/>
                                            </p:txEl>
                                          </p:spTgt>
                                        </p:tgtEl>
                                      </p:cBhvr>
                                    </p:animEffect>
                                    <p:anim calcmode="lin" valueType="num">
                                      <p:cBhvr>
                                        <p:cTn id="5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45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50" accel="100000" fill="hold">
                                          <p:stCondLst>
                                            <p:cond delay="45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492</Words>
  <Application>Microsoft Macintosh PowerPoint</Application>
  <PresentationFormat>On-screen Show (4:3)</PresentationFormat>
  <Paragraphs>40</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Is It A Sin To Change In Religion?</vt:lpstr>
      <vt:lpstr>NO if Change is from Sinner to Christian</vt:lpstr>
      <vt:lpstr>NO if Change is from Sinner to Christian</vt:lpstr>
      <vt:lpstr>Book of Acts Filled With People Who Changed</vt:lpstr>
      <vt:lpstr>Some Change for the Worse</vt:lpstr>
      <vt:lpstr>Christian Should Always Be Willing to Change and Give Up Any False View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dc:creator>
  <cp:lastModifiedBy>Andrew Alexander</cp:lastModifiedBy>
  <cp:revision>20</cp:revision>
  <dcterms:created xsi:type="dcterms:W3CDTF">2009-08-30T02:30:00Z</dcterms:created>
  <dcterms:modified xsi:type="dcterms:W3CDTF">2009-08-30T02:35:08Z</dcterms:modified>
</cp:coreProperties>
</file>