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horzBarState="maximized">
    <p:restoredLeft sz="15620"/>
    <p:restoredTop sz="94660"/>
  </p:normalViewPr>
  <p:slideViewPr>
    <p:cSldViewPr>
      <p:cViewPr varScale="1">
        <p:scale>
          <a:sx n="92" d="100"/>
          <a:sy n="92" d="100"/>
        </p:scale>
        <p:origin x="-7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esProps" Target="pres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interSettings" Target="printerSettings/printerSettings1.bin"/><Relationship Id="rId12" Type="http://schemas.openxmlformats.org/officeDocument/2006/relationships/slide" Target="slides/slide11.xml"/><Relationship Id="rId17" Type="http://schemas.openxmlformats.org/officeDocument/2006/relationships/viewProps" Target="viewProps.xml"/><Relationship Id="rId19"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A0D2CC-3446-40FB-A9D2-2EEEFB51C44F}"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A0D2CC-3446-40FB-A9D2-2EEEFB51C44F}"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A0D2CC-3446-40FB-A9D2-2EEEFB51C44F}"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A0D2CC-3446-40FB-A9D2-2EEEFB51C44F}"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A0D2CC-3446-40FB-A9D2-2EEEFB51C44F}"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A0D2CC-3446-40FB-A9D2-2EEEFB51C44F}" type="datetimeFigureOut">
              <a:rPr lang="en-US" smtClean="0"/>
              <a:pPr/>
              <a:t>4/26/09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A0D2CC-3446-40FB-A9D2-2EEEFB51C44F}" type="datetimeFigureOut">
              <a:rPr lang="en-US" smtClean="0"/>
              <a:pPr/>
              <a:t>4/26/09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A0D2CC-3446-40FB-A9D2-2EEEFB51C44F}" type="datetimeFigureOut">
              <a:rPr lang="en-US" smtClean="0"/>
              <a:pPr/>
              <a:t>4/26/09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A0D2CC-3446-40FB-A9D2-2EEEFB51C44F}" type="datetimeFigureOut">
              <a:rPr lang="en-US" smtClean="0"/>
              <a:pPr/>
              <a:t>4/26/09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A0D2CC-3446-40FB-A9D2-2EEEFB51C44F}" type="datetimeFigureOut">
              <a:rPr lang="en-US" smtClean="0"/>
              <a:pPr/>
              <a:t>4/26/09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A0D2CC-3446-40FB-A9D2-2EEEFB51C44F}" type="datetimeFigureOut">
              <a:rPr lang="en-US" smtClean="0"/>
              <a:pPr/>
              <a:t>4/26/09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3A75E-2BD0-4807-A73C-2C6DCC0672C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A0D2CC-3446-40FB-A9D2-2EEEFB51C44F}" type="datetimeFigureOut">
              <a:rPr lang="en-US" smtClean="0"/>
              <a:pPr/>
              <a:t>4/26/09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3A75E-2BD0-4807-A73C-2C6DCC0672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688975"/>
          </a:xfrm>
        </p:spPr>
        <p:txBody>
          <a:bodyPr>
            <a:normAutofit fontScale="90000"/>
          </a:bodyPr>
          <a:lstStyle/>
          <a:p>
            <a:r>
              <a:rPr lang="en-US" b="1" dirty="0" smtClean="0"/>
              <a:t>Living Godly In An Ungodly World</a:t>
            </a:r>
            <a:endParaRPr lang="en-US" b="1" dirty="0"/>
          </a:p>
        </p:txBody>
      </p:sp>
      <p:sp>
        <p:nvSpPr>
          <p:cNvPr id="3" name="Subtitle 2"/>
          <p:cNvSpPr>
            <a:spLocks noGrp="1"/>
          </p:cNvSpPr>
          <p:nvPr>
            <p:ph type="subTitle" idx="1"/>
          </p:nvPr>
        </p:nvSpPr>
        <p:spPr>
          <a:xfrm>
            <a:off x="762000" y="1295400"/>
            <a:ext cx="7620000" cy="5334000"/>
          </a:xfrm>
        </p:spPr>
        <p:txBody>
          <a:bodyPr>
            <a:normAutofit/>
          </a:bodyPr>
          <a:lstStyle/>
          <a:p>
            <a:pPr algn="l"/>
            <a:r>
              <a:rPr lang="en-US" sz="2800" b="1" dirty="0" smtClean="0">
                <a:solidFill>
                  <a:schemeClr val="tx1"/>
                </a:solidFill>
              </a:rPr>
              <a:t>God’s Will For His Children:</a:t>
            </a:r>
          </a:p>
          <a:p>
            <a:pPr algn="l"/>
            <a:r>
              <a:rPr lang="en-US" sz="2400" dirty="0" smtClean="0">
                <a:solidFill>
                  <a:schemeClr val="tx1"/>
                </a:solidFill>
              </a:rPr>
              <a:t>For this is the will of God, your sanctification: that you should abstain from sexual immorality (1 Thess. 4:3).</a:t>
            </a:r>
          </a:p>
          <a:p>
            <a:pPr algn="l"/>
            <a:r>
              <a:rPr lang="en-US" sz="2400" dirty="0" smtClean="0">
                <a:solidFill>
                  <a:schemeClr val="tx1"/>
                </a:solidFill>
              </a:rPr>
              <a:t>But as He who called you is holy, you also be holy in all your conduct, because it is written, "Be holy, for I am holy." And if you call on the Father, who without partiality judges according to each one's work, conduct yourselves through-out the time of your stay here in fear (1 Pet. 1:15-17).</a:t>
            </a:r>
          </a:p>
          <a:p>
            <a:pPr algn="l"/>
            <a:r>
              <a:rPr lang="en-US" sz="2400" dirty="0" smtClean="0">
                <a:solidFill>
                  <a:schemeClr val="tx1"/>
                </a:solidFill>
              </a:rPr>
              <a:t>Let your light so shine before men, that they may see your good works and glorify your Father in heaven (Matt. 5:16).</a:t>
            </a:r>
          </a:p>
          <a:p>
            <a:pPr algn="l"/>
            <a:r>
              <a:rPr lang="en-US" sz="2400" dirty="0" smtClean="0">
                <a:solidFill>
                  <a:schemeClr val="tx1"/>
                </a:solidFill>
              </a:rPr>
              <a:t>And do not be conformed to this world, but be transformed by the renewing of your mind… (Rom. 12:2).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b="1" dirty="0" smtClean="0"/>
              <a:t>Areas </a:t>
            </a:r>
            <a:r>
              <a:rPr lang="en-US" sz="4000" b="1" dirty="0" smtClean="0"/>
              <a:t>of Attack</a:t>
            </a:r>
            <a:endParaRPr lang="en-US" sz="4000" b="1" dirty="0"/>
          </a:p>
        </p:txBody>
      </p:sp>
      <p:sp>
        <p:nvSpPr>
          <p:cNvPr id="3" name="Content Placeholder 2"/>
          <p:cNvSpPr>
            <a:spLocks noGrp="1"/>
          </p:cNvSpPr>
          <p:nvPr>
            <p:ph idx="1"/>
          </p:nvPr>
        </p:nvSpPr>
        <p:spPr>
          <a:xfrm>
            <a:off x="457200" y="1295400"/>
            <a:ext cx="8229600" cy="5334000"/>
          </a:xfrm>
        </p:spPr>
        <p:txBody>
          <a:bodyPr>
            <a:normAutofit fontScale="92500" lnSpcReduction="20000"/>
          </a:bodyPr>
          <a:lstStyle/>
          <a:p>
            <a:r>
              <a:rPr lang="en-US" b="1" dirty="0" smtClean="0"/>
              <a:t>Strong Drink Condemned</a:t>
            </a:r>
          </a:p>
          <a:p>
            <a:pPr lvl="1"/>
            <a:r>
              <a:rPr lang="en-US" dirty="0" smtClean="0"/>
              <a:t>Woe to those who rise early in the morning, That they may follow intoxicating drink; Who continue until night, till wine inflames them! (Isa.5:11)</a:t>
            </a:r>
          </a:p>
          <a:p>
            <a:pPr lvl="1"/>
            <a:endParaRPr lang="en-US" dirty="0" smtClean="0"/>
          </a:p>
          <a:p>
            <a:pPr lvl="1"/>
            <a:r>
              <a:rPr lang="en-US" dirty="0" smtClean="0"/>
              <a:t>Woe to men mighty at drinking wine, Woe to men valiant for mixing intoxicating drink (Isa. 5:22)</a:t>
            </a:r>
          </a:p>
          <a:p>
            <a:pPr lvl="1"/>
            <a:endParaRPr lang="en-US" dirty="0" smtClean="0"/>
          </a:p>
          <a:p>
            <a:pPr lvl="1"/>
            <a:r>
              <a:rPr lang="en-US" dirty="0" smtClean="0"/>
              <a:t>But they also have erred through wine, And through intoxicating drink are out of the way; The priest and the prophet have erred through intoxicating drink, They are swallowed up by wine, They are out of the way through intoxicating drink; They err in vision, they stumble in judgment (Isa. 28:7).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b="1" dirty="0" smtClean="0"/>
              <a:t>Areas </a:t>
            </a:r>
            <a:r>
              <a:rPr lang="en-US" sz="4000" b="1" dirty="0" smtClean="0"/>
              <a:t>of Attack</a:t>
            </a:r>
            <a:endParaRPr lang="en-US" sz="4000" b="1" dirty="0"/>
          </a:p>
        </p:txBody>
      </p:sp>
      <p:sp>
        <p:nvSpPr>
          <p:cNvPr id="3" name="Content Placeholder 2"/>
          <p:cNvSpPr>
            <a:spLocks noGrp="1"/>
          </p:cNvSpPr>
          <p:nvPr>
            <p:ph idx="1"/>
          </p:nvPr>
        </p:nvSpPr>
        <p:spPr>
          <a:xfrm>
            <a:off x="457200" y="1295400"/>
            <a:ext cx="8229600" cy="5334000"/>
          </a:xfrm>
        </p:spPr>
        <p:txBody>
          <a:bodyPr>
            <a:normAutofit fontScale="92500" lnSpcReduction="20000"/>
          </a:bodyPr>
          <a:lstStyle/>
          <a:p>
            <a:r>
              <a:rPr lang="en-US" b="1" dirty="0" smtClean="0"/>
              <a:t>Jesus Turned Water Into Wine!</a:t>
            </a:r>
          </a:p>
          <a:p>
            <a:pPr lvl="1"/>
            <a:r>
              <a:rPr lang="en-US" dirty="0" smtClean="0"/>
              <a:t>When the master of the feast had tasted the water that was made wine, and did not know where it came from (but the servants who had drawn the water knew), the master of the feast called the bridegroom. And he said to him, "Every man at the beginning sets out the good wine, and when the guests have well drunk, then the inferior. You have kept the good wine until now!" (John 2:9-10).</a:t>
            </a:r>
          </a:p>
          <a:p>
            <a:pPr lvl="1"/>
            <a:endParaRPr lang="en-US" dirty="0" smtClean="0"/>
          </a:p>
          <a:p>
            <a:pPr lvl="1"/>
            <a:r>
              <a:rPr lang="en-US" dirty="0" smtClean="0"/>
              <a:t>Thus says the LORD: As the new wine is found in the cluster, And one says, “Do not destroy it, For a blessing is in it,” So will I do for My servants' sake, That I may not destroy them all (Isaiah 65:8).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Social Drinking Questions</a:t>
            </a:r>
            <a:endParaRPr lang="en-US" b="1" dirty="0"/>
          </a:p>
        </p:txBody>
      </p:sp>
      <p:sp>
        <p:nvSpPr>
          <p:cNvPr id="3" name="Content Placeholder 2"/>
          <p:cNvSpPr>
            <a:spLocks noGrp="1"/>
          </p:cNvSpPr>
          <p:nvPr>
            <p:ph idx="1"/>
          </p:nvPr>
        </p:nvSpPr>
        <p:spPr/>
        <p:txBody>
          <a:bodyPr/>
          <a:lstStyle/>
          <a:p>
            <a:r>
              <a:rPr lang="en-US" dirty="0" smtClean="0"/>
              <a:t>Do you believe you can convert your neighbor with a beer in your hand?</a:t>
            </a:r>
          </a:p>
          <a:p>
            <a:r>
              <a:rPr lang="en-US" dirty="0" smtClean="0"/>
              <a:t>Do you think that drinking modern alcoholic drinks and true service to God are compatible?</a:t>
            </a:r>
          </a:p>
          <a:p>
            <a:r>
              <a:rPr lang="en-US" dirty="0" smtClean="0"/>
              <a:t>Does drinking intoxicating drinks advance or hinder the cause of Christ?</a:t>
            </a:r>
          </a:p>
          <a:p>
            <a:r>
              <a:rPr lang="en-US" dirty="0" smtClean="0"/>
              <a:t>Could the preacher own a liquor store?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Areas </a:t>
            </a:r>
            <a:r>
              <a:rPr lang="en-US" b="1" dirty="0" smtClean="0"/>
              <a:t>of Attack</a:t>
            </a:r>
            <a:endParaRPr lang="en-US" b="1" dirty="0"/>
          </a:p>
        </p:txBody>
      </p:sp>
      <p:sp>
        <p:nvSpPr>
          <p:cNvPr id="3" name="Content Placeholder 2"/>
          <p:cNvSpPr>
            <a:spLocks noGrp="1"/>
          </p:cNvSpPr>
          <p:nvPr>
            <p:ph idx="1"/>
          </p:nvPr>
        </p:nvSpPr>
        <p:spPr>
          <a:xfrm>
            <a:off x="457200" y="1447800"/>
            <a:ext cx="8077200" cy="5181600"/>
          </a:xfrm>
        </p:spPr>
        <p:txBody>
          <a:bodyPr>
            <a:normAutofit/>
          </a:bodyPr>
          <a:lstStyle/>
          <a:p>
            <a:pPr marL="514350" indent="-514350">
              <a:buFont typeface="+mj-lt"/>
              <a:buAutoNum type="arabicPeriod" startAt="3"/>
            </a:pPr>
            <a:r>
              <a:rPr lang="en-US" b="1" dirty="0" smtClean="0"/>
              <a:t>Vacation from the assembly</a:t>
            </a:r>
          </a:p>
          <a:p>
            <a:pPr lvl="1">
              <a:lnSpc>
                <a:spcPts val="3420"/>
              </a:lnSpc>
            </a:pPr>
            <a:r>
              <a:rPr lang="en-US" sz="2600" dirty="0" smtClean="0"/>
              <a:t>Let us hold fast the confession of our hope without wavering, for He who promised is faithful. And let us consider one another in order to stir up love and good works, not forsaking the assembling of ourselves together, as is the manner of some, but exhorting one another, and so much the more as you see the Day approaching (Heb.10:23-25).</a:t>
            </a:r>
          </a:p>
          <a:p>
            <a:pPr lvl="1">
              <a:lnSpc>
                <a:spcPts val="3420"/>
              </a:lnSpc>
            </a:pPr>
            <a:r>
              <a:rPr lang="en-US" sz="2600" dirty="0" smtClean="0"/>
              <a:t>But seek first the kingdom of God and His righteousness, and all these things shall be added to you (Matt. 6:33).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The World Can Destroy A Christian</a:t>
            </a:r>
            <a:endParaRPr lang="en-US" sz="4000" b="1" dirty="0"/>
          </a:p>
        </p:txBody>
      </p:sp>
      <p:sp>
        <p:nvSpPr>
          <p:cNvPr id="3" name="Content Placeholder 2"/>
          <p:cNvSpPr>
            <a:spLocks noGrp="1"/>
          </p:cNvSpPr>
          <p:nvPr>
            <p:ph idx="1"/>
          </p:nvPr>
        </p:nvSpPr>
        <p:spPr/>
        <p:txBody>
          <a:bodyPr>
            <a:normAutofit lnSpcReduction="10000"/>
          </a:bodyPr>
          <a:lstStyle/>
          <a:p>
            <a:r>
              <a:rPr lang="en-US" dirty="0" smtClean="0"/>
              <a:t>Do not be deceived: "Evil company corrupts good habits" (1 Cor. 15:33).</a:t>
            </a:r>
          </a:p>
          <a:p>
            <a:pPr>
              <a:buNone/>
            </a:pPr>
            <a:endParaRPr lang="en-US" dirty="0" smtClean="0"/>
          </a:p>
          <a:p>
            <a:r>
              <a:rPr lang="en-US" dirty="0" smtClean="0"/>
              <a:t>Were they ashamed when they had committed abomination? No! They were not at all ashamed; Nor did they know how to blush. Therefore they shall fall among those who fall; At the time I punish them, They shall be cast down," says the LORD (Jer. 6:15).</a:t>
            </a: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b="1" dirty="0" smtClean="0"/>
              <a:t>“Lead Me Not Into Temptation”</a:t>
            </a:r>
            <a:endParaRPr lang="en-US" sz="4000" b="1" dirty="0"/>
          </a:p>
        </p:txBody>
      </p:sp>
      <p:sp>
        <p:nvSpPr>
          <p:cNvPr id="3" name="Content Placeholder 2"/>
          <p:cNvSpPr>
            <a:spLocks noGrp="1"/>
          </p:cNvSpPr>
          <p:nvPr>
            <p:ph idx="1"/>
          </p:nvPr>
        </p:nvSpPr>
        <p:spPr>
          <a:xfrm>
            <a:off x="457200" y="1371600"/>
            <a:ext cx="8229600" cy="5181600"/>
          </a:xfrm>
        </p:spPr>
        <p:txBody>
          <a:bodyPr>
            <a:noAutofit/>
          </a:bodyPr>
          <a:lstStyle/>
          <a:p>
            <a:pPr marL="0" indent="0">
              <a:buNone/>
            </a:pPr>
            <a:r>
              <a:rPr lang="en-US" sz="2400" dirty="0" smtClean="0"/>
              <a:t>Do not be unequally yoked together with unbelievers. For what fellowship has righteousness with lawlessness? And what communion has light with darkness? And what accord has Christ with Belial? Or what part has a believer with an unbeliever? And what agreement has the temple of God with idols? For you are the temple of the living God. As God has said: "I will dwell in them And walk among them. I will be their God, And they shall be My people."  Therefore "Come out from among them And be separate, says the Lord. Do not touch what is unclean, And I will receive you.  I will be a Father to you, And you shall be My sons and daughters, Says the LORD Almighty." Therefore, having these promises, beloved, let us cleanse ourselves from all filthiness of the flesh and spirit, perfecting holiness in the fear of God (2 Cor. 6:14 - 7:1).</a:t>
            </a:r>
          </a:p>
          <a:p>
            <a:pPr>
              <a:buNone/>
            </a:pP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Some Seek Approval For Their Sin</a:t>
            </a:r>
            <a:endParaRPr lang="en-US" sz="4000" b="1" dirty="0"/>
          </a:p>
        </p:txBody>
      </p:sp>
      <p:sp>
        <p:nvSpPr>
          <p:cNvPr id="3" name="Content Placeholder 2"/>
          <p:cNvSpPr>
            <a:spLocks noGrp="1"/>
          </p:cNvSpPr>
          <p:nvPr>
            <p:ph idx="1"/>
          </p:nvPr>
        </p:nvSpPr>
        <p:spPr>
          <a:xfrm>
            <a:off x="457200" y="1600200"/>
            <a:ext cx="8229600" cy="4724400"/>
          </a:xfrm>
        </p:spPr>
        <p:txBody>
          <a:bodyPr>
            <a:noAutofit/>
          </a:bodyPr>
          <a:lstStyle/>
          <a:p>
            <a:r>
              <a:rPr lang="en-US" sz="2400" dirty="0" smtClean="0"/>
              <a:t>An astonishing and horrible thing Has been committed in the land: The prophets prophesy falsely, And the priests rule by their own power; And My people love to have it so. But what will you do in the end? (Jer. 5:30-31).</a:t>
            </a:r>
          </a:p>
          <a:p>
            <a:endParaRPr lang="en-US" sz="2400" dirty="0" smtClean="0"/>
          </a:p>
          <a:p>
            <a:r>
              <a:rPr lang="en-US" sz="2400" dirty="0" smtClean="0"/>
              <a:t>For the time will come when they will not endure sound doctrine, but according to their own desires, because they have itching ears, they will heap up for themselves teachers; and they will turn their ears away from the truth, and be turned aside to fables. But you be watchful in all things, endure afflictions, do the work of an evangelist, fulfill your ministry (2 Tim. 4:3-5).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Roaring Lion.jpg"/>
          <p:cNvPicPr>
            <a:picLocks noChangeAspect="1"/>
          </p:cNvPicPr>
          <p:nvPr/>
        </p:nvPicPr>
        <p:blipFill>
          <a:blip r:embed="rId2"/>
          <a:stretch>
            <a:fillRect/>
          </a:stretch>
        </p:blipFill>
        <p:spPr>
          <a:xfrm flipH="1">
            <a:off x="6858000" y="133350"/>
            <a:ext cx="1988949" cy="1466850"/>
          </a:xfrm>
          <a:prstGeom prst="rect">
            <a:avLst/>
          </a:prstGeom>
        </p:spPr>
      </p:pic>
      <p:pic>
        <p:nvPicPr>
          <p:cNvPr id="6" name="Picture 5" descr="Snake.jpg"/>
          <p:cNvPicPr>
            <a:picLocks noChangeAspect="1"/>
          </p:cNvPicPr>
          <p:nvPr/>
        </p:nvPicPr>
        <p:blipFill>
          <a:blip r:embed="rId3" cstate="print"/>
          <a:stretch>
            <a:fillRect/>
          </a:stretch>
        </p:blipFill>
        <p:spPr>
          <a:xfrm rot="5400000">
            <a:off x="362892" y="170508"/>
            <a:ext cx="1103016" cy="1219200"/>
          </a:xfrm>
          <a:prstGeom prst="rect">
            <a:avLst/>
          </a:prstGeom>
        </p:spPr>
      </p:pic>
      <p:sp>
        <p:nvSpPr>
          <p:cNvPr id="2" name="Title 1"/>
          <p:cNvSpPr>
            <a:spLocks noGrp="1"/>
          </p:cNvSpPr>
          <p:nvPr>
            <p:ph type="title"/>
          </p:nvPr>
        </p:nvSpPr>
        <p:spPr>
          <a:xfrm>
            <a:off x="457200" y="274638"/>
            <a:ext cx="8229600" cy="868362"/>
          </a:xfrm>
        </p:spPr>
        <p:txBody>
          <a:bodyPr>
            <a:normAutofit/>
          </a:bodyPr>
          <a:lstStyle/>
          <a:p>
            <a:r>
              <a:rPr lang="en-US" sz="4000" b="1" dirty="0" smtClean="0"/>
              <a:t>Be Alert!</a:t>
            </a:r>
            <a:endParaRPr lang="en-US" sz="4000" b="1" dirty="0"/>
          </a:p>
        </p:txBody>
      </p:sp>
      <p:sp>
        <p:nvSpPr>
          <p:cNvPr id="3" name="Content Placeholder 2"/>
          <p:cNvSpPr>
            <a:spLocks noGrp="1"/>
          </p:cNvSpPr>
          <p:nvPr>
            <p:ph idx="1"/>
          </p:nvPr>
        </p:nvSpPr>
        <p:spPr>
          <a:xfrm>
            <a:off x="457200" y="1143000"/>
            <a:ext cx="8229600" cy="5486400"/>
          </a:xfrm>
        </p:spPr>
        <p:txBody>
          <a:bodyPr>
            <a:normAutofit/>
          </a:bodyPr>
          <a:lstStyle/>
          <a:p>
            <a:r>
              <a:rPr lang="en-US" sz="2400" b="1" dirty="0" smtClean="0"/>
              <a:t>Satan is subtle:</a:t>
            </a:r>
          </a:p>
          <a:p>
            <a:pPr lvl="1"/>
            <a:r>
              <a:rPr lang="en-US" sz="2400" dirty="0" smtClean="0"/>
              <a:t>but exhort one another daily, while it is called "Today," lest any of you be hardened through the deceitfulness of sin (Heb. 3:13).</a:t>
            </a:r>
          </a:p>
          <a:p>
            <a:r>
              <a:rPr lang="en-US" sz="2400" b="1" dirty="0" smtClean="0"/>
              <a:t>Satan is sly, cunning:</a:t>
            </a:r>
          </a:p>
          <a:p>
            <a:pPr lvl="1"/>
            <a:r>
              <a:rPr lang="en-US" sz="2400" dirty="0" smtClean="0"/>
              <a:t>For we do not wrestle against flesh and blood, but against principalities, against powers, against the rulers of the darkness of this age, against spiritual hosts of wickedness in the heavenly places (Eph. 6:12).</a:t>
            </a:r>
          </a:p>
          <a:p>
            <a:r>
              <a:rPr lang="en-US" sz="2400" b="1" dirty="0" smtClean="0"/>
              <a:t>Described as a various animals:</a:t>
            </a:r>
          </a:p>
          <a:p>
            <a:pPr lvl="1"/>
            <a:r>
              <a:rPr lang="en-US" sz="2400" dirty="0" smtClean="0"/>
              <a:t>Snake (Rev. 12:9)</a:t>
            </a:r>
          </a:p>
          <a:p>
            <a:pPr lvl="1"/>
            <a:r>
              <a:rPr lang="en-US" sz="2400" dirty="0" smtClean="0"/>
              <a:t>Dragon (Rev. 12:1-4)</a:t>
            </a:r>
          </a:p>
          <a:p>
            <a:pPr lvl="1"/>
            <a:r>
              <a:rPr lang="en-US" sz="2400" dirty="0" smtClean="0"/>
              <a:t>Lion (1 Pet. 5:8)</a:t>
            </a:r>
          </a:p>
        </p:txBody>
      </p:sp>
      <p:pic>
        <p:nvPicPr>
          <p:cNvPr id="5" name="Picture 4" descr="Dragon 1.jpg"/>
          <p:cNvPicPr>
            <a:picLocks noChangeAspect="1"/>
          </p:cNvPicPr>
          <p:nvPr/>
        </p:nvPicPr>
        <p:blipFill>
          <a:blip r:embed="rId4" cstate="print"/>
          <a:stretch>
            <a:fillRect/>
          </a:stretch>
        </p:blipFill>
        <p:spPr>
          <a:xfrm>
            <a:off x="6136807" y="4495800"/>
            <a:ext cx="2739087" cy="20050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par>
                                <p:cTn id="12" presetID="54" presetClass="entr" presetSubtype="0" accel="10000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6"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4" presetClass="entr" presetSubtype="0" ac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3">
                                            <p:txEl>
                                              <p:pRg st="2" end="2"/>
                                            </p:txEl>
                                          </p:spTgt>
                                        </p:tgtEl>
                                      </p:cBhvr>
                                    </p:animEffect>
                                  </p:childTnLst>
                                </p:cTn>
                              </p:par>
                              <p:par>
                                <p:cTn id="28" presetID="54" presetClass="entr" presetSubtype="0" accel="100000"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1"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2"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4" presetClass="entr" presetSubtype="0" accel="10000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0"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1"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2"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3" dur="500"/>
                                        <p:tgtEl>
                                          <p:spTgt spid="3">
                                            <p:txEl>
                                              <p:pRg st="4" end="4"/>
                                            </p:txEl>
                                          </p:spTgt>
                                        </p:tgtEl>
                                      </p:cBhvr>
                                    </p:animEffect>
                                  </p:childTnLst>
                                </p:cTn>
                              </p:par>
                              <p:par>
                                <p:cTn id="44" presetID="54" presetClass="entr" presetSubtype="0" accel="100000" fill="hold" grpId="0" nodeType="with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 calcmode="lin" valueType="num">
                                      <p:cBhvr>
                                        <p:cTn id="46"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47"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48"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9"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0" dur="500"/>
                                        <p:tgtEl>
                                          <p:spTgt spid="3">
                                            <p:txEl>
                                              <p:pRg st="5" end="5"/>
                                            </p:txEl>
                                          </p:spTgt>
                                        </p:tgtEl>
                                      </p:cBhvr>
                                    </p:animEffect>
                                  </p:childTnLst>
                                </p:cTn>
                              </p:par>
                              <p:par>
                                <p:cTn id="51" presetID="54" presetClass="entr" presetSubtype="0" accel="100000" fill="hold" grpId="0"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54"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55"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6"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57" dur="500"/>
                                        <p:tgtEl>
                                          <p:spTgt spid="3">
                                            <p:txEl>
                                              <p:pRg st="6" end="6"/>
                                            </p:txEl>
                                          </p:spTgt>
                                        </p:tgtEl>
                                      </p:cBhvr>
                                    </p:animEffect>
                                  </p:childTnLst>
                                </p:cTn>
                              </p:par>
                              <p:par>
                                <p:cTn id="58" presetID="54" presetClass="entr" presetSubtype="0" accel="100000" fill="hold" grpId="0" nodeType="with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 calcmode="lin" valueType="num">
                                      <p:cBhvr>
                                        <p:cTn id="60" dur="500" fill="hold"/>
                                        <p:tgtEl>
                                          <p:spTgt spid="3">
                                            <p:txEl>
                                              <p:pRg st="7" end="7"/>
                                            </p:txEl>
                                          </p:spTgt>
                                        </p:tgtEl>
                                        <p:attrNameLst>
                                          <p:attrName>ppt_w</p:attrName>
                                        </p:attrNameLst>
                                      </p:cBhvr>
                                      <p:tavLst>
                                        <p:tav tm="0">
                                          <p:val>
                                            <p:strVal val="#ppt_w*0.05"/>
                                          </p:val>
                                        </p:tav>
                                        <p:tav tm="100000">
                                          <p:val>
                                            <p:strVal val="#ppt_w"/>
                                          </p:val>
                                        </p:tav>
                                      </p:tavLst>
                                    </p:anim>
                                    <p:anim calcmode="lin" valueType="num">
                                      <p:cBhvr>
                                        <p:cTn id="61" dur="5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62" dur="5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63" dur="500" fill="hold"/>
                                        <p:tgtEl>
                                          <p:spTgt spid="3">
                                            <p:txEl>
                                              <p:pRg st="7" end="7"/>
                                            </p:txEl>
                                          </p:spTgt>
                                        </p:tgtEl>
                                        <p:attrNameLst>
                                          <p:attrName>ppt_y</p:attrName>
                                        </p:attrNameLst>
                                      </p:cBhvr>
                                      <p:tavLst>
                                        <p:tav tm="0">
                                          <p:val>
                                            <p:strVal val="#ppt_y"/>
                                          </p:val>
                                        </p:tav>
                                        <p:tav tm="100000">
                                          <p:val>
                                            <p:strVal val="#ppt_y"/>
                                          </p:val>
                                        </p:tav>
                                      </p:tavLst>
                                    </p:anim>
                                    <p:animEffect transition="in" filter="fade">
                                      <p:cBhvr>
                                        <p:cTn id="6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b="1" dirty="0" smtClean="0"/>
              <a:t>Areas </a:t>
            </a:r>
            <a:r>
              <a:rPr lang="en-US" sz="4000" b="1" dirty="0" smtClean="0"/>
              <a:t>of Attack</a:t>
            </a:r>
            <a:endParaRPr lang="en-US" sz="4000" b="1" dirty="0"/>
          </a:p>
        </p:txBody>
      </p:sp>
      <p:sp>
        <p:nvSpPr>
          <p:cNvPr id="3" name="Content Placeholder 2"/>
          <p:cNvSpPr>
            <a:spLocks noGrp="1"/>
          </p:cNvSpPr>
          <p:nvPr>
            <p:ph idx="1"/>
          </p:nvPr>
        </p:nvSpPr>
        <p:spPr>
          <a:xfrm>
            <a:off x="457200" y="1219200"/>
            <a:ext cx="8229600" cy="5257800"/>
          </a:xfrm>
        </p:spPr>
        <p:txBody>
          <a:bodyPr>
            <a:normAutofit/>
          </a:bodyPr>
          <a:lstStyle/>
          <a:p>
            <a:pPr marL="514350" indent="-514350">
              <a:buFont typeface="+mj-lt"/>
              <a:buAutoNum type="arabicPeriod"/>
            </a:pPr>
            <a:r>
              <a:rPr lang="en-US" b="1" dirty="0" smtClean="0"/>
              <a:t>Dress and Summertime</a:t>
            </a:r>
          </a:p>
          <a:p>
            <a:pPr lvl="1"/>
            <a:r>
              <a:rPr lang="en-US" sz="2600" dirty="0"/>
              <a:t>I</a:t>
            </a:r>
            <a:r>
              <a:rPr lang="en-US" sz="2600" dirty="0" smtClean="0"/>
              <a:t>n like manner also, that the women adorn themselves in modest apparel, with propriety and moderation, not with braided hair or gold or pearls or costly clothing, but, which is proper for women professing godliness, with good works (1 Tim. 2:9-10).</a:t>
            </a:r>
          </a:p>
          <a:p>
            <a:pPr lvl="2"/>
            <a:r>
              <a:rPr lang="en-US" dirty="0" smtClean="0"/>
              <a:t>Adorn – “to put in order, make ready”</a:t>
            </a:r>
          </a:p>
          <a:p>
            <a:pPr lvl="2"/>
            <a:r>
              <a:rPr lang="en-US" dirty="0" smtClean="0"/>
              <a:t>Modest – “orderly, well-arranged, decent, seemly”</a:t>
            </a:r>
          </a:p>
          <a:p>
            <a:pPr lvl="2"/>
            <a:r>
              <a:rPr lang="en-US" dirty="0" smtClean="0"/>
              <a:t>Propriety – “indicates a sense of shame; rooted in character”</a:t>
            </a:r>
          </a:p>
          <a:p>
            <a:pPr lvl="2"/>
            <a:r>
              <a:rPr lang="en-US" dirty="0" smtClean="0"/>
              <a:t>Having regard to others; reflects upon an act’s consequences and the shame it would bring. (Trench)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sz="4000" b="1" dirty="0" smtClean="0"/>
              <a:t>Areas </a:t>
            </a:r>
            <a:r>
              <a:rPr lang="en-US" sz="4000" b="1" dirty="0" smtClean="0"/>
              <a:t>of Attack</a:t>
            </a:r>
            <a:endParaRPr lang="en-US" sz="4000" b="1"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marL="514350" indent="-514350">
              <a:buFont typeface="+mj-lt"/>
              <a:buAutoNum type="arabicPeriod"/>
            </a:pPr>
            <a:r>
              <a:rPr lang="en-US" b="1" dirty="0" smtClean="0"/>
              <a:t>Dress and Summertime</a:t>
            </a:r>
          </a:p>
          <a:p>
            <a:pPr lvl="1"/>
            <a:r>
              <a:rPr lang="en-US" sz="2600" dirty="0" smtClean="0"/>
              <a:t>Gen. 3:9 – “</a:t>
            </a:r>
            <a:r>
              <a:rPr lang="en-US" sz="2600" dirty="0" err="1" smtClean="0"/>
              <a:t>chagorah</a:t>
            </a:r>
            <a:r>
              <a:rPr lang="en-US" sz="2600" dirty="0" smtClean="0"/>
              <a:t>” – aprons</a:t>
            </a:r>
          </a:p>
          <a:p>
            <a:pPr lvl="2"/>
            <a:r>
              <a:rPr lang="en-US" dirty="0" smtClean="0"/>
              <a:t>Covered but still naked!</a:t>
            </a:r>
          </a:p>
          <a:p>
            <a:pPr lvl="1"/>
            <a:r>
              <a:rPr lang="en-US" dirty="0" smtClean="0"/>
              <a:t>Gen. 3:21 – “</a:t>
            </a:r>
            <a:r>
              <a:rPr lang="en-US" dirty="0" err="1" smtClean="0"/>
              <a:t>kethoneth</a:t>
            </a:r>
            <a:r>
              <a:rPr lang="en-US" dirty="0" smtClean="0"/>
              <a:t>” – coats</a:t>
            </a:r>
            <a:r>
              <a:rPr lang="en-US" dirty="0"/>
              <a:t>;</a:t>
            </a:r>
            <a:r>
              <a:rPr lang="en-US" dirty="0" smtClean="0"/>
              <a:t> tunics</a:t>
            </a:r>
          </a:p>
          <a:p>
            <a:pPr lvl="2"/>
            <a:r>
              <a:rPr lang="en-US" dirty="0" smtClean="0"/>
              <a:t>Covered from neck to knee or even ankle!</a:t>
            </a:r>
          </a:p>
          <a:p>
            <a:r>
              <a:rPr lang="en-US" sz="2800" dirty="0" smtClean="0"/>
              <a:t>And you shall make for them linen trousers to cover their nakedness; they shall reach from the waist to the thighs (Exod. 28:42).</a:t>
            </a:r>
          </a:p>
          <a:p>
            <a:r>
              <a:rPr lang="en-US" sz="2800" dirty="0" smtClean="0"/>
              <a:t>Take the millstones and grind meal. Remove your veil, Take off the skirt, Uncover the thigh, Pass through the rivers. Your nakedness shall be uncovered, Yes, your shame will be seen; I will take vengeance, And I will not arbitrate with a man (Isa. 47:2-3).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6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Immodesty</a:t>
            </a:r>
            <a:endParaRPr lang="en-US"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Puts out our light</a:t>
            </a:r>
          </a:p>
          <a:p>
            <a:pPr lvl="1"/>
            <a:r>
              <a:rPr lang="en-US" dirty="0" smtClean="0"/>
              <a:t>Let your light so shine before men, that they may see your good works and glorify your Father in heaven (Matt. 5:16).</a:t>
            </a:r>
            <a:endParaRPr lang="en-US" dirty="0"/>
          </a:p>
          <a:p>
            <a:r>
              <a:rPr lang="en-US" b="1" dirty="0" smtClean="0"/>
              <a:t>Causes others to sin:</a:t>
            </a:r>
          </a:p>
          <a:p>
            <a:pPr lvl="1"/>
            <a:r>
              <a:rPr lang="en-US" dirty="0" smtClean="0"/>
              <a:t>Then He said to the disciples, It is impossible that no offenses should come, but woe to him through whom they do come!  It would be better for him if a millstone were hung around his neck, and he were thrown into the sea, than that he should offend one of these little ones (Luke 17:1-2).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par>
                                <p:cTn id="12" presetID="54" presetClass="entr" presetSubtype="0" accel="10000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6"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4" presetClass="entr" presetSubtype="0" ac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5"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7" dur="500"/>
                                        <p:tgtEl>
                                          <p:spTgt spid="3">
                                            <p:txEl>
                                              <p:pRg st="2" end="2"/>
                                            </p:txEl>
                                          </p:spTgt>
                                        </p:tgtEl>
                                      </p:cBhvr>
                                    </p:animEffect>
                                  </p:childTnLst>
                                </p:cTn>
                              </p:par>
                              <p:par>
                                <p:cTn id="28" presetID="54" presetClass="entr" presetSubtype="0" accel="100000"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1"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2"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b="1" dirty="0" smtClean="0"/>
              <a:t>Areas </a:t>
            </a:r>
            <a:r>
              <a:rPr lang="en-US" sz="4000" b="1" dirty="0" smtClean="0"/>
              <a:t>of Attack</a:t>
            </a:r>
            <a:endParaRPr lang="en-US" sz="4000" b="1" dirty="0"/>
          </a:p>
        </p:txBody>
      </p:sp>
      <p:sp>
        <p:nvSpPr>
          <p:cNvPr id="3" name="Content Placeholder 2"/>
          <p:cNvSpPr>
            <a:spLocks noGrp="1"/>
          </p:cNvSpPr>
          <p:nvPr>
            <p:ph idx="1"/>
          </p:nvPr>
        </p:nvSpPr>
        <p:spPr>
          <a:xfrm>
            <a:off x="457200" y="1295400"/>
            <a:ext cx="8229600" cy="5334000"/>
          </a:xfrm>
        </p:spPr>
        <p:txBody>
          <a:bodyPr>
            <a:normAutofit fontScale="92500" lnSpcReduction="10000"/>
          </a:bodyPr>
          <a:lstStyle/>
          <a:p>
            <a:pPr marL="514350" indent="-514350">
              <a:buFont typeface="+mj-lt"/>
              <a:buAutoNum type="arabicPeriod" startAt="2"/>
            </a:pPr>
            <a:r>
              <a:rPr lang="en-US" b="1" dirty="0" smtClean="0"/>
              <a:t>Social Drinking</a:t>
            </a:r>
          </a:p>
          <a:p>
            <a:pPr lvl="1"/>
            <a:r>
              <a:rPr lang="en-US" dirty="0" smtClean="0"/>
              <a:t>For we have spent enough of our past lifetime in doing the will of the Gentiles--when we walked in lewdness, lusts, </a:t>
            </a:r>
            <a:r>
              <a:rPr lang="en-US" b="1" dirty="0" smtClean="0"/>
              <a:t>drunkenness, revelries, drinking parties</a:t>
            </a:r>
            <a:r>
              <a:rPr lang="en-US" dirty="0" smtClean="0"/>
              <a:t>, and abominable idolatries (1 Pet. 4:3).</a:t>
            </a:r>
          </a:p>
          <a:p>
            <a:r>
              <a:rPr lang="en-US" b="1" dirty="0" smtClean="0"/>
              <a:t>Strong Drink Condemned</a:t>
            </a:r>
          </a:p>
          <a:p>
            <a:pPr lvl="1"/>
            <a:r>
              <a:rPr lang="en-US" dirty="0" smtClean="0"/>
              <a:t>Wine is a mocker, Strong drink is a brawler, And whoever is led astray by it is not wise. (Prov. 20:1).</a:t>
            </a:r>
          </a:p>
          <a:p>
            <a:pPr lvl="1"/>
            <a:r>
              <a:rPr lang="en-US" dirty="0" smtClean="0"/>
              <a:t>Who has woe? Who has sorrow? Who has contentions? Who has complaints? Who has wounds without cause? Who has redness of eyes? Those who linger long at the wine, Those who go in search of mixed wine (Prov. 23:29-30).</a:t>
            </a:r>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1665</Words>
  <Application>Microsoft Office PowerPoint</Application>
  <PresentationFormat>On-screen Show (4:3)</PresentationFormat>
  <Paragraphs>72</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Living Godly In An Ungodly World</vt:lpstr>
      <vt:lpstr>The World Can Destroy A Christian</vt:lpstr>
      <vt:lpstr>“Lead Me Not Into Temptation”</vt:lpstr>
      <vt:lpstr>Some Seek Approval For Their Sin</vt:lpstr>
      <vt:lpstr>Be Alert!</vt:lpstr>
      <vt:lpstr>Areas of Attack</vt:lpstr>
      <vt:lpstr>Areas of Attack</vt:lpstr>
      <vt:lpstr>Immodesty</vt:lpstr>
      <vt:lpstr>Areas of Attack</vt:lpstr>
      <vt:lpstr>Areas of Attack</vt:lpstr>
      <vt:lpstr>Areas of Attack</vt:lpstr>
      <vt:lpstr>Social Drinking Questions</vt:lpstr>
      <vt:lpstr>Areas of Attack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Godly In An Ungodly World</dc:title>
  <dc:creator>Andy</dc:creator>
  <cp:lastModifiedBy>Andrew Alexander</cp:lastModifiedBy>
  <cp:revision>21</cp:revision>
  <dcterms:created xsi:type="dcterms:W3CDTF">2009-04-26T20:47:51Z</dcterms:created>
  <dcterms:modified xsi:type="dcterms:W3CDTF">2009-04-26T20:57:38Z</dcterms:modified>
</cp:coreProperties>
</file>