
<file path=[Content_Types].xml><?xml version="1.0" encoding="utf-8"?>
<Types xmlns="http://schemas.openxmlformats.org/package/2006/content-types">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2.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s/slide5.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3.xml" ContentType="application/vnd.openxmlformats-officedocument.presentationml.slideLayout+xml"/>
  <Override PartName="/ppt/slides/slide3.xml" ContentType="application/vnd.openxmlformats-officedocument.presentationml.slide+xml"/>
  <Override PartName="/ppt/slides/slide4.xml" ContentType="application/vnd.openxmlformats-officedocument.presentationml.slide+xml"/>
  <Override PartName="/ppt/slideLayouts/slideLayout5.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viewProps.xml" ContentType="application/vnd.openxmlformats-officedocument.presentationml.viewProps+xml"/>
  <Default Extension="bin" ContentType="application/vnd.openxmlformats-officedocument.presentationml.printerSettings"/>
  <Default Extension="rels" ContentType="application/vnd.openxmlformats-package.relationships+xml"/>
  <Override PartName="/ppt/slides/slide9.xml" ContentType="application/vnd.openxmlformats-officedocument.presentationml.slide+xml"/>
  <Override PartName="/ppt/handoutMasters/handoutMaster1.xml" ContentType="application/vnd.openxmlformats-officedocument.presentationml.handoutMaster+xml"/>
  <Override PartName="/ppt/slides/slide13.xml" ContentType="application/vnd.openxmlformats-officedocument.presentationml.slide+xml"/>
  <Override PartName="/ppt/slides/slide6.xml" ContentType="application/vnd.openxmlformats-officedocument.presentationml.slide+xml"/>
  <Override PartName="/ppt/slides/slide12.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8" r:id="rId1"/>
  </p:sldMasterIdLst>
  <p:handoutMasterIdLst>
    <p:handoutMasterId r:id="rId15"/>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rnWhat="handouts3" frameSlides="1"/>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howOutlineIcons="0" horzBarState="maximized">
    <p:restoredLeft sz="15620"/>
    <p:restoredTop sz="94660"/>
  </p:normalViewPr>
  <p:slideViewPr>
    <p:cSldViewPr>
      <p:cViewPr varScale="1">
        <p:scale>
          <a:sx n="93" d="100"/>
          <a:sy n="93" d="100"/>
        </p:scale>
        <p:origin x="-68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4" Type="http://schemas.openxmlformats.org/officeDocument/2006/relationships/slide" Target="slides/slide13.xml"/><Relationship Id="rId20" Type="http://schemas.openxmlformats.org/officeDocument/2006/relationships/tableStyles" Target="tableStyles.xml"/><Relationship Id="rId4" Type="http://schemas.openxmlformats.org/officeDocument/2006/relationships/slide" Target="slides/slide3.xml"/><Relationship Id="rId7" Type="http://schemas.openxmlformats.org/officeDocument/2006/relationships/slide" Target="slides/slide6.xml"/><Relationship Id="rId11" Type="http://schemas.openxmlformats.org/officeDocument/2006/relationships/slide" Target="slides/slide10.xml"/><Relationship Id="rId1" Type="http://schemas.openxmlformats.org/officeDocument/2006/relationships/slideMaster" Target="slideMasters/slideMaster1.xml"/><Relationship Id="rId6" Type="http://schemas.openxmlformats.org/officeDocument/2006/relationships/slide" Target="slides/slide5.xml"/><Relationship Id="rId16" Type="http://schemas.openxmlformats.org/officeDocument/2006/relationships/printerSettings" Target="printerSettings/printerSettings1.bin"/><Relationship Id="rId8" Type="http://schemas.openxmlformats.org/officeDocument/2006/relationships/slide" Target="slides/slide7.xml"/><Relationship Id="rId13" Type="http://schemas.openxmlformats.org/officeDocument/2006/relationships/slide" Target="slides/slide12.xml"/><Relationship Id="rId10" Type="http://schemas.openxmlformats.org/officeDocument/2006/relationships/slide" Target="slides/slide9.xml"/><Relationship Id="rId5" Type="http://schemas.openxmlformats.org/officeDocument/2006/relationships/slide" Target="slides/slide4.xml"/><Relationship Id="rId15" Type="http://schemas.openxmlformats.org/officeDocument/2006/relationships/handoutMaster" Target="handoutMasters/handoutMaster1.xml"/><Relationship Id="rId12" Type="http://schemas.openxmlformats.org/officeDocument/2006/relationships/slide" Target="slides/slide11.xml"/><Relationship Id="rId17" Type="http://schemas.openxmlformats.org/officeDocument/2006/relationships/presProps" Target="presProps.xml"/><Relationship Id="rId19" Type="http://schemas.openxmlformats.org/officeDocument/2006/relationships/theme" Target="theme/theme1.xml"/><Relationship Id="rId2" Type="http://schemas.openxmlformats.org/officeDocument/2006/relationships/slide" Target="slides/slide1.xml"/><Relationship Id="rId9" Type="http://schemas.openxmlformats.org/officeDocument/2006/relationships/slide" Target="slides/slide8.xml"/><Relationship Id="rId3" Type="http://schemas.openxmlformats.org/officeDocument/2006/relationships/slide" Target="slides/slide2.xml"/><Relationship Id="rId18"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2819D42-6773-5C4E-BCD6-7B001C836DC0}" type="datetimeFigureOut">
              <a:rPr lang="en-US" smtClean="0"/>
              <a:pPr/>
              <a:t>2/15/09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D212AFA-F91D-BC4B-A32C-77DF9F4C1830}"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7174FAF-1730-47C0-A046-79ABD8E164A4}" type="datetimeFigureOut">
              <a:rPr lang="en-US" smtClean="0"/>
              <a:pPr/>
              <a:t>2/15/09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1E34CA-5CFE-4456-9310-70C7E598F3F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174FAF-1730-47C0-A046-79ABD8E164A4}" type="datetimeFigureOut">
              <a:rPr lang="en-US" smtClean="0"/>
              <a:pPr/>
              <a:t>2/15/09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1E34CA-5CFE-4456-9310-70C7E598F3F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174FAF-1730-47C0-A046-79ABD8E164A4}" type="datetimeFigureOut">
              <a:rPr lang="en-US" smtClean="0"/>
              <a:pPr/>
              <a:t>2/15/09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1E34CA-5CFE-4456-9310-70C7E598F3F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174FAF-1730-47C0-A046-79ABD8E164A4}" type="datetimeFigureOut">
              <a:rPr lang="en-US" smtClean="0"/>
              <a:pPr/>
              <a:t>2/15/09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1E34CA-5CFE-4456-9310-70C7E598F3F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174FAF-1730-47C0-A046-79ABD8E164A4}" type="datetimeFigureOut">
              <a:rPr lang="en-US" smtClean="0"/>
              <a:pPr/>
              <a:t>2/15/09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1E34CA-5CFE-4456-9310-70C7E598F3F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7174FAF-1730-47C0-A046-79ABD8E164A4}" type="datetimeFigureOut">
              <a:rPr lang="en-US" smtClean="0"/>
              <a:pPr/>
              <a:t>2/15/09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1E34CA-5CFE-4456-9310-70C7E598F3F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7174FAF-1730-47C0-A046-79ABD8E164A4}" type="datetimeFigureOut">
              <a:rPr lang="en-US" smtClean="0"/>
              <a:pPr/>
              <a:t>2/15/09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41E34CA-5CFE-4456-9310-70C7E598F3F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7174FAF-1730-47C0-A046-79ABD8E164A4}" type="datetimeFigureOut">
              <a:rPr lang="en-US" smtClean="0"/>
              <a:pPr/>
              <a:t>2/15/09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41E34CA-5CFE-4456-9310-70C7E598F3F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174FAF-1730-47C0-A046-79ABD8E164A4}" type="datetimeFigureOut">
              <a:rPr lang="en-US" smtClean="0"/>
              <a:pPr/>
              <a:t>2/15/09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41E34CA-5CFE-4456-9310-70C7E598F3F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174FAF-1730-47C0-A046-79ABD8E164A4}" type="datetimeFigureOut">
              <a:rPr lang="en-US" smtClean="0"/>
              <a:pPr/>
              <a:t>2/15/09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1E34CA-5CFE-4456-9310-70C7E598F3F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174FAF-1730-47C0-A046-79ABD8E164A4}" type="datetimeFigureOut">
              <a:rPr lang="en-US" smtClean="0"/>
              <a:pPr/>
              <a:t>2/15/09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1E34CA-5CFE-4456-9310-70C7E598F3F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174FAF-1730-47C0-A046-79ABD8E164A4}" type="datetimeFigureOut">
              <a:rPr lang="en-US" smtClean="0"/>
              <a:pPr/>
              <a:t>2/15/09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1E34CA-5CFE-4456-9310-70C7E598F3F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0"/>
            <a:ext cx="7772400" cy="990600"/>
          </a:xfrm>
        </p:spPr>
        <p:style>
          <a:lnRef idx="1">
            <a:schemeClr val="accent2"/>
          </a:lnRef>
          <a:fillRef idx="3">
            <a:schemeClr val="accent2"/>
          </a:fillRef>
          <a:effectRef idx="2">
            <a:schemeClr val="accent2"/>
          </a:effectRef>
          <a:fontRef idx="minor">
            <a:schemeClr val="lt1"/>
          </a:fontRef>
        </p:style>
        <p:txBody>
          <a:bodyPr/>
          <a:lstStyle/>
          <a:p>
            <a:r>
              <a:rPr lang="en-US" dirty="0" smtClean="0"/>
              <a:t>Lord, Increase Our Faith</a:t>
            </a:r>
            <a:endParaRPr lang="en-US" dirty="0"/>
          </a:p>
        </p:txBody>
      </p:sp>
      <p:sp>
        <p:nvSpPr>
          <p:cNvPr id="3" name="Subtitle 2"/>
          <p:cNvSpPr>
            <a:spLocks noGrp="1"/>
          </p:cNvSpPr>
          <p:nvPr>
            <p:ph type="subTitle" idx="1"/>
          </p:nvPr>
        </p:nvSpPr>
        <p:spPr>
          <a:xfrm>
            <a:off x="609600" y="1295399"/>
            <a:ext cx="7924800" cy="5334000"/>
          </a:xfrm>
        </p:spPr>
        <p:txBody>
          <a:bodyPr>
            <a:noAutofit/>
          </a:bodyPr>
          <a:lstStyle/>
          <a:p>
            <a:pPr algn="l">
              <a:lnSpc>
                <a:spcPct val="140000"/>
              </a:lnSpc>
              <a:spcAft>
                <a:spcPts val="600"/>
              </a:spcAft>
            </a:pPr>
            <a:r>
              <a:rPr lang="en-US" sz="2400" dirty="0" smtClean="0">
                <a:solidFill>
                  <a:schemeClr val="tx1"/>
                </a:solidFill>
              </a:rPr>
              <a:t>Then He said to the disciples, “It is impossible that no offenses should come, but woe to him through whom they do come!  It would be better for him if a millstone were hung around his neck, and he were thrown into the sea, than that he should offend one of these little ones.  Take heed to yourselves.  If your brother sins against you, rebuke him; and if he repents, forgive him.  And if he sins against you seven times in a day, and seven times in a day returns to you, saying, ‘I repent,’ you shall forgive him.  </a:t>
            </a:r>
            <a:r>
              <a:rPr lang="en-US" sz="2400" b="1" dirty="0" smtClean="0">
                <a:solidFill>
                  <a:schemeClr val="tx1"/>
                </a:solidFill>
              </a:rPr>
              <a:t>And the apostles said to the Lord, "Increase our faith" </a:t>
            </a:r>
            <a:r>
              <a:rPr lang="en-US" sz="2400" dirty="0" smtClean="0">
                <a:solidFill>
                  <a:schemeClr val="tx1"/>
                </a:solidFill>
              </a:rPr>
              <a:t>(Luke 17:1-5).</a:t>
            </a:r>
          </a:p>
          <a:p>
            <a:pPr algn="l"/>
            <a:endParaRPr lang="en-US"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3">
            <a:schemeClr val="accent1"/>
          </a:fillRef>
          <a:effectRef idx="2">
            <a:schemeClr val="accent1"/>
          </a:effectRef>
          <a:fontRef idx="minor">
            <a:schemeClr val="lt1"/>
          </a:fontRef>
        </p:style>
        <p:txBody>
          <a:bodyPr/>
          <a:lstStyle/>
          <a:p>
            <a:r>
              <a:rPr lang="en-US" dirty="0" smtClean="0"/>
              <a:t>How May We Increase Our Faith?</a:t>
            </a:r>
            <a:endParaRPr lang="en-US" dirty="0"/>
          </a:p>
        </p:txBody>
      </p:sp>
      <p:sp>
        <p:nvSpPr>
          <p:cNvPr id="3" name="Content Placeholder 2"/>
          <p:cNvSpPr>
            <a:spLocks noGrp="1"/>
          </p:cNvSpPr>
          <p:nvPr>
            <p:ph idx="1"/>
          </p:nvPr>
        </p:nvSpPr>
        <p:spPr>
          <a:xfrm>
            <a:off x="457200" y="1600200"/>
            <a:ext cx="8229600" cy="4876800"/>
          </a:xfrm>
        </p:spPr>
        <p:txBody>
          <a:bodyPr/>
          <a:lstStyle/>
          <a:p>
            <a:r>
              <a:rPr lang="en-US" b="1" dirty="0" smtClean="0"/>
              <a:t>By feeding our faith.</a:t>
            </a:r>
          </a:p>
          <a:p>
            <a:pPr lvl="1">
              <a:buNone/>
            </a:pPr>
            <a:r>
              <a:rPr lang="en-US" dirty="0" smtClean="0"/>
              <a:t>“So then faith comes by hearing, and hearing by the word of God” (Rom. 10:17).</a:t>
            </a:r>
          </a:p>
          <a:p>
            <a:pPr lvl="1">
              <a:buNone/>
            </a:pPr>
            <a:r>
              <a:rPr lang="en-US" dirty="0" smtClean="0"/>
              <a:t>“And truly Jesus did many other signs in the presence of His disciples, which are not written in this book; but these are written that you may believe that Jesus is the Christ, the Son of God, and that believing you may have life in His name” (Jn. 20:30-31).</a:t>
            </a:r>
          </a:p>
          <a:p>
            <a:r>
              <a:rPr lang="en-US" b="1" dirty="0" smtClean="0"/>
              <a:t>Word of God is food for our faith!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Horizontal)">
                                      <p:cBhvr>
                                        <p:cTn id="7" dur="500"/>
                                        <p:tgtEl>
                                          <p:spTgt spid="3">
                                            <p:txEl>
                                              <p:pRg st="0" end="0"/>
                                            </p:txEl>
                                          </p:spTgt>
                                        </p:tgtEl>
                                      </p:cBhvr>
                                    </p:animEffect>
                                  </p:childTnLst>
                                </p:cTn>
                              </p:par>
                              <p:par>
                                <p:cTn id="8" presetID="16" presetClass="entr" presetSubtype="26"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Horizontal)">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6"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arn(inHorizontal)">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6"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barn(inHorizontal)">
                                      <p:cBhvr>
                                        <p:cTn id="2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3">
            <a:schemeClr val="accent1"/>
          </a:fillRef>
          <a:effectRef idx="2">
            <a:schemeClr val="accent1"/>
          </a:effectRef>
          <a:fontRef idx="minor">
            <a:schemeClr val="lt1"/>
          </a:fontRef>
        </p:style>
        <p:txBody>
          <a:bodyPr/>
          <a:lstStyle/>
          <a:p>
            <a:r>
              <a:rPr lang="en-US" dirty="0" smtClean="0"/>
              <a:t>How May We Increase Our Faith?</a:t>
            </a:r>
            <a:endParaRPr lang="en-US" dirty="0"/>
          </a:p>
        </p:txBody>
      </p:sp>
      <p:sp>
        <p:nvSpPr>
          <p:cNvPr id="3" name="Content Placeholder 2"/>
          <p:cNvSpPr>
            <a:spLocks noGrp="1"/>
          </p:cNvSpPr>
          <p:nvPr>
            <p:ph idx="1"/>
          </p:nvPr>
        </p:nvSpPr>
        <p:spPr>
          <a:xfrm>
            <a:off x="457200" y="1600200"/>
            <a:ext cx="8229600" cy="4800600"/>
          </a:xfrm>
        </p:spPr>
        <p:txBody>
          <a:bodyPr>
            <a:normAutofit fontScale="92500" lnSpcReduction="10000"/>
          </a:bodyPr>
          <a:lstStyle/>
          <a:p>
            <a:r>
              <a:rPr lang="en-US" b="1" dirty="0" smtClean="0"/>
              <a:t>The more food we consume, the probability is our faith will be increased.</a:t>
            </a:r>
          </a:p>
          <a:p>
            <a:pPr lvl="1">
              <a:buNone/>
            </a:pPr>
            <a:r>
              <a:rPr lang="en-US" dirty="0" smtClean="0"/>
              <a:t>“So now, brethren, I commend you to God and to the word of His grace, which is able to build you up and give you an inheritance among all those who are sanctified” (Acts 20:32).</a:t>
            </a:r>
          </a:p>
          <a:p>
            <a:r>
              <a:rPr lang="en-US" b="1" dirty="0" smtClean="0"/>
              <a:t>A pure diet.</a:t>
            </a:r>
          </a:p>
          <a:p>
            <a:pPr lvl="1">
              <a:buNone/>
            </a:pPr>
            <a:r>
              <a:rPr lang="en-US" dirty="0" smtClean="0"/>
              <a:t>“Therefore, laying aside all malice, all deceit, hypocrisy, envy, and all evil speaking, as newborn babes, desire the pure milk of the word, that you may grow thereby” (1 Pet. 2:1-2).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Horizontal)">
                                      <p:cBhvr>
                                        <p:cTn id="7" dur="500"/>
                                        <p:tgtEl>
                                          <p:spTgt spid="3">
                                            <p:txEl>
                                              <p:pRg st="0" end="0"/>
                                            </p:txEl>
                                          </p:spTgt>
                                        </p:tgtEl>
                                      </p:cBhvr>
                                    </p:animEffect>
                                  </p:childTnLst>
                                </p:cTn>
                              </p:par>
                              <p:par>
                                <p:cTn id="8" presetID="16" presetClass="entr" presetSubtype="26"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Horizontal)">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6"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arn(inHorizontal)">
                                      <p:cBhvr>
                                        <p:cTn id="15" dur="500"/>
                                        <p:tgtEl>
                                          <p:spTgt spid="3">
                                            <p:txEl>
                                              <p:pRg st="2" end="2"/>
                                            </p:txEl>
                                          </p:spTgt>
                                        </p:tgtEl>
                                      </p:cBhvr>
                                    </p:animEffect>
                                  </p:childTnLst>
                                </p:cTn>
                              </p:par>
                              <p:par>
                                <p:cTn id="16" presetID="16" presetClass="entr" presetSubtype="26"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arn(inHorizontal)">
                                      <p:cBhvr>
                                        <p:cTn id="1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3">
            <a:schemeClr val="accent1"/>
          </a:fillRef>
          <a:effectRef idx="2">
            <a:schemeClr val="accent1"/>
          </a:effectRef>
          <a:fontRef idx="minor">
            <a:schemeClr val="lt1"/>
          </a:fontRef>
        </p:style>
        <p:txBody>
          <a:bodyPr/>
          <a:lstStyle/>
          <a:p>
            <a:r>
              <a:rPr lang="en-US" dirty="0" smtClean="0"/>
              <a:t>How May We Increase Our Faith?</a:t>
            </a:r>
            <a:endParaRPr lang="en-US" dirty="0"/>
          </a:p>
        </p:txBody>
      </p:sp>
      <p:sp>
        <p:nvSpPr>
          <p:cNvPr id="3" name="Content Placeholder 2"/>
          <p:cNvSpPr>
            <a:spLocks noGrp="1"/>
          </p:cNvSpPr>
          <p:nvPr>
            <p:ph idx="1"/>
          </p:nvPr>
        </p:nvSpPr>
        <p:spPr>
          <a:xfrm>
            <a:off x="457200" y="1600200"/>
            <a:ext cx="8229600" cy="4953000"/>
          </a:xfrm>
        </p:spPr>
        <p:txBody>
          <a:bodyPr>
            <a:normAutofit fontScale="92500" lnSpcReduction="20000"/>
          </a:bodyPr>
          <a:lstStyle/>
          <a:p>
            <a:r>
              <a:rPr lang="en-US" b="1" dirty="0" smtClean="0"/>
              <a:t>A proper consumption of spiritual food requires:</a:t>
            </a:r>
          </a:p>
          <a:p>
            <a:pPr marL="971550" lvl="1" indent="-514350">
              <a:buFont typeface="+mj-lt"/>
              <a:buAutoNum type="arabicPeriod"/>
            </a:pPr>
            <a:r>
              <a:rPr lang="en-US" dirty="0" smtClean="0"/>
              <a:t>Persistence</a:t>
            </a:r>
          </a:p>
          <a:p>
            <a:pPr marL="971550" lvl="1" indent="-514350">
              <a:buFont typeface="+mj-lt"/>
              <a:buAutoNum type="arabicPeriod"/>
            </a:pPr>
            <a:r>
              <a:rPr lang="en-US" dirty="0" smtClean="0"/>
              <a:t>Regularity</a:t>
            </a:r>
          </a:p>
          <a:p>
            <a:pPr marL="971550" lvl="1" indent="-514350">
              <a:buFont typeface="+mj-lt"/>
              <a:buAutoNum type="arabicPeriod"/>
            </a:pPr>
            <a:r>
              <a:rPr lang="en-US" dirty="0" smtClean="0"/>
              <a:t>Liberality</a:t>
            </a:r>
          </a:p>
          <a:p>
            <a:pPr marL="571500" indent="-514350"/>
            <a:r>
              <a:rPr lang="en-US" b="1" dirty="0" smtClean="0"/>
              <a:t>Determine to receive the Word of God often and don’t be afraid to eat a good amount of it.</a:t>
            </a:r>
          </a:p>
          <a:p>
            <a:pPr marL="571500" indent="-514350"/>
            <a:r>
              <a:rPr lang="en-US" b="1" dirty="0" smtClean="0"/>
              <a:t>Food for our faith comes from:</a:t>
            </a:r>
          </a:p>
          <a:p>
            <a:pPr marL="971550" lvl="1" indent="-514350">
              <a:buFont typeface="+mj-lt"/>
              <a:buAutoNum type="arabicPeriod"/>
            </a:pPr>
            <a:r>
              <a:rPr lang="en-US" dirty="0" smtClean="0"/>
              <a:t>Reading the Word</a:t>
            </a:r>
          </a:p>
          <a:p>
            <a:pPr marL="971550" lvl="1" indent="-514350">
              <a:buFont typeface="+mj-lt"/>
              <a:buAutoNum type="arabicPeriod"/>
            </a:pPr>
            <a:r>
              <a:rPr lang="en-US" dirty="0" smtClean="0"/>
              <a:t>Attending services where the Word is taught.</a:t>
            </a:r>
          </a:p>
          <a:p>
            <a:pPr marL="971550" lvl="1" indent="-514350">
              <a:buFont typeface="+mj-lt"/>
              <a:buAutoNum type="arabicPeriod"/>
            </a:pPr>
            <a:r>
              <a:rPr lang="en-US" dirty="0" smtClean="0"/>
              <a:t>Attending classes where questions can be discussed.</a:t>
            </a:r>
          </a:p>
          <a:p>
            <a:pPr marL="571500" indent="-514350"/>
            <a:r>
              <a:rPr lang="en-US" b="1" dirty="0" smtClean="0"/>
              <a:t>Neglecting these will cause spiritual starvation!</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inHorizont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6"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arn(inHorizontal)">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6"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barn(inHorizontal)">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6"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barn(inHorizontal)">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6"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barn(inHorizontal)">
                                      <p:cBhvr>
                                        <p:cTn id="5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3">
            <a:schemeClr val="accent1"/>
          </a:fillRef>
          <a:effectRef idx="2">
            <a:schemeClr val="accent1"/>
          </a:effectRef>
          <a:fontRef idx="minor">
            <a:schemeClr val="lt1"/>
          </a:fontRef>
        </p:style>
        <p:txBody>
          <a:bodyPr/>
          <a:lstStyle/>
          <a:p>
            <a:r>
              <a:rPr lang="en-US" dirty="0" smtClean="0"/>
              <a:t>How May We Increase Our Faith?</a:t>
            </a:r>
            <a:endParaRPr lang="en-US" dirty="0"/>
          </a:p>
        </p:txBody>
      </p:sp>
      <p:sp>
        <p:nvSpPr>
          <p:cNvPr id="3" name="Content Placeholder 2"/>
          <p:cNvSpPr>
            <a:spLocks noGrp="1"/>
          </p:cNvSpPr>
          <p:nvPr>
            <p:ph idx="1"/>
          </p:nvPr>
        </p:nvSpPr>
        <p:spPr>
          <a:xfrm>
            <a:off x="457200" y="1600200"/>
            <a:ext cx="8229600" cy="5029200"/>
          </a:xfrm>
        </p:spPr>
        <p:txBody>
          <a:bodyPr>
            <a:normAutofit fontScale="92500" lnSpcReduction="10000"/>
          </a:bodyPr>
          <a:lstStyle/>
          <a:p>
            <a:r>
              <a:rPr lang="en-US" b="1" dirty="0" smtClean="0"/>
              <a:t>By Exercising Our Faith.</a:t>
            </a:r>
          </a:p>
          <a:p>
            <a:r>
              <a:rPr lang="en-US" dirty="0" smtClean="0"/>
              <a:t>Food without exercise causes a sluggish, </a:t>
            </a:r>
            <a:r>
              <a:rPr lang="en-US" dirty="0"/>
              <a:t>u</a:t>
            </a:r>
            <a:r>
              <a:rPr lang="en-US" dirty="0" smtClean="0"/>
              <a:t>nhealthy body.</a:t>
            </a:r>
          </a:p>
          <a:p>
            <a:pPr lvl="1">
              <a:buNone/>
            </a:pPr>
            <a:r>
              <a:rPr lang="en-US" dirty="0" smtClean="0"/>
              <a:t>“For though by this time you ought to be teachers, you need someone to teach you again the first principles of the oracles of God; and you have come to need milk and not solid food. For everyone who partakes only of milk is unskilled in the word of righteousness, for he is a babe. But solid food belongs to those who are of full age, that is, those who by reason of use have their senses exercised to discern both good and evil” (Heb. 5:12-14).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3">
            <a:schemeClr val="accent2"/>
          </a:fillRef>
          <a:effectRef idx="2">
            <a:schemeClr val="accent2"/>
          </a:effectRef>
          <a:fontRef idx="minor">
            <a:schemeClr val="lt1"/>
          </a:fontRef>
        </p:style>
        <p:txBody>
          <a:bodyPr/>
          <a:lstStyle/>
          <a:p>
            <a:r>
              <a:rPr lang="en-US" dirty="0" smtClean="0"/>
              <a:t>Lord, Increase Our Faith</a:t>
            </a:r>
            <a:endParaRPr lang="en-US" dirty="0"/>
          </a:p>
        </p:txBody>
      </p:sp>
      <p:sp>
        <p:nvSpPr>
          <p:cNvPr id="3" name="Content Placeholder 2"/>
          <p:cNvSpPr>
            <a:spLocks noGrp="1"/>
          </p:cNvSpPr>
          <p:nvPr>
            <p:ph idx="1"/>
          </p:nvPr>
        </p:nvSpPr>
        <p:spPr>
          <a:xfrm>
            <a:off x="457200" y="1600200"/>
            <a:ext cx="8229600" cy="4876800"/>
          </a:xfrm>
        </p:spPr>
        <p:txBody>
          <a:bodyPr>
            <a:normAutofit fontScale="92500" lnSpcReduction="20000"/>
          </a:bodyPr>
          <a:lstStyle/>
          <a:p>
            <a:r>
              <a:rPr lang="en-US" b="1" dirty="0" smtClean="0"/>
              <a:t>Faith can be increased.</a:t>
            </a:r>
          </a:p>
          <a:p>
            <a:r>
              <a:rPr lang="en-US" dirty="0" smtClean="0"/>
              <a:t>Disciples recognized their need for more faith.</a:t>
            </a:r>
          </a:p>
          <a:p>
            <a:r>
              <a:rPr lang="en-US" dirty="0" smtClean="0"/>
              <a:t>Faith is increased in the same manner from which it comes:</a:t>
            </a:r>
          </a:p>
          <a:p>
            <a:pPr lvl="1">
              <a:buNone/>
            </a:pPr>
            <a:r>
              <a:rPr lang="en-US" dirty="0" smtClean="0"/>
              <a:t>“So then faith comes by hearing, and hearing by the word of God” (Rom. 10:17).</a:t>
            </a:r>
          </a:p>
          <a:p>
            <a:r>
              <a:rPr lang="en-US" dirty="0" smtClean="0"/>
              <a:t>Paul prayed for brethren at Thessalonica:</a:t>
            </a:r>
          </a:p>
          <a:p>
            <a:pPr lvl="1">
              <a:buNone/>
            </a:pPr>
            <a:r>
              <a:rPr lang="en-US" dirty="0" smtClean="0"/>
              <a:t>“We are bound to thank God always for you, brethren, as it is fitting, because your faith grows exceedingly, and the love of every one of you all abounds toward each other” (2 Thess. 1:3.)</a:t>
            </a:r>
          </a:p>
          <a:p>
            <a:r>
              <a:rPr lang="en-US" dirty="0" smtClean="0"/>
              <a:t>One can add to his faith (2 Pet. 1:5-8).</a:t>
            </a:r>
          </a:p>
          <a:p>
            <a:pPr>
              <a:buNone/>
            </a:pPr>
            <a:endParaRPr lang="en-US" dirty="0" smtClean="0"/>
          </a:p>
          <a:p>
            <a:pPr>
              <a:buNone/>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Horizontal)">
                                      <p:cBhvr>
                                        <p:cTn id="17" dur="500"/>
                                        <p:tgtEl>
                                          <p:spTgt spid="3">
                                            <p:txEl>
                                              <p:pRg st="2" end="2"/>
                                            </p:txEl>
                                          </p:spTgt>
                                        </p:tgtEl>
                                      </p:cBhvr>
                                    </p:animEffect>
                                  </p:childTnLst>
                                </p:cTn>
                              </p:par>
                            </p:childTnLst>
                          </p:cTn>
                        </p:par>
                        <p:par>
                          <p:cTn id="18" fill="hold">
                            <p:stCondLst>
                              <p:cond delay="500"/>
                            </p:stCondLst>
                            <p:childTnLst>
                              <p:par>
                                <p:cTn id="19" presetID="16" presetClass="entr" presetSubtype="26" fill="hold" grpId="0" nodeType="after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barn(inHorizontal)">
                                      <p:cBhvr>
                                        <p:cTn id="21" dur="500"/>
                                        <p:tgtEl>
                                          <p:spTgt spid="3">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6" fill="hold" grpId="0"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barn(inHorizontal)">
                                      <p:cBhvr>
                                        <p:cTn id="26" dur="500"/>
                                        <p:tgtEl>
                                          <p:spTgt spid="3">
                                            <p:txEl>
                                              <p:pRg st="4" end="4"/>
                                            </p:txEl>
                                          </p:spTgt>
                                        </p:tgtEl>
                                      </p:cBhvr>
                                    </p:animEffect>
                                  </p:childTnLst>
                                </p:cTn>
                              </p:par>
                            </p:childTnLst>
                          </p:cTn>
                        </p:par>
                        <p:par>
                          <p:cTn id="27" fill="hold">
                            <p:stCondLst>
                              <p:cond delay="500"/>
                            </p:stCondLst>
                            <p:childTnLst>
                              <p:par>
                                <p:cTn id="28" presetID="16" presetClass="entr" presetSubtype="26" fill="hold" grpId="0" nodeType="after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barn(inHorizontal)">
                                      <p:cBhvr>
                                        <p:cTn id="30" dur="500"/>
                                        <p:tgtEl>
                                          <p:spTgt spid="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6" fill="hold" grpId="0"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barn(inHorizontal)">
                                      <p:cBhvr>
                                        <p:cTn id="3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3">
            <a:schemeClr val="accent2"/>
          </a:fillRef>
          <a:effectRef idx="2">
            <a:schemeClr val="accent2"/>
          </a:effectRef>
          <a:fontRef idx="minor">
            <a:schemeClr val="lt1"/>
          </a:fontRef>
        </p:style>
        <p:txBody>
          <a:bodyPr/>
          <a:lstStyle/>
          <a:p>
            <a:r>
              <a:rPr lang="en-US" dirty="0" smtClean="0"/>
              <a:t>Lord, Increase Our Faith</a:t>
            </a:r>
            <a:endParaRPr lang="en-US" dirty="0"/>
          </a:p>
        </p:txBody>
      </p:sp>
      <p:sp>
        <p:nvSpPr>
          <p:cNvPr id="3" name="Content Placeholder 2"/>
          <p:cNvSpPr>
            <a:spLocks noGrp="1"/>
          </p:cNvSpPr>
          <p:nvPr>
            <p:ph idx="1"/>
          </p:nvPr>
        </p:nvSpPr>
        <p:spPr/>
        <p:txBody>
          <a:bodyPr>
            <a:normAutofit fontScale="92500"/>
          </a:bodyPr>
          <a:lstStyle/>
          <a:p>
            <a:r>
              <a:rPr lang="en-US" b="1" dirty="0" smtClean="0"/>
              <a:t>Increase in faith should be our desire.</a:t>
            </a:r>
          </a:p>
          <a:p>
            <a:r>
              <a:rPr lang="en-US" dirty="0" smtClean="0"/>
              <a:t>When commands appear difficult, instead of giving up, we should desire that our faith might be increased that we might be obedient in all things.</a:t>
            </a:r>
          </a:p>
          <a:p>
            <a:r>
              <a:rPr lang="en-US" dirty="0" smtClean="0"/>
              <a:t>Some are indifferent or unconcerned about increasing their faith—These will never grow to maturity.</a:t>
            </a:r>
          </a:p>
          <a:p>
            <a:r>
              <a:rPr lang="en-US" dirty="0" smtClean="0"/>
              <a:t>Many here are interested in increasing their faith.</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4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42"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out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42"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out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42"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out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3">
            <a:schemeClr val="accent2"/>
          </a:fillRef>
          <a:effectRef idx="2">
            <a:schemeClr val="accent2"/>
          </a:effectRef>
          <a:fontRef idx="minor">
            <a:schemeClr val="lt1"/>
          </a:fontRef>
        </p:style>
        <p:txBody>
          <a:bodyPr>
            <a:normAutofit fontScale="90000"/>
          </a:bodyPr>
          <a:lstStyle/>
          <a:p>
            <a:r>
              <a:rPr lang="en-US" dirty="0" smtClean="0"/>
              <a:t>Why Should We Increase Our Faith?</a:t>
            </a:r>
            <a:endParaRPr lang="en-US" dirty="0"/>
          </a:p>
        </p:txBody>
      </p:sp>
      <p:sp>
        <p:nvSpPr>
          <p:cNvPr id="3" name="Content Placeholder 2"/>
          <p:cNvSpPr>
            <a:spLocks noGrp="1"/>
          </p:cNvSpPr>
          <p:nvPr>
            <p:ph idx="1"/>
          </p:nvPr>
        </p:nvSpPr>
        <p:spPr>
          <a:xfrm>
            <a:off x="457200" y="1600200"/>
            <a:ext cx="8229600" cy="4876800"/>
          </a:xfrm>
        </p:spPr>
        <p:txBody>
          <a:bodyPr>
            <a:normAutofit lnSpcReduction="10000"/>
          </a:bodyPr>
          <a:lstStyle/>
          <a:p>
            <a:r>
              <a:rPr lang="en-US" b="1" dirty="0" smtClean="0"/>
              <a:t>To hold what we have.</a:t>
            </a:r>
          </a:p>
          <a:p>
            <a:pPr lvl="1">
              <a:buNone/>
            </a:pPr>
            <a:r>
              <a:rPr lang="en-US" dirty="0" smtClean="0"/>
              <a:t>“For to everyone who has, more will be given, and he will have abundance; but from him who does not have, even what he has will be taken away” (Matt.25:29).</a:t>
            </a:r>
          </a:p>
          <a:p>
            <a:r>
              <a:rPr lang="en-US" b="1" dirty="0" smtClean="0"/>
              <a:t>Faith can be lost.</a:t>
            </a:r>
          </a:p>
          <a:p>
            <a:pPr lvl="1">
              <a:buNone/>
            </a:pPr>
            <a:r>
              <a:rPr lang="en-US" dirty="0" smtClean="0"/>
              <a:t>“Having faith and a good conscience, which some having rejected, concerning the faith have suffered shipwreck, of whom are Hymenaeus and Alexander, whom I delivered to Satan that they may learn not to blaspheme” (1 Tim.1:19-20).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Horizontal)">
                                      <p:cBhvr>
                                        <p:cTn id="7" dur="500"/>
                                        <p:tgtEl>
                                          <p:spTgt spid="3">
                                            <p:txEl>
                                              <p:pRg st="0" end="0"/>
                                            </p:txEl>
                                          </p:spTgt>
                                        </p:tgtEl>
                                      </p:cBhvr>
                                    </p:animEffect>
                                  </p:childTnLst>
                                </p:cTn>
                              </p:par>
                              <p:par>
                                <p:cTn id="8" presetID="16" presetClass="entr" presetSubtype="26"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Horizontal)">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6"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arn(inHorizontal)">
                                      <p:cBhvr>
                                        <p:cTn id="15" dur="500"/>
                                        <p:tgtEl>
                                          <p:spTgt spid="3">
                                            <p:txEl>
                                              <p:pRg st="2" end="2"/>
                                            </p:txEl>
                                          </p:spTgt>
                                        </p:tgtEl>
                                      </p:cBhvr>
                                    </p:animEffect>
                                  </p:childTnLst>
                                </p:cTn>
                              </p:par>
                              <p:par>
                                <p:cTn id="16" presetID="16" presetClass="entr" presetSubtype="26"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arn(inHorizontal)">
                                      <p:cBhvr>
                                        <p:cTn id="1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3">
            <a:schemeClr val="accent2"/>
          </a:fillRef>
          <a:effectRef idx="2">
            <a:schemeClr val="accent2"/>
          </a:effectRef>
          <a:fontRef idx="minor">
            <a:schemeClr val="lt1"/>
          </a:fontRef>
        </p:style>
        <p:txBody>
          <a:bodyPr>
            <a:normAutofit fontScale="90000"/>
          </a:bodyPr>
          <a:lstStyle/>
          <a:p>
            <a:r>
              <a:rPr lang="en-US" dirty="0" smtClean="0"/>
              <a:t>Why Should We Increase Our Faith?</a:t>
            </a:r>
            <a:endParaRPr lang="en-US" dirty="0"/>
          </a:p>
        </p:txBody>
      </p:sp>
      <p:sp>
        <p:nvSpPr>
          <p:cNvPr id="3" name="Content Placeholder 2"/>
          <p:cNvSpPr>
            <a:spLocks noGrp="1"/>
          </p:cNvSpPr>
          <p:nvPr>
            <p:ph idx="1"/>
          </p:nvPr>
        </p:nvSpPr>
        <p:spPr/>
        <p:txBody>
          <a:bodyPr/>
          <a:lstStyle/>
          <a:p>
            <a:r>
              <a:rPr lang="en-US" b="1" dirty="0" smtClean="0"/>
              <a:t>To remain true to the faith.</a:t>
            </a:r>
          </a:p>
          <a:p>
            <a:r>
              <a:rPr lang="en-US" dirty="0" smtClean="0"/>
              <a:t>Root of indifference is a lack of faith.</a:t>
            </a:r>
          </a:p>
          <a:p>
            <a:r>
              <a:rPr lang="en-US" dirty="0" smtClean="0"/>
              <a:t>God’s power to keep us is dependent on our faith.</a:t>
            </a:r>
          </a:p>
          <a:p>
            <a:pPr lvl="1">
              <a:buNone/>
            </a:pPr>
            <a:r>
              <a:rPr lang="en-US" dirty="0" smtClean="0"/>
              <a:t>“who are kept by the power of God through faith for salvation…” (1 Pet. 1:5).</a:t>
            </a:r>
          </a:p>
          <a:p>
            <a:r>
              <a:rPr lang="en-US" dirty="0" smtClean="0"/>
              <a:t>As we increase our faith, we lessen the possibility of falling away.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Horizontal)">
                                      <p:cBhvr>
                                        <p:cTn id="17" dur="500"/>
                                        <p:tgtEl>
                                          <p:spTgt spid="3">
                                            <p:txEl>
                                              <p:pRg st="2" end="2"/>
                                            </p:txEl>
                                          </p:spTgt>
                                        </p:tgtEl>
                                      </p:cBhvr>
                                    </p:animEffect>
                                  </p:childTnLst>
                                </p:cTn>
                              </p:par>
                              <p:par>
                                <p:cTn id="18" presetID="16" presetClass="entr" presetSubtype="26"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barn(inHorizontal)">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6"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barn(inHorizontal)">
                                      <p:cBhvr>
                                        <p:cTn id="2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3">
            <a:schemeClr val="accent2"/>
          </a:fillRef>
          <a:effectRef idx="2">
            <a:schemeClr val="accent2"/>
          </a:effectRef>
          <a:fontRef idx="minor">
            <a:schemeClr val="lt1"/>
          </a:fontRef>
        </p:style>
        <p:txBody>
          <a:bodyPr>
            <a:normAutofit fontScale="90000"/>
          </a:bodyPr>
          <a:lstStyle/>
          <a:p>
            <a:r>
              <a:rPr lang="en-US" dirty="0" smtClean="0"/>
              <a:t>Why Should We Increase Our Faith?</a:t>
            </a:r>
            <a:endParaRPr lang="en-US" dirty="0"/>
          </a:p>
        </p:txBody>
      </p:sp>
      <p:sp>
        <p:nvSpPr>
          <p:cNvPr id="3" name="Content Placeholder 2"/>
          <p:cNvSpPr>
            <a:spLocks noGrp="1"/>
          </p:cNvSpPr>
          <p:nvPr>
            <p:ph idx="1"/>
          </p:nvPr>
        </p:nvSpPr>
        <p:spPr/>
        <p:txBody>
          <a:bodyPr>
            <a:normAutofit fontScale="92500" lnSpcReduction="10000"/>
          </a:bodyPr>
          <a:lstStyle/>
          <a:p>
            <a:r>
              <a:rPr lang="en-US" b="1" dirty="0" smtClean="0"/>
              <a:t>To </a:t>
            </a:r>
            <a:r>
              <a:rPr lang="en-US" b="1" dirty="0"/>
              <a:t>a</a:t>
            </a:r>
            <a:r>
              <a:rPr lang="en-US" b="1" dirty="0" smtClean="0"/>
              <a:t>ccomplish greater things for Christ.</a:t>
            </a:r>
          </a:p>
          <a:p>
            <a:r>
              <a:rPr lang="en-US" dirty="0" smtClean="0"/>
              <a:t>Faithless report of the ten spies led others to lose faith, cost them an entrance into the promised land (Num. 13).</a:t>
            </a:r>
          </a:p>
          <a:p>
            <a:r>
              <a:rPr lang="en-US" dirty="0" smtClean="0"/>
              <a:t>The one talent man was afraid and buried his talent (Matt. 25).</a:t>
            </a:r>
          </a:p>
          <a:p>
            <a:pPr lvl="1">
              <a:buNone/>
            </a:pPr>
            <a:r>
              <a:rPr lang="en-US" dirty="0" smtClean="0"/>
              <a:t>So the Lord said, “If you have faith as a mustard seed, you can say to this mulberry tree, ‘Be pulled up by the roots and be planted in the sea,’ and it would obey you” (Luke 17:6).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Horizontal)">
                                      <p:cBhvr>
                                        <p:cTn id="17" dur="500"/>
                                        <p:tgtEl>
                                          <p:spTgt spid="3">
                                            <p:txEl>
                                              <p:pRg st="2" end="2"/>
                                            </p:txEl>
                                          </p:spTgt>
                                        </p:tgtEl>
                                      </p:cBhvr>
                                    </p:animEffect>
                                  </p:childTnLst>
                                </p:cTn>
                              </p:par>
                              <p:par>
                                <p:cTn id="18" presetID="16" presetClass="entr" presetSubtype="26"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barn(inHorizontal)">
                                      <p:cBhvr>
                                        <p:cTn id="2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3">
            <a:schemeClr val="accent2"/>
          </a:fillRef>
          <a:effectRef idx="2">
            <a:schemeClr val="accent2"/>
          </a:effectRef>
          <a:fontRef idx="minor">
            <a:schemeClr val="lt1"/>
          </a:fontRef>
        </p:style>
        <p:txBody>
          <a:bodyPr>
            <a:normAutofit fontScale="90000"/>
          </a:bodyPr>
          <a:lstStyle/>
          <a:p>
            <a:r>
              <a:rPr lang="en-US" dirty="0" smtClean="0"/>
              <a:t>Why Should We Increase Our Faith?</a:t>
            </a:r>
            <a:endParaRPr lang="en-US" dirty="0"/>
          </a:p>
        </p:txBody>
      </p:sp>
      <p:sp>
        <p:nvSpPr>
          <p:cNvPr id="3" name="Content Placeholder 2"/>
          <p:cNvSpPr>
            <a:spLocks noGrp="1"/>
          </p:cNvSpPr>
          <p:nvPr>
            <p:ph idx="1"/>
          </p:nvPr>
        </p:nvSpPr>
        <p:spPr>
          <a:xfrm>
            <a:off x="457200" y="1600200"/>
            <a:ext cx="8229600" cy="5029200"/>
          </a:xfrm>
        </p:spPr>
        <p:txBody>
          <a:bodyPr>
            <a:normAutofit lnSpcReduction="10000"/>
          </a:bodyPr>
          <a:lstStyle/>
          <a:p>
            <a:r>
              <a:rPr lang="en-US" b="1" dirty="0" smtClean="0"/>
              <a:t>To fortify ourselves against obstacles and problems that arise.</a:t>
            </a:r>
          </a:p>
          <a:p>
            <a:pPr lvl="1"/>
            <a:r>
              <a:rPr lang="en-US" dirty="0" smtClean="0"/>
              <a:t>Our faith will be tried.</a:t>
            </a:r>
          </a:p>
          <a:p>
            <a:pPr lvl="2"/>
            <a:r>
              <a:rPr lang="en-US" dirty="0" smtClean="0"/>
              <a:t>Death of loved ones</a:t>
            </a:r>
          </a:p>
          <a:p>
            <a:pPr lvl="2"/>
            <a:r>
              <a:rPr lang="en-US" dirty="0" smtClean="0"/>
              <a:t>Sickness—of self or others</a:t>
            </a:r>
          </a:p>
          <a:p>
            <a:pPr lvl="2"/>
            <a:r>
              <a:rPr lang="en-US" dirty="0" smtClean="0"/>
              <a:t>Failures in life</a:t>
            </a:r>
          </a:p>
          <a:p>
            <a:pPr lvl="2"/>
            <a:r>
              <a:rPr lang="en-US" dirty="0" smtClean="0"/>
              <a:t>Loss of job</a:t>
            </a:r>
          </a:p>
          <a:p>
            <a:pPr lvl="1"/>
            <a:r>
              <a:rPr lang="en-US" dirty="0" smtClean="0"/>
              <a:t>We need a reserve of faith for such times, so that we don’t charge God foolishly.</a:t>
            </a:r>
          </a:p>
          <a:p>
            <a:pPr lvl="2">
              <a:buNone/>
            </a:pPr>
            <a:r>
              <a:rPr lang="en-US" dirty="0" smtClean="0"/>
              <a:t>“In all this Job sinned not, nor charged God foolishly” (Job 1:22).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inHorizont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6"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arn(inHorizontal)">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6"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barn(inHorizontal)">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gradFill flip="none"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tileRect/>
          </a:gradFill>
        </p:spPr>
        <p:style>
          <a:lnRef idx="1">
            <a:schemeClr val="accent2"/>
          </a:lnRef>
          <a:fillRef idx="3">
            <a:schemeClr val="accent2"/>
          </a:fillRef>
          <a:effectRef idx="2">
            <a:schemeClr val="accent2"/>
          </a:effectRef>
          <a:fontRef idx="minor">
            <a:schemeClr val="lt1"/>
          </a:fontRef>
        </p:style>
        <p:txBody>
          <a:bodyPr/>
          <a:lstStyle/>
          <a:p>
            <a:r>
              <a:rPr lang="en-US" dirty="0" smtClean="0"/>
              <a:t>Lord, Increase Our Faith</a:t>
            </a:r>
            <a:endParaRPr lang="en-US" dirty="0"/>
          </a:p>
        </p:txBody>
      </p:sp>
      <p:sp>
        <p:nvSpPr>
          <p:cNvPr id="3" name="Content Placeholder 2"/>
          <p:cNvSpPr>
            <a:spLocks noGrp="1"/>
          </p:cNvSpPr>
          <p:nvPr>
            <p:ph idx="1"/>
          </p:nvPr>
        </p:nvSpPr>
        <p:spPr/>
        <p:txBody>
          <a:bodyPr>
            <a:normAutofit/>
          </a:bodyPr>
          <a:lstStyle/>
          <a:p>
            <a:pPr>
              <a:spcAft>
                <a:spcPts val="1200"/>
              </a:spcAft>
              <a:buNone/>
            </a:pPr>
            <a:r>
              <a:rPr lang="en-US" sz="3600" b="1" dirty="0" smtClean="0"/>
              <a:t>Why should we increase our faith?</a:t>
            </a:r>
          </a:p>
          <a:p>
            <a:pPr marL="971550" lvl="1" indent="-514350">
              <a:spcAft>
                <a:spcPts val="1200"/>
              </a:spcAft>
              <a:buFont typeface="+mj-lt"/>
              <a:buAutoNum type="arabicPeriod"/>
            </a:pPr>
            <a:r>
              <a:rPr lang="en-US" sz="3200" b="1" dirty="0" smtClean="0"/>
              <a:t>To hold what we have.</a:t>
            </a:r>
          </a:p>
          <a:p>
            <a:pPr marL="971550" lvl="1" indent="-514350">
              <a:spcAft>
                <a:spcPts val="1200"/>
              </a:spcAft>
              <a:buFont typeface="+mj-lt"/>
              <a:buAutoNum type="arabicPeriod"/>
            </a:pPr>
            <a:r>
              <a:rPr lang="en-US" sz="3200" b="1" dirty="0" smtClean="0"/>
              <a:t>To remain true to the faith.</a:t>
            </a:r>
          </a:p>
          <a:p>
            <a:pPr marL="971550" lvl="1" indent="-514350">
              <a:spcAft>
                <a:spcPts val="1200"/>
              </a:spcAft>
              <a:buFont typeface="+mj-lt"/>
              <a:buAutoNum type="arabicPeriod"/>
            </a:pPr>
            <a:r>
              <a:rPr lang="en-US" sz="3200" b="1" dirty="0" smtClean="0"/>
              <a:t>To accomplish greater things for Christ.</a:t>
            </a:r>
          </a:p>
          <a:p>
            <a:pPr marL="971550" lvl="1" indent="-514350">
              <a:spcAft>
                <a:spcPts val="1200"/>
              </a:spcAft>
              <a:buFont typeface="+mj-lt"/>
              <a:buAutoNum type="arabicPeriod"/>
            </a:pPr>
            <a:r>
              <a:rPr lang="en-US" sz="3200" b="1" dirty="0" smtClean="0"/>
              <a:t>To fortify ourselves against obstacles and problems that arise.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Horizontal)">
                                      <p:cBhvr>
                                        <p:cTn id="7" dur="500"/>
                                        <p:tgtEl>
                                          <p:spTgt spid="3">
                                            <p:txEl>
                                              <p:pRg st="0" end="0"/>
                                            </p:txEl>
                                          </p:spTgt>
                                        </p:tgtEl>
                                      </p:cBhvr>
                                    </p:animEffect>
                                  </p:childTnLst>
                                </p:cTn>
                              </p:par>
                              <p:par>
                                <p:cTn id="8" presetID="16" presetClass="entr" presetSubtype="26"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Horizontal)">
                                      <p:cBhvr>
                                        <p:cTn id="10" dur="500"/>
                                        <p:tgtEl>
                                          <p:spTgt spid="3">
                                            <p:txEl>
                                              <p:pRg st="1" end="1"/>
                                            </p:txEl>
                                          </p:spTgt>
                                        </p:tgtEl>
                                      </p:cBhvr>
                                    </p:animEffect>
                                  </p:childTnLst>
                                </p:cTn>
                              </p:par>
                              <p:par>
                                <p:cTn id="11" presetID="16" presetClass="entr" presetSubtype="26"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arn(inHorizontal)">
                                      <p:cBhvr>
                                        <p:cTn id="13" dur="500"/>
                                        <p:tgtEl>
                                          <p:spTgt spid="3">
                                            <p:txEl>
                                              <p:pRg st="2" end="2"/>
                                            </p:txEl>
                                          </p:spTgt>
                                        </p:tgtEl>
                                      </p:cBhvr>
                                    </p:animEffect>
                                  </p:childTnLst>
                                </p:cTn>
                              </p:par>
                              <p:par>
                                <p:cTn id="14" presetID="16" presetClass="entr" presetSubtype="26"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arn(inHorizontal)">
                                      <p:cBhvr>
                                        <p:cTn id="16" dur="500"/>
                                        <p:tgtEl>
                                          <p:spTgt spid="3">
                                            <p:txEl>
                                              <p:pRg st="3" end="3"/>
                                            </p:txEl>
                                          </p:spTgt>
                                        </p:tgtEl>
                                      </p:cBhvr>
                                    </p:animEffect>
                                  </p:childTnLst>
                                </p:cTn>
                              </p:par>
                              <p:par>
                                <p:cTn id="17" presetID="16" presetClass="entr" presetSubtype="26"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arn(inHorizontal)">
                                      <p:cBhvr>
                                        <p:cTn id="1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3">
            <a:schemeClr val="accent1"/>
          </a:fillRef>
          <a:effectRef idx="2">
            <a:schemeClr val="accent1"/>
          </a:effectRef>
          <a:fontRef idx="minor">
            <a:schemeClr val="lt1"/>
          </a:fontRef>
        </p:style>
        <p:txBody>
          <a:bodyPr/>
          <a:lstStyle/>
          <a:p>
            <a:r>
              <a:rPr lang="en-US" dirty="0" smtClean="0"/>
              <a:t>How May We Increase Our Faith?</a:t>
            </a:r>
            <a:endParaRPr lang="en-US" dirty="0"/>
          </a:p>
        </p:txBody>
      </p:sp>
      <p:sp>
        <p:nvSpPr>
          <p:cNvPr id="3" name="Content Placeholder 2"/>
          <p:cNvSpPr>
            <a:spLocks noGrp="1"/>
          </p:cNvSpPr>
          <p:nvPr>
            <p:ph idx="1"/>
          </p:nvPr>
        </p:nvSpPr>
        <p:spPr>
          <a:xfrm>
            <a:off x="457200" y="1600200"/>
            <a:ext cx="8229600" cy="4953000"/>
          </a:xfrm>
        </p:spPr>
        <p:txBody>
          <a:bodyPr>
            <a:normAutofit lnSpcReduction="10000"/>
          </a:bodyPr>
          <a:lstStyle/>
          <a:p>
            <a:r>
              <a:rPr lang="en-US" b="1" dirty="0" smtClean="0"/>
              <a:t>Not by some miraculous means.</a:t>
            </a:r>
          </a:p>
          <a:p>
            <a:pPr lvl="1"/>
            <a:r>
              <a:rPr lang="en-US" dirty="0" smtClean="0"/>
              <a:t>Many would seek this as an easy way out.</a:t>
            </a:r>
          </a:p>
          <a:p>
            <a:pPr lvl="1"/>
            <a:r>
              <a:rPr lang="en-US" dirty="0" smtClean="0"/>
              <a:t>They like the mystical and miraculous.</a:t>
            </a:r>
          </a:p>
          <a:p>
            <a:pPr lvl="1"/>
            <a:r>
              <a:rPr lang="en-US" dirty="0" smtClean="0"/>
              <a:t>Nothing is farther from the truth.</a:t>
            </a:r>
          </a:p>
          <a:p>
            <a:pPr lvl="2">
              <a:buNone/>
            </a:pPr>
            <a:r>
              <a:rPr lang="en-US" dirty="0" smtClean="0"/>
              <a:t>Be diligent to present yourself approved to God, a worker who does not need to be ashamed, rightly dividing the word of truth (2 Tim. 2:15).</a:t>
            </a:r>
          </a:p>
          <a:p>
            <a:pPr lvl="2">
              <a:buNone/>
            </a:pPr>
            <a:r>
              <a:rPr lang="en-US" dirty="0" smtClean="0"/>
              <a:t>And we desire that each one of you show the same diligence to the full assurance of hope until the end, that you do not become sluggish, but imitate those who through faith and patience inherit the promises (Heb. 6:11-12).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in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86</TotalTime>
  <Words>1292</Words>
  <Application>Microsoft Office PowerPoint</Application>
  <PresentationFormat>On-screen Show (4:3)</PresentationFormat>
  <Paragraphs>78</Paragraphs>
  <Slides>13</Slides>
  <Notes>0</Notes>
  <HiddenSlides>0</HiddenSlides>
  <MMClips>0</MMClips>
  <ScaleCrop>false</ScaleCrop>
  <HeadingPairs>
    <vt:vector size="4" baseType="variant">
      <vt:variant>
        <vt:lpstr>Design Template</vt:lpstr>
      </vt:variant>
      <vt:variant>
        <vt:i4>1</vt:i4>
      </vt:variant>
      <vt:variant>
        <vt:lpstr>Slide Titles</vt:lpstr>
      </vt:variant>
      <vt:variant>
        <vt:i4>13</vt:i4>
      </vt:variant>
    </vt:vector>
  </HeadingPairs>
  <TitlesOfParts>
    <vt:vector size="14" baseType="lpstr">
      <vt:lpstr>Office Theme</vt:lpstr>
      <vt:lpstr>Lord, Increase Our Faith</vt:lpstr>
      <vt:lpstr>Lord, Increase Our Faith</vt:lpstr>
      <vt:lpstr>Lord, Increase Our Faith</vt:lpstr>
      <vt:lpstr>Why Should We Increase Our Faith?</vt:lpstr>
      <vt:lpstr>Why Should We Increase Our Faith?</vt:lpstr>
      <vt:lpstr>Why Should We Increase Our Faith?</vt:lpstr>
      <vt:lpstr>Why Should We Increase Our Faith?</vt:lpstr>
      <vt:lpstr>Lord, Increase Our Faith</vt:lpstr>
      <vt:lpstr>How May We Increase Our Faith?</vt:lpstr>
      <vt:lpstr>How May We Increase Our Faith?</vt:lpstr>
      <vt:lpstr>How May We Increase Our Faith?</vt:lpstr>
      <vt:lpstr>How May We Increase Our Faith?</vt:lpstr>
      <vt:lpstr>How May We Increase Our Faith?</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Lord, Increase Our Faith</dc:title>
  <dc:creator>Andy</dc:creator>
  <cp:lastModifiedBy>Andrew Alexander</cp:lastModifiedBy>
  <cp:revision>18</cp:revision>
  <cp:lastPrinted>2009-02-15T01:54:45Z</cp:lastPrinted>
  <dcterms:created xsi:type="dcterms:W3CDTF">2009-02-15T12:15:54Z</dcterms:created>
  <dcterms:modified xsi:type="dcterms:W3CDTF">2009-02-15T12:32:15Z</dcterms:modified>
</cp:coreProperties>
</file>