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p:cViewPr varScale="1">
        <p:scale>
          <a:sx n="92" d="100"/>
          <a:sy n="92" d="100"/>
        </p:scale>
        <p:origin x="-712"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viewProps" Target="view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presProps" Target="presProps.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theme" Target="theme/theme1.xml"/><Relationship Id="rId12" Type="http://schemas.openxmlformats.org/officeDocument/2006/relationships/printerSettings" Target="printerSettings/printerSettings1.bin"/><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DB9E0E-A52F-4FCB-A3C3-7F1ABDBCB489}" type="datetimeFigureOut">
              <a:rPr lang="en-US" smtClean="0"/>
              <a:pPr/>
              <a:t>3/28/09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B32040-65A7-4D67-A522-350F4717CC1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B32040-65A7-4D67-A522-350F4717CC10}"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8AC632-02A4-47D6-A476-86DCB46FD11D}"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8AC632-02A4-47D6-A476-86DCB46FD11D}"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8AC632-02A4-47D6-A476-86DCB46FD11D}"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8AC632-02A4-47D6-A476-86DCB46FD11D}"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8AC632-02A4-47D6-A476-86DCB46FD11D}" type="datetimeFigureOut">
              <a:rPr lang="en-US" smtClean="0"/>
              <a:pPr/>
              <a:t>3/28/09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8AC632-02A4-47D6-A476-86DCB46FD11D}" type="datetimeFigureOut">
              <a:rPr lang="en-US" smtClean="0"/>
              <a:pPr/>
              <a:t>3/28/09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8AC632-02A4-47D6-A476-86DCB46FD11D}" type="datetimeFigureOut">
              <a:rPr lang="en-US" smtClean="0"/>
              <a:pPr/>
              <a:t>3/28/09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8AC632-02A4-47D6-A476-86DCB46FD11D}" type="datetimeFigureOut">
              <a:rPr lang="en-US" smtClean="0"/>
              <a:pPr/>
              <a:t>3/28/09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AC632-02A4-47D6-A476-86DCB46FD11D}" type="datetimeFigureOut">
              <a:rPr lang="en-US" smtClean="0"/>
              <a:pPr/>
              <a:t>3/28/09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8AC632-02A4-47D6-A476-86DCB46FD11D}" type="datetimeFigureOut">
              <a:rPr lang="en-US" smtClean="0"/>
              <a:pPr/>
              <a:t>3/28/09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8AC632-02A4-47D6-A476-86DCB46FD11D}" type="datetimeFigureOut">
              <a:rPr lang="en-US" smtClean="0"/>
              <a:pPr/>
              <a:t>3/28/09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03A1CD-3EC5-43C3-B537-CE3BB4CB131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8AC632-02A4-47D6-A476-86DCB46FD11D}" type="datetimeFigureOut">
              <a:rPr lang="en-US" smtClean="0"/>
              <a:pPr/>
              <a:t>3/28/09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3A1CD-3EC5-43C3-B537-CE3BB4CB13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993775"/>
          </a:xfrm>
        </p:spPr>
        <p:style>
          <a:lnRef idx="1">
            <a:schemeClr val="accent4"/>
          </a:lnRef>
          <a:fillRef idx="3">
            <a:schemeClr val="accent4"/>
          </a:fillRef>
          <a:effectRef idx="2">
            <a:schemeClr val="accent4"/>
          </a:effectRef>
          <a:fontRef idx="minor">
            <a:schemeClr val="lt1"/>
          </a:fontRef>
        </p:style>
        <p:txBody>
          <a:bodyPr/>
          <a:lstStyle/>
          <a:p>
            <a:r>
              <a:rPr lang="en-US" dirty="0" smtClean="0"/>
              <a:t>Making Excuses</a:t>
            </a:r>
            <a:endParaRPr lang="en-US" dirty="0"/>
          </a:p>
        </p:txBody>
      </p:sp>
      <p:sp>
        <p:nvSpPr>
          <p:cNvPr id="3" name="Subtitle 2"/>
          <p:cNvSpPr>
            <a:spLocks noGrp="1"/>
          </p:cNvSpPr>
          <p:nvPr>
            <p:ph type="subTitle" idx="1"/>
          </p:nvPr>
        </p:nvSpPr>
        <p:spPr>
          <a:xfrm>
            <a:off x="838200" y="1752600"/>
            <a:ext cx="7543800" cy="4495800"/>
          </a:xfrm>
        </p:spPr>
        <p:txBody>
          <a:bodyPr>
            <a:normAutofit fontScale="77500" lnSpcReduction="20000"/>
          </a:bodyPr>
          <a:lstStyle/>
          <a:p>
            <a:pPr algn="l">
              <a:lnSpc>
                <a:spcPts val="3400"/>
              </a:lnSpc>
            </a:pPr>
            <a:r>
              <a:rPr lang="en-US" dirty="0" smtClean="0">
                <a:solidFill>
                  <a:schemeClr val="tx1"/>
                </a:solidFill>
              </a:rPr>
              <a:t>Then He said to him, “A certain man gave a great supper and invited many, and sent his servant at supper time to say to those who were invited, ‘Come, for all things are now ready.’  But they all with one accord began to </a:t>
            </a:r>
            <a:r>
              <a:rPr lang="en-US" b="1" u="sng" dirty="0" smtClean="0">
                <a:solidFill>
                  <a:schemeClr val="tx1"/>
                </a:solidFill>
              </a:rPr>
              <a:t>make excuses</a:t>
            </a:r>
            <a:r>
              <a:rPr lang="en-US" dirty="0" smtClean="0">
                <a:solidFill>
                  <a:schemeClr val="tx1"/>
                </a:solidFill>
              </a:rPr>
              <a:t>. The first said to him, ‘I have bought a piece of ground, and I must go and see it. I ask you to have me excused.’ </a:t>
            </a:r>
            <a:r>
              <a:rPr lang="en-US" dirty="0">
                <a:solidFill>
                  <a:schemeClr val="tx1"/>
                </a:solidFill>
              </a:rPr>
              <a:t> </a:t>
            </a:r>
            <a:r>
              <a:rPr lang="en-US" dirty="0" smtClean="0">
                <a:solidFill>
                  <a:schemeClr val="tx1"/>
                </a:solidFill>
              </a:rPr>
              <a:t>And another said, ‘I have bought five yoke of oxen, and I am going to test them. I ask you to have me excused.’ Still another said, ‘I have married a wife, and therefore I cannot come’ (Lk. 14:16-24).</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lstStyle/>
          <a:p>
            <a:r>
              <a:rPr lang="en-US" dirty="0" smtClean="0"/>
              <a:t>Making Excuses</a:t>
            </a:r>
            <a:endParaRPr lang="en-US" dirty="0"/>
          </a:p>
        </p:txBody>
      </p:sp>
      <p:sp>
        <p:nvSpPr>
          <p:cNvPr id="3" name="Content Placeholder 2"/>
          <p:cNvSpPr>
            <a:spLocks noGrp="1"/>
          </p:cNvSpPr>
          <p:nvPr>
            <p:ph idx="1"/>
          </p:nvPr>
        </p:nvSpPr>
        <p:spPr/>
        <p:txBody>
          <a:bodyPr/>
          <a:lstStyle/>
          <a:p>
            <a:r>
              <a:rPr lang="en-US" dirty="0" smtClean="0"/>
              <a:t>Many times </a:t>
            </a:r>
            <a:r>
              <a:rPr lang="en-US" dirty="0" smtClean="0"/>
              <a:t>excuses </a:t>
            </a:r>
            <a:r>
              <a:rPr lang="en-US" dirty="0" smtClean="0"/>
              <a:t>are just </a:t>
            </a:r>
            <a:r>
              <a:rPr lang="en-US" u="sng" dirty="0" smtClean="0"/>
              <a:t>LIES</a:t>
            </a:r>
            <a:r>
              <a:rPr lang="en-US" dirty="0" smtClean="0"/>
              <a:t> in disguise.</a:t>
            </a:r>
          </a:p>
          <a:p>
            <a:r>
              <a:rPr lang="en-US" dirty="0" smtClean="0"/>
              <a:t>Something we make up for not doing what we don’t want to do.</a:t>
            </a:r>
          </a:p>
          <a:p>
            <a:r>
              <a:rPr lang="en-US" dirty="0" smtClean="0"/>
              <a:t>Adam was the 1</a:t>
            </a:r>
            <a:r>
              <a:rPr lang="en-US" baseline="30000" dirty="0" smtClean="0"/>
              <a:t>st</a:t>
            </a:r>
            <a:r>
              <a:rPr lang="en-US" dirty="0" smtClean="0"/>
              <a:t> excuse maker – “The woman that you gave me…” (Gen. 3:12).</a:t>
            </a:r>
          </a:p>
          <a:p>
            <a:r>
              <a:rPr lang="en-US" dirty="0" smtClean="0"/>
              <a:t>Notice: God is at fault for giving man a wife.</a:t>
            </a:r>
          </a:p>
          <a:p>
            <a:r>
              <a:rPr lang="en-US" dirty="0" smtClean="0"/>
              <a:t>Many of our excuses end up laying the blame for our failures at the feet of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lstStyle/>
          <a:p>
            <a:r>
              <a:rPr lang="en-US" b="1" dirty="0" smtClean="0"/>
              <a:t>Excuses</a:t>
            </a:r>
            <a:endParaRPr lang="en-US" b="1" dirty="0"/>
          </a:p>
        </p:txBody>
      </p:sp>
      <p:sp>
        <p:nvSpPr>
          <p:cNvPr id="3" name="Content Placeholder 2"/>
          <p:cNvSpPr>
            <a:spLocks noGrp="1"/>
          </p:cNvSpPr>
          <p:nvPr>
            <p:ph idx="1"/>
          </p:nvPr>
        </p:nvSpPr>
        <p:spPr>
          <a:xfrm>
            <a:off x="457200" y="1600200"/>
            <a:ext cx="8229600" cy="4876800"/>
          </a:xfrm>
        </p:spPr>
        <p:txBody>
          <a:bodyPr/>
          <a:lstStyle/>
          <a:p>
            <a:r>
              <a:rPr lang="en-US" b="1" dirty="0" smtClean="0"/>
              <a:t>“I just can’t understand the Bible.”</a:t>
            </a:r>
          </a:p>
          <a:p>
            <a:pPr lvl="1"/>
            <a:r>
              <a:rPr lang="en-US" dirty="0" smtClean="0"/>
              <a:t>"And you shall know the truth, and the truth shall make you free" (Jn. 8:32).</a:t>
            </a:r>
          </a:p>
          <a:p>
            <a:pPr lvl="1"/>
            <a:r>
              <a:rPr lang="en-US" dirty="0" smtClean="0"/>
              <a:t>Therefore do not be unwise, but understand what the will of the Lord is (Eph. 5:17).</a:t>
            </a:r>
          </a:p>
          <a:p>
            <a:r>
              <a:rPr lang="en-US" b="1" dirty="0" smtClean="0"/>
              <a:t>True answer:</a:t>
            </a:r>
          </a:p>
          <a:p>
            <a:pPr lvl="1"/>
            <a:r>
              <a:rPr lang="en-US" dirty="0" smtClean="0"/>
              <a:t>“I don’t want to understand the Bible.”</a:t>
            </a:r>
          </a:p>
          <a:p>
            <a:pPr lvl="1"/>
            <a:r>
              <a:rPr lang="en-US" dirty="0" smtClean="0"/>
              <a:t>“I understand and</a:t>
            </a:r>
            <a:r>
              <a:rPr lang="en-US" dirty="0" smtClean="0"/>
              <a:t> I don’t </a:t>
            </a:r>
            <a:r>
              <a:rPr lang="en-US" dirty="0" smtClean="0"/>
              <a:t>want to obey.”</a:t>
            </a:r>
          </a:p>
          <a:p>
            <a:pPr lvl="1"/>
            <a:r>
              <a:rPr lang="en-US" dirty="0" smtClean="0"/>
              <a:t>“I understand and I’m not going to obey.”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strVal val="#ppt_w*0.05"/>
                                          </p:val>
                                        </p:tav>
                                        <p:tav tm="100000">
                                          <p:val>
                                            <p:strVal val="#ppt_w"/>
                                          </p:val>
                                        </p:tav>
                                      </p:tavLst>
                                    </p:anim>
                                    <p:anim calcmode="lin" valueType="num">
                                      <p:cBhvr>
                                        <p:cTn id="6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63" dur="5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64" dur="5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6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1">
            <a:schemeClr val="accent4"/>
          </a:lnRef>
          <a:fillRef idx="3">
            <a:schemeClr val="accent4"/>
          </a:fillRef>
          <a:effectRef idx="2">
            <a:schemeClr val="accent4"/>
          </a:effectRef>
          <a:fontRef idx="minor">
            <a:schemeClr val="lt1"/>
          </a:fontRef>
        </p:style>
        <p:txBody>
          <a:bodyPr/>
          <a:lstStyle/>
          <a:p>
            <a:r>
              <a:rPr lang="en-US" b="1" dirty="0" smtClean="0"/>
              <a:t>Excuses</a:t>
            </a:r>
            <a:endParaRPr lang="en-US" b="1" dirty="0"/>
          </a:p>
        </p:txBody>
      </p:sp>
      <p:sp>
        <p:nvSpPr>
          <p:cNvPr id="3" name="Content Placeholder 2"/>
          <p:cNvSpPr>
            <a:spLocks noGrp="1"/>
          </p:cNvSpPr>
          <p:nvPr>
            <p:ph idx="1"/>
          </p:nvPr>
        </p:nvSpPr>
        <p:spPr>
          <a:xfrm>
            <a:off x="457200" y="1371600"/>
            <a:ext cx="8229600" cy="5105400"/>
          </a:xfrm>
        </p:spPr>
        <p:txBody>
          <a:bodyPr>
            <a:normAutofit/>
          </a:bodyPr>
          <a:lstStyle/>
          <a:p>
            <a:r>
              <a:rPr lang="en-US" b="1" dirty="0" smtClean="0"/>
              <a:t>“We can’t understand the Bible alike.”</a:t>
            </a:r>
          </a:p>
          <a:p>
            <a:pPr lvl="1"/>
            <a:r>
              <a:rPr lang="en-US" sz="2600" dirty="0" smtClean="0"/>
              <a:t>Now I plead with you, brethren, by the name of our Lord Jesus Christ, that you </a:t>
            </a:r>
            <a:r>
              <a:rPr lang="en-US" sz="2600" b="1" u="sng" dirty="0" smtClean="0"/>
              <a:t>all speak the same thing</a:t>
            </a:r>
            <a:r>
              <a:rPr lang="en-US" sz="2600" dirty="0" smtClean="0"/>
              <a:t>, and that there be no divisions among you, but that you be perfectly joined together in the </a:t>
            </a:r>
            <a:r>
              <a:rPr lang="en-US" sz="2600" b="1" u="sng" dirty="0" smtClean="0"/>
              <a:t>same mind</a:t>
            </a:r>
            <a:r>
              <a:rPr lang="en-US" sz="2600" b="1" dirty="0" smtClean="0"/>
              <a:t> </a:t>
            </a:r>
            <a:r>
              <a:rPr lang="en-US" sz="2600" dirty="0" smtClean="0"/>
              <a:t>and in the </a:t>
            </a:r>
            <a:r>
              <a:rPr lang="en-US" sz="2600" b="1" u="sng" dirty="0" smtClean="0"/>
              <a:t>same judgment</a:t>
            </a:r>
            <a:r>
              <a:rPr lang="en-US" sz="2600" b="1" dirty="0" smtClean="0"/>
              <a:t> </a:t>
            </a:r>
            <a:r>
              <a:rPr lang="en-US" sz="2600" dirty="0" smtClean="0"/>
              <a:t>(1 Cor. 1:10).</a:t>
            </a:r>
          </a:p>
          <a:p>
            <a:r>
              <a:rPr lang="en-US" b="1" dirty="0" smtClean="0"/>
              <a:t>True answer:</a:t>
            </a:r>
          </a:p>
          <a:p>
            <a:pPr lvl="1"/>
            <a:r>
              <a:rPr lang="en-US" dirty="0" smtClean="0"/>
              <a:t>“I’m not changing churches.”</a:t>
            </a:r>
          </a:p>
          <a:p>
            <a:pPr lvl="1"/>
            <a:r>
              <a:rPr lang="en-US" dirty="0" smtClean="0"/>
              <a:t>“I’m not leaving the church of my parents.”</a:t>
            </a:r>
          </a:p>
          <a:p>
            <a:pPr lvl="1"/>
            <a:r>
              <a:rPr lang="en-US" dirty="0" smtClean="0"/>
              <a:t>“I’m not going to offend my friends and family.”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10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10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1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10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1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10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10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10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10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10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10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10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10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10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53" dur="10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4" dur="10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10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lstStyle/>
          <a:p>
            <a:r>
              <a:rPr lang="en-US" b="1" dirty="0" smtClean="0"/>
              <a:t>Excuses</a:t>
            </a:r>
            <a:endParaRPr lang="en-US" b="1" dirty="0"/>
          </a:p>
        </p:txBody>
      </p:sp>
      <p:sp>
        <p:nvSpPr>
          <p:cNvPr id="3" name="Content Placeholder 2"/>
          <p:cNvSpPr>
            <a:spLocks noGrp="1"/>
          </p:cNvSpPr>
          <p:nvPr>
            <p:ph idx="1"/>
          </p:nvPr>
        </p:nvSpPr>
        <p:spPr>
          <a:xfrm>
            <a:off x="457200" y="1600200"/>
            <a:ext cx="8229600" cy="4876800"/>
          </a:xfrm>
        </p:spPr>
        <p:txBody>
          <a:bodyPr>
            <a:normAutofit/>
          </a:bodyPr>
          <a:lstStyle/>
          <a:p>
            <a:r>
              <a:rPr lang="en-US" b="1" dirty="0" smtClean="0"/>
              <a:t>“I can’t teach Bible class.”</a:t>
            </a:r>
          </a:p>
          <a:p>
            <a:pPr lvl="1"/>
            <a:r>
              <a:rPr lang="en-US" dirty="0" smtClean="0"/>
              <a:t>For though by this time you ought to be teachers, you need someone to teach you again the first principles of the oracles of God; and you have come to need milk and not solid food (Heb.5:12).</a:t>
            </a:r>
          </a:p>
          <a:p>
            <a:r>
              <a:rPr lang="en-US" b="1" dirty="0" smtClean="0"/>
              <a:t>True answer:</a:t>
            </a:r>
          </a:p>
          <a:p>
            <a:pPr lvl="1"/>
            <a:r>
              <a:rPr lang="en-US" dirty="0" smtClean="0"/>
              <a:t>“I’m not going to put forth the time and effort to learn how to teach.”</a:t>
            </a:r>
          </a:p>
          <a:p>
            <a:pPr lvl="1"/>
            <a:r>
              <a:rPr lang="en-US" dirty="0" smtClean="0"/>
              <a:t>“I’m too busy with my secular activities to devote time to study and teach others.”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1">
            <a:schemeClr val="accent4"/>
          </a:lnRef>
          <a:fillRef idx="3">
            <a:schemeClr val="accent4"/>
          </a:fillRef>
          <a:effectRef idx="2">
            <a:schemeClr val="accent4"/>
          </a:effectRef>
          <a:fontRef idx="minor">
            <a:schemeClr val="lt1"/>
          </a:fontRef>
        </p:style>
        <p:txBody>
          <a:bodyPr/>
          <a:lstStyle/>
          <a:p>
            <a:r>
              <a:rPr lang="en-US" b="1" dirty="0" smtClean="0"/>
              <a:t>Excuses</a:t>
            </a:r>
            <a:endParaRPr lang="en-US" b="1" dirty="0"/>
          </a:p>
        </p:txBody>
      </p:sp>
      <p:sp>
        <p:nvSpPr>
          <p:cNvPr id="3" name="Content Placeholder 2"/>
          <p:cNvSpPr>
            <a:spLocks noGrp="1"/>
          </p:cNvSpPr>
          <p:nvPr>
            <p:ph idx="1"/>
          </p:nvPr>
        </p:nvSpPr>
        <p:spPr>
          <a:xfrm>
            <a:off x="457200" y="1447800"/>
            <a:ext cx="8229600" cy="5029200"/>
          </a:xfrm>
        </p:spPr>
        <p:txBody>
          <a:bodyPr>
            <a:normAutofit fontScale="92500" lnSpcReduction="10000"/>
          </a:bodyPr>
          <a:lstStyle/>
          <a:p>
            <a:r>
              <a:rPr lang="en-US" b="1" dirty="0" smtClean="0"/>
              <a:t>“I can’t attend every service.”</a:t>
            </a:r>
          </a:p>
          <a:p>
            <a:pPr lvl="1">
              <a:lnSpc>
                <a:spcPts val="3320"/>
              </a:lnSpc>
            </a:pPr>
            <a:r>
              <a:rPr lang="en-US" dirty="0"/>
              <a:t>N</a:t>
            </a:r>
            <a:r>
              <a:rPr lang="en-US" dirty="0" smtClean="0"/>
              <a:t>ot forsaking the assembling of ourselves together, as is the manner of some, but exhorting one another, and so much the more as you see the Day approaching (Heb.10:25).</a:t>
            </a:r>
          </a:p>
          <a:p>
            <a:r>
              <a:rPr lang="en-US" b="1" dirty="0" smtClean="0"/>
              <a:t>“That just means one time a week.”</a:t>
            </a:r>
          </a:p>
          <a:p>
            <a:r>
              <a:rPr lang="en-US" b="1" dirty="0" smtClean="0"/>
              <a:t>True answer:</a:t>
            </a:r>
          </a:p>
          <a:p>
            <a:pPr lvl="1"/>
            <a:r>
              <a:rPr lang="en-US" dirty="0" smtClean="0"/>
              <a:t>“I don’t want to come to every service.”</a:t>
            </a:r>
          </a:p>
          <a:p>
            <a:pPr lvl="1"/>
            <a:r>
              <a:rPr lang="en-US" dirty="0" smtClean="0"/>
              <a:t>“I’m not going to come and it doesn’t matter what the Bible says about it.”</a:t>
            </a:r>
          </a:p>
          <a:p>
            <a:pPr lvl="1"/>
            <a:r>
              <a:rPr lang="en-US" dirty="0" smtClean="0"/>
              <a:t>There are things I’d rather do than worship God.”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4" presetClass="entr" presetSubtype="0" accel="100000" fill="hold" grpId="0" nodeType="clickEffect">
                                  <p:stCondLst>
                                    <p:cond delay="0"/>
                                  </p:stCondLst>
                                  <p:childTnLst>
                                    <p:set>
                                      <p:cBhvr>
                                        <p:cTn id="51" dur="1" fill="hold">
                                          <p:stCondLst>
                                            <p:cond delay="0"/>
                                          </p:stCondLst>
                                        </p:cTn>
                                        <p:tgtEl>
                                          <p:spTgt spid="3">
                                            <p:txEl>
                                              <p:pRg st="5" end="5"/>
                                            </p:txEl>
                                          </p:spTgt>
                                        </p:tgtEl>
                                        <p:attrNameLst>
                                          <p:attrName>style.visibility</p:attrName>
                                        </p:attrNameLst>
                                      </p:cBhvr>
                                      <p:to>
                                        <p:strVal val="visible"/>
                                      </p:to>
                                    </p:set>
                                    <p:anim calcmode="lin" valueType="num">
                                      <p:cBhvr>
                                        <p:cTn id="52" dur="500" fill="hold"/>
                                        <p:tgtEl>
                                          <p:spTgt spid="3">
                                            <p:txEl>
                                              <p:pRg st="5" end="5"/>
                                            </p:txEl>
                                          </p:spTgt>
                                        </p:tgtEl>
                                        <p:attrNameLst>
                                          <p:attrName>ppt_w</p:attrName>
                                        </p:attrNameLst>
                                      </p:cBhvr>
                                      <p:tavLst>
                                        <p:tav tm="0">
                                          <p:val>
                                            <p:strVal val="#ppt_w*0.05"/>
                                          </p:val>
                                        </p:tav>
                                        <p:tav tm="100000">
                                          <p:val>
                                            <p:strVal val="#ppt_w"/>
                                          </p:val>
                                        </p:tav>
                                      </p:tavLst>
                                    </p:anim>
                                    <p:anim calcmode="lin" valueType="num">
                                      <p:cBhvr>
                                        <p:cTn id="53" dur="500" fill="hold"/>
                                        <p:tgtEl>
                                          <p:spTgt spid="3">
                                            <p:txEl>
                                              <p:pRg st="5" end="5"/>
                                            </p:txEl>
                                          </p:spTgt>
                                        </p:tgtEl>
                                        <p:attrNameLst>
                                          <p:attrName>ppt_h</p:attrName>
                                        </p:attrNameLst>
                                      </p:cBhvr>
                                      <p:tavLst>
                                        <p:tav tm="0">
                                          <p:val>
                                            <p:strVal val="#ppt_h"/>
                                          </p:val>
                                        </p:tav>
                                        <p:tav tm="100000">
                                          <p:val>
                                            <p:strVal val="#ppt_h"/>
                                          </p:val>
                                        </p:tav>
                                      </p:tavLst>
                                    </p:anim>
                                    <p:anim calcmode="lin" valueType="num">
                                      <p:cBhvr>
                                        <p:cTn id="54" dur="500" fill="hold"/>
                                        <p:tgtEl>
                                          <p:spTgt spid="3">
                                            <p:txEl>
                                              <p:pRg st="5" end="5"/>
                                            </p:txEl>
                                          </p:spTgt>
                                        </p:tgtEl>
                                        <p:attrNameLst>
                                          <p:attrName>ppt_x</p:attrName>
                                        </p:attrNameLst>
                                      </p:cBhvr>
                                      <p:tavLst>
                                        <p:tav tm="0">
                                          <p:val>
                                            <p:strVal val="#ppt_x-.2"/>
                                          </p:val>
                                        </p:tav>
                                        <p:tav tm="100000">
                                          <p:val>
                                            <p:strVal val="#ppt_x"/>
                                          </p:val>
                                        </p:tav>
                                      </p:tavLst>
                                    </p:anim>
                                    <p:anim calcmode="lin" valueType="num">
                                      <p:cBhvr>
                                        <p:cTn id="55" dur="500" fill="hold"/>
                                        <p:tgtEl>
                                          <p:spTgt spid="3">
                                            <p:txEl>
                                              <p:pRg st="5" end="5"/>
                                            </p:txEl>
                                          </p:spTgt>
                                        </p:tgtEl>
                                        <p:attrNameLst>
                                          <p:attrName>ppt_y</p:attrName>
                                        </p:attrNameLst>
                                      </p:cBhvr>
                                      <p:tavLst>
                                        <p:tav tm="0">
                                          <p:val>
                                            <p:strVal val="#ppt_y"/>
                                          </p:val>
                                        </p:tav>
                                        <p:tav tm="100000">
                                          <p:val>
                                            <p:strVal val="#ppt_y"/>
                                          </p:val>
                                        </p:tav>
                                      </p:tavLst>
                                    </p:anim>
                                    <p:animEffect transition="in" filter="fade">
                                      <p:cBhvr>
                                        <p:cTn id="56" dur="500"/>
                                        <p:tgtEl>
                                          <p:spTgt spid="3">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54" presetClass="entr" presetSubtype="0" accel="100000" fill="hold" grpId="0"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p:cTn id="61" dur="500" fill="hold"/>
                                        <p:tgtEl>
                                          <p:spTgt spid="3">
                                            <p:txEl>
                                              <p:pRg st="6" end="6"/>
                                            </p:txEl>
                                          </p:spTgt>
                                        </p:tgtEl>
                                        <p:attrNameLst>
                                          <p:attrName>ppt_w</p:attrName>
                                        </p:attrNameLst>
                                      </p:cBhvr>
                                      <p:tavLst>
                                        <p:tav tm="0">
                                          <p:val>
                                            <p:strVal val="#ppt_w*0.05"/>
                                          </p:val>
                                        </p:tav>
                                        <p:tav tm="100000">
                                          <p:val>
                                            <p:strVal val="#ppt_w"/>
                                          </p:val>
                                        </p:tav>
                                      </p:tavLst>
                                    </p:anim>
                                    <p:anim calcmode="lin" valueType="num">
                                      <p:cBhvr>
                                        <p:cTn id="62" dur="500" fill="hold"/>
                                        <p:tgtEl>
                                          <p:spTgt spid="3">
                                            <p:txEl>
                                              <p:pRg st="6" end="6"/>
                                            </p:txEl>
                                          </p:spTgt>
                                        </p:tgtEl>
                                        <p:attrNameLst>
                                          <p:attrName>ppt_h</p:attrName>
                                        </p:attrNameLst>
                                      </p:cBhvr>
                                      <p:tavLst>
                                        <p:tav tm="0">
                                          <p:val>
                                            <p:strVal val="#ppt_h"/>
                                          </p:val>
                                        </p:tav>
                                        <p:tav tm="100000">
                                          <p:val>
                                            <p:strVal val="#ppt_h"/>
                                          </p:val>
                                        </p:tav>
                                      </p:tavLst>
                                    </p:anim>
                                    <p:anim calcmode="lin" valueType="num">
                                      <p:cBhvr>
                                        <p:cTn id="63" dur="500" fill="hold"/>
                                        <p:tgtEl>
                                          <p:spTgt spid="3">
                                            <p:txEl>
                                              <p:pRg st="6" end="6"/>
                                            </p:txEl>
                                          </p:spTgt>
                                        </p:tgtEl>
                                        <p:attrNameLst>
                                          <p:attrName>ppt_x</p:attrName>
                                        </p:attrNameLst>
                                      </p:cBhvr>
                                      <p:tavLst>
                                        <p:tav tm="0">
                                          <p:val>
                                            <p:strVal val="#ppt_x-.2"/>
                                          </p:val>
                                        </p:tav>
                                        <p:tav tm="100000">
                                          <p:val>
                                            <p:strVal val="#ppt_x"/>
                                          </p:val>
                                        </p:tav>
                                      </p:tavLst>
                                    </p:anim>
                                    <p:anim calcmode="lin" valueType="num">
                                      <p:cBhvr>
                                        <p:cTn id="64" dur="5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6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lstStyle/>
          <a:p>
            <a:r>
              <a:rPr lang="en-US" b="1" dirty="0" smtClean="0"/>
              <a:t>Excuses For Lusting</a:t>
            </a:r>
            <a:endParaRPr lang="en-US" b="1" dirty="0"/>
          </a:p>
        </p:txBody>
      </p:sp>
      <p:sp>
        <p:nvSpPr>
          <p:cNvPr id="3" name="Content Placeholder 2"/>
          <p:cNvSpPr>
            <a:spLocks noGrp="1"/>
          </p:cNvSpPr>
          <p:nvPr>
            <p:ph idx="1"/>
          </p:nvPr>
        </p:nvSpPr>
        <p:spPr>
          <a:xfrm>
            <a:off x="457200" y="1600200"/>
            <a:ext cx="8229600" cy="4876800"/>
          </a:xfrm>
        </p:spPr>
        <p:txBody>
          <a:bodyPr>
            <a:normAutofit/>
          </a:bodyPr>
          <a:lstStyle/>
          <a:p>
            <a:r>
              <a:rPr lang="en-US" b="1" dirty="0" smtClean="0"/>
              <a:t>“It’s nothing I haven’t seen before.”</a:t>
            </a:r>
          </a:p>
          <a:p>
            <a:pPr lvl="1"/>
            <a:r>
              <a:rPr lang="en-US" dirty="0" smtClean="0"/>
              <a:t>But I say to you that whoever looks at a woman to lust for her has already committed adultery with her in his heart (Matt. 5:28).</a:t>
            </a:r>
          </a:p>
          <a:p>
            <a:r>
              <a:rPr lang="en-US" b="1" dirty="0" smtClean="0"/>
              <a:t>True answer:</a:t>
            </a:r>
          </a:p>
          <a:p>
            <a:pPr lvl="1"/>
            <a:r>
              <a:rPr lang="en-US" dirty="0" smtClean="0"/>
              <a:t>“I like looking at it and I’m going to keep looking.”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4"/>
          </a:lnRef>
          <a:fillRef idx="3">
            <a:schemeClr val="accent4"/>
          </a:fillRef>
          <a:effectRef idx="2">
            <a:schemeClr val="accent4"/>
          </a:effectRef>
          <a:fontRef idx="minor">
            <a:schemeClr val="lt1"/>
          </a:fontRef>
        </p:style>
        <p:txBody>
          <a:bodyPr/>
          <a:lstStyle/>
          <a:p>
            <a:r>
              <a:rPr lang="en-US" b="1" dirty="0" smtClean="0"/>
              <a:t>Excuses For Dressing Immodestly</a:t>
            </a:r>
            <a:endParaRPr lang="en-US" b="1" dirty="0"/>
          </a:p>
        </p:txBody>
      </p:sp>
      <p:sp>
        <p:nvSpPr>
          <p:cNvPr id="3" name="Content Placeholder 2"/>
          <p:cNvSpPr>
            <a:spLocks noGrp="1"/>
          </p:cNvSpPr>
          <p:nvPr>
            <p:ph idx="1"/>
          </p:nvPr>
        </p:nvSpPr>
        <p:spPr>
          <a:xfrm>
            <a:off x="457200" y="1600200"/>
            <a:ext cx="8229600" cy="4876800"/>
          </a:xfrm>
        </p:spPr>
        <p:txBody>
          <a:bodyPr>
            <a:normAutofit/>
          </a:bodyPr>
          <a:lstStyle/>
          <a:p>
            <a:r>
              <a:rPr lang="en-US" b="1" dirty="0" smtClean="0"/>
              <a:t>“They are going to lust anyway.”</a:t>
            </a:r>
          </a:p>
          <a:p>
            <a:pPr lvl="1"/>
            <a:r>
              <a:rPr lang="en-US" dirty="0" smtClean="0"/>
              <a:t>Then He said to the disciples, “It is impossible that no offenses should come, but woe to him through whom they do come!  It would be better for him if a millstone were hung around his neck, and he were thrown into the sea, than that he should offend one of these little ones” (Lk. 17:1-2).</a:t>
            </a:r>
          </a:p>
          <a:p>
            <a:r>
              <a:rPr lang="en-US" b="1" dirty="0" smtClean="0"/>
              <a:t>True answer:</a:t>
            </a:r>
          </a:p>
          <a:p>
            <a:pPr lvl="1"/>
            <a:r>
              <a:rPr lang="en-US" dirty="0" smtClean="0"/>
              <a:t>“I like others looking at me, it flatters 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style>
          <a:lnRef idx="1">
            <a:schemeClr val="accent4"/>
          </a:lnRef>
          <a:fillRef idx="3">
            <a:schemeClr val="accent4"/>
          </a:fillRef>
          <a:effectRef idx="2">
            <a:schemeClr val="accent4"/>
          </a:effectRef>
          <a:fontRef idx="minor">
            <a:schemeClr val="lt1"/>
          </a:fontRef>
        </p:style>
        <p:txBody>
          <a:bodyPr/>
          <a:lstStyle/>
          <a:p>
            <a:r>
              <a:rPr lang="en-US" dirty="0" smtClean="0"/>
              <a:t>Excuses</a:t>
            </a:r>
            <a:endParaRPr lang="en-US" dirty="0"/>
          </a:p>
        </p:txBody>
      </p:sp>
      <p:sp>
        <p:nvSpPr>
          <p:cNvPr id="3" name="Content Placeholder 2"/>
          <p:cNvSpPr>
            <a:spLocks noGrp="1"/>
          </p:cNvSpPr>
          <p:nvPr>
            <p:ph idx="1"/>
          </p:nvPr>
        </p:nvSpPr>
        <p:spPr>
          <a:xfrm>
            <a:off x="457200" y="1219200"/>
            <a:ext cx="8229600" cy="5105400"/>
          </a:xfrm>
        </p:spPr>
        <p:txBody>
          <a:bodyPr>
            <a:normAutofit fontScale="85000" lnSpcReduction="10000"/>
          </a:bodyPr>
          <a:lstStyle/>
          <a:p>
            <a:pPr>
              <a:lnSpc>
                <a:spcPts val="3000"/>
              </a:lnSpc>
            </a:pPr>
            <a:r>
              <a:rPr lang="en-US" dirty="0" smtClean="0"/>
              <a:t>What about you?</a:t>
            </a:r>
          </a:p>
          <a:p>
            <a:pPr>
              <a:lnSpc>
                <a:spcPts val="3000"/>
              </a:lnSpc>
            </a:pPr>
            <a:r>
              <a:rPr lang="en-US" dirty="0" smtClean="0"/>
              <a:t>Have you been making excuses for not obeying God?</a:t>
            </a:r>
          </a:p>
          <a:p>
            <a:pPr>
              <a:lnSpc>
                <a:spcPts val="3000"/>
              </a:lnSpc>
            </a:pPr>
            <a:r>
              <a:rPr lang="en-US" dirty="0" smtClean="0"/>
              <a:t>All the excuses we make for our disobedience won’t change God’s mind at the Judgment!</a:t>
            </a:r>
          </a:p>
          <a:p>
            <a:pPr lvl="1">
              <a:lnSpc>
                <a:spcPts val="3000"/>
              </a:lnSpc>
            </a:pPr>
            <a:r>
              <a:rPr lang="en-US" dirty="0" smtClean="0"/>
              <a:t>For I say to you that none of those men who were invited shall taste my supper (Luke 14:24).</a:t>
            </a:r>
          </a:p>
          <a:p>
            <a:pPr lvl="1">
              <a:lnSpc>
                <a:spcPts val="3000"/>
              </a:lnSpc>
            </a:pPr>
            <a:r>
              <a:rPr lang="en-US" dirty="0" smtClean="0"/>
              <a:t>Then they also will answer Him, saying, “Lord, when did we see You hungry or thirsty or a stranger or naked or sick or in prison, and did not minister to You?” </a:t>
            </a:r>
            <a:r>
              <a:rPr lang="en-US" dirty="0"/>
              <a:t> </a:t>
            </a:r>
            <a:r>
              <a:rPr lang="en-US" dirty="0" smtClean="0"/>
              <a:t>Then He will answer them, saying, “Assuredly, I say to you, inasmuch as you did not do it to one of the least of these, you did not do it to Me” (Mt.25:44-45).</a:t>
            </a:r>
          </a:p>
          <a:p>
            <a:pPr lvl="1"/>
            <a:endParaRPr lang="en-US" dirty="0" smtClean="0"/>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3">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3">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3">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3">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3">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3">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919</Words>
  <Application>Microsoft Office PowerPoint</Application>
  <PresentationFormat>On-screen Show (4:3)</PresentationFormat>
  <Paragraphs>54</Paragraphs>
  <Slides>9</Slides>
  <Notes>1</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Making Excuses</vt:lpstr>
      <vt:lpstr>Making Excuses</vt:lpstr>
      <vt:lpstr>Excuses</vt:lpstr>
      <vt:lpstr>Excuses</vt:lpstr>
      <vt:lpstr>Excuses</vt:lpstr>
      <vt:lpstr>Excuses</vt:lpstr>
      <vt:lpstr>Excuses For Lusting</vt:lpstr>
      <vt:lpstr>Excuses For Dressing Immodestly</vt:lpstr>
      <vt:lpstr>Excuses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Excuses</dc:title>
  <dc:creator>Andy</dc:creator>
  <cp:lastModifiedBy>Andrew Alexander</cp:lastModifiedBy>
  <cp:revision>14</cp:revision>
  <dcterms:created xsi:type="dcterms:W3CDTF">2009-03-28T19:46:22Z</dcterms:created>
  <dcterms:modified xsi:type="dcterms:W3CDTF">2009-03-28T20:02:35Z</dcterms:modified>
</cp:coreProperties>
</file>