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2"/>
  </p:notesMasterIdLst>
  <p:handoutMasterIdLst>
    <p:handoutMasterId r:id="rId13"/>
  </p:handoutMasterIdLst>
  <p:sldIdLst>
    <p:sldId id="260" r:id="rId2"/>
    <p:sldId id="261" r:id="rId3"/>
    <p:sldId id="262" r:id="rId4"/>
    <p:sldId id="256" r:id="rId5"/>
    <p:sldId id="263" r:id="rId6"/>
    <p:sldId id="257" r:id="rId7"/>
    <p:sldId id="258" r:id="rId8"/>
    <p:sldId id="259" r:id="rId9"/>
    <p:sldId id="265" r:id="rId10"/>
    <p:sldId id="266"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F3A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662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662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662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9A76B0-954B-3040-94D2-24D036BF9412}"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E42E4D0-EEA8-014D-AF27-E7891695F2E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ＭＳ Ｐゴシック"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134FDC-441E-3644-AFFA-24785A62F744}" type="slidenum">
              <a:rPr lang="en-US"/>
              <a:pPr/>
              <a:t>1</a:t>
            </a:fld>
            <a:endParaRPr lang="en-US"/>
          </a:p>
        </p:txBody>
      </p:sp>
      <p:sp>
        <p:nvSpPr>
          <p:cNvPr id="10242" name="Rectangle 2"/>
          <p:cNvSpPr>
            <a:spLocks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528E12-A607-AC45-A75A-92026A2ECBD2}" type="slidenum">
              <a:rPr lang="en-US"/>
              <a:pPr/>
              <a:t>10</a:t>
            </a:fld>
            <a:endParaRPr lang="en-US"/>
          </a:p>
        </p:txBody>
      </p:sp>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5E2CEE-4B5B-3242-81A8-559DF2D58937}" type="slidenum">
              <a:rPr lang="en-US"/>
              <a:pPr/>
              <a:t>2</a:t>
            </a:fld>
            <a:endParaRPr lang="en-US"/>
          </a:p>
        </p:txBody>
      </p:sp>
      <p:sp>
        <p:nvSpPr>
          <p:cNvPr id="17410" name="Rectangle 2"/>
          <p:cNvSpPr>
            <a:spLocks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82D529-299A-2F44-A80C-3D41258E1834}" type="slidenum">
              <a:rPr lang="en-US"/>
              <a:pPr/>
              <a:t>3</a:t>
            </a:fld>
            <a:endParaRPr lang="en-US"/>
          </a:p>
        </p:txBody>
      </p:sp>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8CC6C6-DECC-DA4C-B25F-49EBC6504242}" type="slidenum">
              <a:rPr lang="en-US"/>
              <a:pPr/>
              <a:t>4</a:t>
            </a:fld>
            <a:endParaRPr lang="en-US"/>
          </a:p>
        </p:txBody>
      </p:sp>
      <p:sp>
        <p:nvSpPr>
          <p:cNvPr id="9218" name="Rectangle 2"/>
          <p:cNvSpPr>
            <a:spLocks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F800EC-A23D-CF46-9853-BC267CF6DA81}" type="slidenum">
              <a:rPr lang="en-US"/>
              <a:pPr/>
              <a:t>5</a:t>
            </a:fld>
            <a:endParaRPr lang="en-US"/>
          </a:p>
        </p:txBody>
      </p:sp>
      <p:sp>
        <p:nvSpPr>
          <p:cNvPr id="19458" name="Rectangle 2"/>
          <p:cNvSpPr>
            <a:spLocks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D4950B-60F1-7B41-A9B0-2735F1C15940}" type="slidenum">
              <a:rPr lang="en-US"/>
              <a:pPr/>
              <a:t>6</a:t>
            </a:fld>
            <a:endParaRPr lang="en-US"/>
          </a:p>
        </p:txBody>
      </p:sp>
      <p:sp>
        <p:nvSpPr>
          <p:cNvPr id="11266" name="Rectangle 2"/>
          <p:cNvSpPr>
            <a:spLocks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D69EB6-C0E0-FC4B-9900-067724BF7E73}" type="slidenum">
              <a:rPr lang="en-US"/>
              <a:pPr/>
              <a:t>7</a:t>
            </a:fld>
            <a:endParaRPr lang="en-US"/>
          </a:p>
        </p:txBody>
      </p:sp>
      <p:sp>
        <p:nvSpPr>
          <p:cNvPr id="12290" name="Rectangle 2"/>
          <p:cNvSpPr>
            <a:spLocks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582B96-C9B5-ED4B-8C87-0B65C1855C54}" type="slidenum">
              <a:rPr lang="en-US"/>
              <a:pPr/>
              <a:t>8</a:t>
            </a:fld>
            <a:endParaRPr lang="en-US"/>
          </a:p>
        </p:txBody>
      </p:sp>
      <p:sp>
        <p:nvSpPr>
          <p:cNvPr id="13314" name="Rectangle 2"/>
          <p:cNvSpPr>
            <a:spLocks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A8ABBE-736E-0340-923A-C240ACF7EEE3}" type="slidenum">
              <a:rPr lang="en-US"/>
              <a:pPr/>
              <a:t>9</a:t>
            </a:fld>
            <a:endParaRPr lang="en-US"/>
          </a:p>
        </p:txBody>
      </p:sp>
      <p:sp>
        <p:nvSpPr>
          <p:cNvPr id="23554" name="Rectangle 2"/>
          <p:cNvSpPr>
            <a:spLocks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3048E1F2-C548-ED4E-90AE-63634254F29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C9016FA9-C375-2D45-B8EE-DD594074C74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BF729B84-11DD-654A-8BB1-6B5D7D98F33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83195491-C662-7B4F-AB54-D2AF3DE5A7C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042F0969-538C-B241-85E6-08E7E075778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B77F40C8-BD00-9549-8F4E-FF7DE412EA9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C8CABF27-B26B-C544-A180-A5052EA241F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A07C3A81-5791-8049-A6E5-B42C680FA7C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7E5055B9-AACD-F245-A7D1-DF80E46C1EB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74A9FE56-0584-7B41-804C-E1337A19EE5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35724487-4575-2143-98D6-14AE1EC4FA4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55AFBA9-D06B-E143-9358-3ECBB46E867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charset="-128"/>
        </a:defRPr>
      </a:lvl2pPr>
      <a:lvl3pPr marL="1143000" indent="-228600" algn="l" rtl="0" fontAlgn="base">
        <a:spcBef>
          <a:spcPct val="20000"/>
        </a:spcBef>
        <a:spcAft>
          <a:spcPct val="0"/>
        </a:spcAft>
        <a:buChar char="•"/>
        <a:defRPr sz="2400">
          <a:solidFill>
            <a:schemeClr val="tx1"/>
          </a:solidFill>
          <a:latin typeface="+mn-lt"/>
          <a:ea typeface="ＭＳ Ｐゴシック" charset="-128"/>
        </a:defRPr>
      </a:lvl3pPr>
      <a:lvl4pPr marL="1600200" indent="-228600" algn="l" rtl="0" fontAlgn="base">
        <a:spcBef>
          <a:spcPct val="20000"/>
        </a:spcBef>
        <a:spcAft>
          <a:spcPct val="0"/>
        </a:spcAft>
        <a:buChar char="–"/>
        <a:defRPr sz="2000">
          <a:solidFill>
            <a:schemeClr val="tx1"/>
          </a:solidFill>
          <a:latin typeface="+mn-lt"/>
          <a:ea typeface="ＭＳ Ｐゴシック" charset="-128"/>
        </a:defRPr>
      </a:lvl4pPr>
      <a:lvl5pPr marL="2057400" indent="-228600" algn="l" rtl="0" fontAlgn="base">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2" name="Rectangle 4"/>
          <p:cNvSpPr>
            <a:spLocks noChangeArrowheads="1"/>
          </p:cNvSpPr>
          <p:nvPr/>
        </p:nvSpPr>
        <p:spPr bwMode="auto">
          <a:xfrm>
            <a:off x="5029200" y="5486400"/>
            <a:ext cx="3657600" cy="457200"/>
          </a:xfrm>
          <a:prstGeom prst="rect">
            <a:avLst/>
          </a:prstGeom>
          <a:solidFill>
            <a:srgbClr val="FFF3AB"/>
          </a:solidFill>
          <a:ln w="9525">
            <a:solidFill>
              <a:srgbClr val="FFF3AB"/>
            </a:solidFill>
            <a:miter lim="800000"/>
            <a:headEnd/>
            <a:tailEnd/>
          </a:ln>
          <a:effectLst/>
        </p:spPr>
        <p:txBody>
          <a:bodyPr wrap="none" anchor="ctr">
            <a:prstTxWarp prst="textNoShape">
              <a:avLst/>
            </a:prstTxWarp>
          </a:bodyPr>
          <a:lstStyle/>
          <a:p>
            <a:endParaRPr lang="en-US"/>
          </a:p>
        </p:txBody>
      </p:sp>
      <p:sp>
        <p:nvSpPr>
          <p:cNvPr id="7173" name="Rectangle 5"/>
          <p:cNvSpPr>
            <a:spLocks noChangeArrowheads="1"/>
          </p:cNvSpPr>
          <p:nvPr/>
        </p:nvSpPr>
        <p:spPr bwMode="auto">
          <a:xfrm>
            <a:off x="381000" y="6019800"/>
            <a:ext cx="4953000" cy="457200"/>
          </a:xfrm>
          <a:prstGeom prst="rect">
            <a:avLst/>
          </a:prstGeom>
          <a:solidFill>
            <a:srgbClr val="FFF3AB"/>
          </a:solidFill>
          <a:ln w="9525">
            <a:solidFill>
              <a:srgbClr val="FFF3AB"/>
            </a:solidFill>
            <a:miter lim="800000"/>
            <a:headEnd/>
            <a:tailEnd/>
          </a:ln>
          <a:effectLst/>
        </p:spPr>
        <p:txBody>
          <a:bodyPr wrap="none" anchor="ctr">
            <a:prstTxWarp prst="textNoShape">
              <a:avLst/>
            </a:prstTxWarp>
          </a:bodyPr>
          <a:lstStyle/>
          <a:p>
            <a:endParaRPr lang="en-US"/>
          </a:p>
        </p:txBody>
      </p:sp>
      <p:sp>
        <p:nvSpPr>
          <p:cNvPr id="7170" name="Rectangle 2"/>
          <p:cNvSpPr>
            <a:spLocks noGrp="1" noChangeArrowheads="1"/>
          </p:cNvSpPr>
          <p:nvPr>
            <p:ph type="title"/>
          </p:nvPr>
        </p:nvSpPr>
        <p:spPr/>
        <p:txBody>
          <a:bodyPr/>
          <a:lstStyle/>
          <a:p>
            <a:r>
              <a:rPr lang="en-US"/>
              <a:t>Offended in Christ</a:t>
            </a:r>
          </a:p>
        </p:txBody>
      </p:sp>
      <p:sp>
        <p:nvSpPr>
          <p:cNvPr id="7171" name="Rectangle 3"/>
          <p:cNvSpPr>
            <a:spLocks noGrp="1" noChangeArrowheads="1"/>
          </p:cNvSpPr>
          <p:nvPr>
            <p:ph type="body" idx="1"/>
          </p:nvPr>
        </p:nvSpPr>
        <p:spPr>
          <a:xfrm>
            <a:off x="304800" y="1600200"/>
            <a:ext cx="8534400" cy="5029200"/>
          </a:xfrm>
        </p:spPr>
        <p:txBody>
          <a:bodyPr/>
          <a:lstStyle/>
          <a:p>
            <a:pPr marL="0" indent="0">
              <a:lnSpc>
                <a:spcPct val="110000"/>
              </a:lnSpc>
              <a:buFontTx/>
              <a:buNone/>
            </a:pPr>
            <a:r>
              <a:rPr lang="en-US" sz="2800" dirty="0"/>
              <a:t>And when John had heard in prison about the works of Christ, he sent two of his disciples and said to Him, “Are You the Coming One, or do we look for another?”</a:t>
            </a:r>
          </a:p>
          <a:p>
            <a:pPr marL="0" indent="0">
              <a:lnSpc>
                <a:spcPct val="110000"/>
              </a:lnSpc>
              <a:buFontTx/>
              <a:buNone/>
            </a:pPr>
            <a:r>
              <a:rPr lang="en-US" sz="2800" dirty="0"/>
              <a:t>Jesus answered and said to them, “Go and tell John the things which you hear and see: The blind see and the lame walk; the lepers are cleansed and the deaf hear; the dead are raised up and the poor have the gospel preached to them. And blessed is he who is not offended because of Me” (Matt. 11:2-6).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wipe(left)">
                                      <p:cBhvr>
                                        <p:cTn id="7" dur="500"/>
                                        <p:tgtEl>
                                          <p:spTgt spid="717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173"/>
                                        </p:tgtEl>
                                        <p:attrNameLst>
                                          <p:attrName>style.visibility</p:attrName>
                                        </p:attrNameLst>
                                      </p:cBhvr>
                                      <p:to>
                                        <p:strVal val="visible"/>
                                      </p:to>
                                    </p:set>
                                    <p:animEffect transition="in" filter="wipe(left)">
                                      <p:cBhvr>
                                        <p:cTn id="11"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P spid="7173" grpId="0" animBg="1"/>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381000" y="2990850"/>
            <a:ext cx="8382000" cy="2647950"/>
          </a:xfrm>
          <a:prstGeom prst="rect">
            <a:avLst/>
          </a:prstGeom>
          <a:noFill/>
          <a:ln w="9525">
            <a:noFill/>
            <a:miter lim="800000"/>
            <a:headEnd/>
            <a:tailEnd/>
          </a:ln>
          <a:effectLst/>
        </p:spPr>
        <p:txBody>
          <a:bodyPr>
            <a:prstTxWarp prst="textNoShape">
              <a:avLst/>
            </a:prstTxWarp>
            <a:spAutoFit/>
          </a:bodyPr>
          <a:lstStyle/>
          <a:p>
            <a:r>
              <a:rPr lang="en-US" sz="2400"/>
              <a:t>He who believes and is baptized will be saved; but he who does not believe will be condemned (Mk. 16:16).</a:t>
            </a:r>
          </a:p>
          <a:p>
            <a:endParaRPr lang="en-US" sz="2400"/>
          </a:p>
          <a:p>
            <a:r>
              <a:rPr lang="en-US" sz="2400"/>
              <a:t>There is also an antitype which now saves us--baptism (not the removal of the filth of the flesh, but the answer of a good conscience toward God), through the resurrection of Jesus Christ (1 Pet. 3:21).</a:t>
            </a:r>
          </a:p>
        </p:txBody>
      </p:sp>
      <p:sp>
        <p:nvSpPr>
          <p:cNvPr id="24579" name="Text Box 3"/>
          <p:cNvSpPr txBox="1">
            <a:spLocks noChangeArrowheads="1"/>
          </p:cNvSpPr>
          <p:nvPr/>
        </p:nvSpPr>
        <p:spPr bwMode="auto">
          <a:xfrm>
            <a:off x="2678113" y="1004888"/>
            <a:ext cx="3722687" cy="519112"/>
          </a:xfrm>
          <a:prstGeom prst="rect">
            <a:avLst/>
          </a:prstGeom>
          <a:solidFill>
            <a:schemeClr val="hlink"/>
          </a:solidFill>
          <a:ln w="9525">
            <a:noFill/>
            <a:miter lim="800000"/>
            <a:headEnd/>
            <a:tailEnd/>
          </a:ln>
          <a:effectLst/>
        </p:spPr>
        <p:txBody>
          <a:bodyPr wrap="none">
            <a:prstTxWarp prst="textNoShape">
              <a:avLst/>
            </a:prstTxWarp>
            <a:spAutoFit/>
          </a:bodyPr>
          <a:lstStyle/>
          <a:p>
            <a:r>
              <a:rPr lang="en-US" sz="2800">
                <a:solidFill>
                  <a:schemeClr val="bg1"/>
                </a:solidFill>
                <a:effectLst>
                  <a:outerShdw blurRad="38100" dist="38100" dir="2700000" algn="tl">
                    <a:srgbClr val="000000"/>
                  </a:outerShdw>
                </a:effectLst>
              </a:rPr>
              <a:t>Exalted Simple Things</a:t>
            </a:r>
          </a:p>
        </p:txBody>
      </p:sp>
      <p:sp>
        <p:nvSpPr>
          <p:cNvPr id="24580" name="Text Box 4"/>
          <p:cNvSpPr txBox="1">
            <a:spLocks noChangeArrowheads="1"/>
          </p:cNvSpPr>
          <p:nvPr/>
        </p:nvSpPr>
        <p:spPr bwMode="auto">
          <a:xfrm>
            <a:off x="152400" y="166688"/>
            <a:ext cx="6308725" cy="519112"/>
          </a:xfrm>
          <a:prstGeom prst="rect">
            <a:avLst/>
          </a:prstGeom>
          <a:noFill/>
          <a:ln w="9525">
            <a:noFill/>
            <a:miter lim="800000"/>
            <a:headEnd/>
            <a:tailEnd/>
          </a:ln>
          <a:effectLst/>
        </p:spPr>
        <p:txBody>
          <a:bodyPr wrap="none">
            <a:prstTxWarp prst="textNoShape">
              <a:avLst/>
            </a:prstTxWarp>
            <a:spAutoFit/>
          </a:bodyPr>
          <a:lstStyle/>
          <a:p>
            <a:r>
              <a:rPr lang="en-US" sz="2800" b="1"/>
              <a:t>Why Are People Offended in Christ?</a:t>
            </a:r>
          </a:p>
        </p:txBody>
      </p:sp>
      <p:sp>
        <p:nvSpPr>
          <p:cNvPr id="24581" name="Text Box 5"/>
          <p:cNvSpPr txBox="1">
            <a:spLocks noChangeArrowheads="1"/>
          </p:cNvSpPr>
          <p:nvPr/>
        </p:nvSpPr>
        <p:spPr bwMode="auto">
          <a:xfrm>
            <a:off x="304800" y="1905000"/>
            <a:ext cx="8458200" cy="822325"/>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b="1"/>
              <a:t>Christ Teaching - Baptism Essential to Salvation - Offensive to many!!!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81">
                                            <p:txEl>
                                              <p:pRg st="0" end="0"/>
                                            </p:txEl>
                                          </p:spTgt>
                                        </p:tgtEl>
                                        <p:attrNameLst>
                                          <p:attrName>style.visibility</p:attrName>
                                        </p:attrNameLst>
                                      </p:cBhvr>
                                      <p:to>
                                        <p:strVal val="visible"/>
                                      </p:to>
                                    </p:set>
                                    <p:animEffect transition="in" filter="dissolve">
                                      <p:cBhvr>
                                        <p:cTn id="7" dur="500"/>
                                        <p:tgtEl>
                                          <p:spTgt spid="2458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578">
                                            <p:txEl>
                                              <p:pRg st="0" end="0"/>
                                            </p:txEl>
                                          </p:spTgt>
                                        </p:tgtEl>
                                        <p:attrNameLst>
                                          <p:attrName>style.visibility</p:attrName>
                                        </p:attrNameLst>
                                      </p:cBhvr>
                                      <p:to>
                                        <p:strVal val="visible"/>
                                      </p:to>
                                    </p:set>
                                    <p:animEffect transition="in" filter="dissolve">
                                      <p:cBhvr>
                                        <p:cTn id="12" dur="500"/>
                                        <p:tgtEl>
                                          <p:spTgt spid="2457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578">
                                            <p:txEl>
                                              <p:pRg st="2" end="2"/>
                                            </p:txEl>
                                          </p:spTgt>
                                        </p:tgtEl>
                                        <p:attrNameLst>
                                          <p:attrName>style.visibility</p:attrName>
                                        </p:attrNameLst>
                                      </p:cBhvr>
                                      <p:to>
                                        <p:strVal val="visible"/>
                                      </p:to>
                                    </p:set>
                                    <p:animEffect transition="in" filter="dissolve">
                                      <p:cBhvr>
                                        <p:cTn id="17" dur="500"/>
                                        <p:tgtEl>
                                          <p:spTgt spid="245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autoUpdateAnimBg="0"/>
      <p:bldP spid="24581" grpId="0" build="p" autoUpdateAnimBg="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228600"/>
            <a:ext cx="9144000" cy="609600"/>
          </a:xfrm>
          <a:solidFill>
            <a:srgbClr val="FFF3AB"/>
          </a:solidFill>
          <a:ln>
            <a:solidFill>
              <a:srgbClr val="FFF3AB"/>
            </a:solidFill>
          </a:ln>
        </p:spPr>
        <p:txBody>
          <a:bodyPr/>
          <a:lstStyle/>
          <a:p>
            <a:r>
              <a:rPr lang="en-US" sz="2800"/>
              <a:t>Jesus Knows: People’s Affections Change Quickly</a:t>
            </a:r>
            <a:endParaRPr lang="en-US"/>
          </a:p>
        </p:txBody>
      </p:sp>
      <p:sp>
        <p:nvSpPr>
          <p:cNvPr id="14339" name="Rectangle 3"/>
          <p:cNvSpPr>
            <a:spLocks noGrp="1" noChangeArrowheads="1"/>
          </p:cNvSpPr>
          <p:nvPr>
            <p:ph type="body" idx="1"/>
          </p:nvPr>
        </p:nvSpPr>
        <p:spPr>
          <a:xfrm>
            <a:off x="381000" y="990600"/>
            <a:ext cx="8458200" cy="5715000"/>
          </a:xfrm>
        </p:spPr>
        <p:txBody>
          <a:bodyPr/>
          <a:lstStyle/>
          <a:p>
            <a:pPr marL="0" indent="0">
              <a:lnSpc>
                <a:spcPct val="115000"/>
              </a:lnSpc>
              <a:buFontTx/>
              <a:buNone/>
            </a:pPr>
            <a:r>
              <a:rPr lang="en-US" sz="2400"/>
              <a:t>As they departed, Jesus began to say to the multitudes concerning John: “What did you go out into the wilderness to see?  A reed shaken by the wind?  But what did you go out to see?  A man clothed in soft garments?  Indeed, those who wear soft clothing are in kings’ houses.  But what did you go out to see?  A prophet?  Yes, I say to you, and more than a prophet.  For this is he of whom it is written:</a:t>
            </a:r>
          </a:p>
          <a:p>
            <a:pPr marL="0" indent="0">
              <a:lnSpc>
                <a:spcPct val="115000"/>
              </a:lnSpc>
              <a:buFontTx/>
              <a:buNone/>
            </a:pPr>
            <a:r>
              <a:rPr lang="en-US" sz="2400"/>
              <a:t>      ‘Behold, I send My messenger before Your face,</a:t>
            </a:r>
          </a:p>
          <a:p>
            <a:pPr marL="0" indent="0">
              <a:lnSpc>
                <a:spcPct val="115000"/>
              </a:lnSpc>
              <a:buFontTx/>
              <a:buNone/>
            </a:pPr>
            <a:r>
              <a:rPr lang="en-US" sz="2400"/>
              <a:t>      Who will prepare Your way before You.’</a:t>
            </a:r>
          </a:p>
          <a:p>
            <a:pPr marL="0" indent="0">
              <a:lnSpc>
                <a:spcPct val="115000"/>
              </a:lnSpc>
              <a:buFontTx/>
              <a:buNone/>
            </a:pPr>
            <a:r>
              <a:rPr lang="en-US" sz="2400"/>
              <a:t>“Assuredly, I say to you, among those born of women there has not risen one greater than John the Baptist; but he who is least in the kingdom of heaven is greater than he” (Matt. 11:7-11).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dissolve">
                                      <p:cBhvr>
                                        <p:cTn id="7" dur="5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dissolve">
                                      <p:cBhvr>
                                        <p:cTn id="12" dur="500"/>
                                        <p:tgtEl>
                                          <p:spTgt spid="14339">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Effect transition="in" filter="dissolve">
                                      <p:cBhvr>
                                        <p:cTn id="15" dur="500"/>
                                        <p:tgtEl>
                                          <p:spTgt spid="1433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Effect transition="in" filter="dissolve">
                                      <p:cBhvr>
                                        <p:cTn id="20" dur="500"/>
                                        <p:tgtEl>
                                          <p:spTgt spid="14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a:xfrm>
            <a:off x="0" y="228600"/>
            <a:ext cx="9144000" cy="609600"/>
          </a:xfrm>
          <a:solidFill>
            <a:srgbClr val="FFF3AB"/>
          </a:solidFill>
          <a:ln>
            <a:solidFill>
              <a:srgbClr val="FFF3AB"/>
            </a:solidFill>
          </a:ln>
        </p:spPr>
        <p:txBody>
          <a:bodyPr/>
          <a:lstStyle/>
          <a:p>
            <a:r>
              <a:rPr lang="en-US" sz="2800"/>
              <a:t>Jesus Knows: People’s Affections Change Quickly</a:t>
            </a:r>
            <a:endParaRPr lang="en-US"/>
          </a:p>
        </p:txBody>
      </p:sp>
      <p:sp>
        <p:nvSpPr>
          <p:cNvPr id="15363" name="Rectangle 1027"/>
          <p:cNvSpPr>
            <a:spLocks noGrp="1" noChangeArrowheads="1"/>
          </p:cNvSpPr>
          <p:nvPr>
            <p:ph type="body" idx="1"/>
          </p:nvPr>
        </p:nvSpPr>
        <p:spPr>
          <a:xfrm>
            <a:off x="381000" y="990600"/>
            <a:ext cx="8458200" cy="5715000"/>
          </a:xfrm>
        </p:spPr>
        <p:txBody>
          <a:bodyPr/>
          <a:lstStyle/>
          <a:p>
            <a:pPr marL="0" indent="0">
              <a:lnSpc>
                <a:spcPct val="120000"/>
              </a:lnSpc>
              <a:buFontTx/>
              <a:buNone/>
            </a:pPr>
            <a:r>
              <a:rPr lang="en-US" sz="2400"/>
              <a:t>“And if you are willing to receive it, he is Elijah who is to come.  He who has ears to hear, let him hear!</a:t>
            </a:r>
          </a:p>
          <a:p>
            <a:pPr marL="0" indent="0">
              <a:lnSpc>
                <a:spcPct val="120000"/>
              </a:lnSpc>
              <a:buFontTx/>
              <a:buNone/>
            </a:pPr>
            <a:r>
              <a:rPr lang="en-US" sz="2400"/>
              <a:t>“But to what shall I liken this generation?  It is like children sitting in the marketplaces and calling to their companions, and saying:</a:t>
            </a:r>
          </a:p>
          <a:p>
            <a:pPr marL="0" indent="0">
              <a:lnSpc>
                <a:spcPct val="120000"/>
              </a:lnSpc>
              <a:buFontTx/>
              <a:buNone/>
            </a:pPr>
            <a:r>
              <a:rPr lang="en-US" sz="2400"/>
              <a:t>      ‘We played the flute for you, And you did not dance;</a:t>
            </a:r>
          </a:p>
          <a:p>
            <a:pPr marL="0" indent="0">
              <a:lnSpc>
                <a:spcPct val="120000"/>
              </a:lnSpc>
              <a:buFontTx/>
              <a:buNone/>
            </a:pPr>
            <a:r>
              <a:rPr lang="en-US" sz="2400"/>
              <a:t>      We mourned to you, And you did not lament.’</a:t>
            </a:r>
          </a:p>
          <a:p>
            <a:pPr marL="0" indent="0">
              <a:lnSpc>
                <a:spcPct val="120000"/>
              </a:lnSpc>
              <a:buFontTx/>
              <a:buNone/>
            </a:pPr>
            <a:r>
              <a:rPr lang="en-US" sz="2400"/>
              <a:t>For John came neither eating nor drinking, and they say, ‘He has a demon.’ The Son of Man came eating and drinking, and they say, ‘Look, a glutton and a winebibber, a friend of tax collectors and sinners!’ But wisdom is justified by her children”(Matt. 11:14-19).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ssolve">
                                      <p:cBhvr>
                                        <p:cTn id="7" dur="500"/>
                                        <p:tgtEl>
                                          <p:spTgt spid="1536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animEffect transition="in" filter="dissolve">
                                      <p:cBhvr>
                                        <p:cTn id="10" dur="500"/>
                                        <p:tgtEl>
                                          <p:spTgt spid="1536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dissolve">
                                      <p:cBhvr>
                                        <p:cTn id="15" dur="500"/>
                                        <p:tgtEl>
                                          <p:spTgt spid="15363">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5363">
                                            <p:txEl>
                                              <p:pRg st="3" end="3"/>
                                            </p:txEl>
                                          </p:spTgt>
                                        </p:tgtEl>
                                        <p:attrNameLst>
                                          <p:attrName>style.visibility</p:attrName>
                                        </p:attrNameLst>
                                      </p:cBhvr>
                                      <p:to>
                                        <p:strVal val="visible"/>
                                      </p:to>
                                    </p:set>
                                    <p:animEffect transition="in" filter="dissolve">
                                      <p:cBhvr>
                                        <p:cTn id="18" dur="500"/>
                                        <p:tgtEl>
                                          <p:spTgt spid="1536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5363">
                                            <p:txEl>
                                              <p:pRg st="4" end="4"/>
                                            </p:txEl>
                                          </p:spTgt>
                                        </p:tgtEl>
                                        <p:attrNameLst>
                                          <p:attrName>style.visibility</p:attrName>
                                        </p:attrNameLst>
                                      </p:cBhvr>
                                      <p:to>
                                        <p:strVal val="visible"/>
                                      </p:to>
                                    </p:set>
                                    <p:animEffect transition="in" filter="dissolve">
                                      <p:cBhvr>
                                        <p:cTn id="23" dur="500"/>
                                        <p:tgtEl>
                                          <p:spTgt spid="15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381000" y="1447800"/>
            <a:ext cx="8382000" cy="1917700"/>
          </a:xfrm>
          <a:prstGeom prst="rect">
            <a:avLst/>
          </a:prstGeom>
          <a:noFill/>
          <a:ln w="9525">
            <a:noFill/>
            <a:miter lim="800000"/>
            <a:headEnd/>
            <a:tailEnd/>
          </a:ln>
          <a:effectLst/>
        </p:spPr>
        <p:txBody>
          <a:bodyPr>
            <a:prstTxWarp prst="textNoShape">
              <a:avLst/>
            </a:prstTxWarp>
            <a:spAutoFit/>
          </a:bodyPr>
          <a:lstStyle/>
          <a:p>
            <a:r>
              <a:rPr lang="en-US" sz="2400"/>
              <a:t>He will be as a sanctuary, But a stone of stumbling and a rock of offense To both the houses of Israel, As a trap and a snare to the inhabitants of Jerusalem. And many among them shall stumble; They shall fall and be broken, Be snared and taken (Isa. 8:14-15).</a:t>
            </a:r>
          </a:p>
        </p:txBody>
      </p:sp>
      <p:sp>
        <p:nvSpPr>
          <p:cNvPr id="2053" name="Text Box 5"/>
          <p:cNvSpPr txBox="1">
            <a:spLocks noChangeArrowheads="1"/>
          </p:cNvSpPr>
          <p:nvPr/>
        </p:nvSpPr>
        <p:spPr bwMode="auto">
          <a:xfrm>
            <a:off x="0" y="838200"/>
            <a:ext cx="9144000" cy="457200"/>
          </a:xfrm>
          <a:prstGeom prst="rect">
            <a:avLst/>
          </a:prstGeom>
          <a:solidFill>
            <a:schemeClr val="hlink"/>
          </a:solidFill>
          <a:ln w="9525">
            <a:noFill/>
            <a:miter lim="800000"/>
            <a:headEnd/>
            <a:tailEnd/>
          </a:ln>
          <a:effectLst/>
        </p:spPr>
        <p:txBody>
          <a:bodyPr>
            <a:prstTxWarp prst="textNoShape">
              <a:avLst/>
            </a:prstTxWarp>
            <a:spAutoFit/>
          </a:bodyPr>
          <a:lstStyle/>
          <a:p>
            <a:pPr algn="ctr">
              <a:spcBef>
                <a:spcPct val="50000"/>
              </a:spcBef>
            </a:pPr>
            <a:r>
              <a:rPr lang="en-US" sz="2400">
                <a:solidFill>
                  <a:schemeClr val="bg1"/>
                </a:solidFill>
              </a:rPr>
              <a:t>Offended: to cause to feel hurt or resentful; annoy; to displease.</a:t>
            </a:r>
          </a:p>
        </p:txBody>
      </p:sp>
      <p:sp>
        <p:nvSpPr>
          <p:cNvPr id="2055" name="Text Box 7"/>
          <p:cNvSpPr txBox="1">
            <a:spLocks noChangeArrowheads="1"/>
          </p:cNvSpPr>
          <p:nvPr/>
        </p:nvSpPr>
        <p:spPr bwMode="auto">
          <a:xfrm>
            <a:off x="0" y="152400"/>
            <a:ext cx="9144000" cy="466725"/>
          </a:xfrm>
          <a:prstGeom prst="rect">
            <a:avLst/>
          </a:prstGeom>
          <a:solidFill>
            <a:srgbClr val="FFF3AB"/>
          </a:solidFill>
          <a:ln w="9525">
            <a:solidFill>
              <a:srgbClr val="FFF3AB"/>
            </a:solidFill>
            <a:miter lim="800000"/>
            <a:headEnd/>
            <a:tailEnd/>
          </a:ln>
          <a:effectLst/>
        </p:spPr>
        <p:txBody>
          <a:bodyPr>
            <a:prstTxWarp prst="textNoShape">
              <a:avLst/>
            </a:prstTxWarp>
            <a:spAutoFit/>
          </a:bodyPr>
          <a:lstStyle/>
          <a:p>
            <a:pPr algn="ctr">
              <a:spcBef>
                <a:spcPct val="50000"/>
              </a:spcBef>
            </a:pPr>
            <a:r>
              <a:rPr lang="en-US" sz="2400"/>
              <a:t>"And blessed is he who is not offended because of Me" (Mt. 11:6).</a:t>
            </a:r>
          </a:p>
        </p:txBody>
      </p:sp>
      <p:sp>
        <p:nvSpPr>
          <p:cNvPr id="2056" name="Rectangle 8"/>
          <p:cNvSpPr>
            <a:spLocks noChangeArrowheads="1"/>
          </p:cNvSpPr>
          <p:nvPr/>
        </p:nvSpPr>
        <p:spPr bwMode="auto">
          <a:xfrm>
            <a:off x="0" y="3581400"/>
            <a:ext cx="9144000" cy="792163"/>
          </a:xfrm>
          <a:prstGeom prst="rect">
            <a:avLst/>
          </a:prstGeom>
          <a:solidFill>
            <a:srgbClr val="FFF3AB"/>
          </a:solidFill>
          <a:ln w="9525">
            <a:solidFill>
              <a:srgbClr val="FFF3AB"/>
            </a:solidFill>
            <a:miter lim="800000"/>
            <a:headEnd/>
            <a:tailEnd/>
          </a:ln>
          <a:effectLst/>
        </p:spPr>
        <p:txBody>
          <a:bodyPr anchor="ctr">
            <a:prstTxWarp prst="textNoShape">
              <a:avLst/>
            </a:prstTxWarp>
          </a:bodyPr>
          <a:lstStyle/>
          <a:p>
            <a:r>
              <a:rPr lang="en-US" sz="4000">
                <a:solidFill>
                  <a:schemeClr val="tx2"/>
                </a:solidFill>
              </a:rPr>
              <a:t>Some offended at what Christ did:</a:t>
            </a:r>
          </a:p>
        </p:txBody>
      </p:sp>
      <p:sp>
        <p:nvSpPr>
          <p:cNvPr id="2057" name="Text Box 9"/>
          <p:cNvSpPr txBox="1">
            <a:spLocks noChangeArrowheads="1"/>
          </p:cNvSpPr>
          <p:nvPr/>
        </p:nvSpPr>
        <p:spPr bwMode="auto">
          <a:xfrm>
            <a:off x="76200" y="6096000"/>
            <a:ext cx="89154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He came to His own, and His own did not receive Him (Jn. 1:11).</a:t>
            </a:r>
          </a:p>
        </p:txBody>
      </p:sp>
      <p:sp>
        <p:nvSpPr>
          <p:cNvPr id="2058" name="Text Box 10"/>
          <p:cNvSpPr txBox="1">
            <a:spLocks noChangeArrowheads="1"/>
          </p:cNvSpPr>
          <p:nvPr/>
        </p:nvSpPr>
        <p:spPr bwMode="auto">
          <a:xfrm>
            <a:off x="76200" y="4495800"/>
            <a:ext cx="8915400" cy="1552575"/>
          </a:xfrm>
          <a:prstGeom prst="rect">
            <a:avLst/>
          </a:prstGeom>
          <a:noFill/>
          <a:ln w="9525">
            <a:noFill/>
            <a:miter lim="800000"/>
            <a:headEnd/>
            <a:tailEnd/>
          </a:ln>
          <a:effectLst/>
        </p:spPr>
        <p:txBody>
          <a:bodyPr>
            <a:prstTxWarp prst="textNoShape">
              <a:avLst/>
            </a:prstTxWarp>
            <a:spAutoFit/>
          </a:bodyPr>
          <a:lstStyle/>
          <a:p>
            <a:r>
              <a:rPr lang="en-US" sz="2400"/>
              <a:t>And He laid His hands on her, and immediately she was made straight, and glorified God. But the ruler of the synagogue answered with indignation, because Jesus had healed on the Sabbath (Lk. 13:13-14).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dissolve">
                                      <p:cBhvr>
                                        <p:cTn id="7" dur="500"/>
                                        <p:tgtEl>
                                          <p:spTgt spid="205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2">
                                            <p:txEl>
                                              <p:pRg st="0" end="0"/>
                                            </p:txEl>
                                          </p:spTgt>
                                        </p:tgtEl>
                                        <p:attrNameLst>
                                          <p:attrName>style.visibility</p:attrName>
                                        </p:attrNameLst>
                                      </p:cBhvr>
                                      <p:to>
                                        <p:strVal val="visible"/>
                                      </p:to>
                                    </p:set>
                                    <p:animEffect transition="in" filter="dissolve">
                                      <p:cBhvr>
                                        <p:cTn id="12" dur="500"/>
                                        <p:tgtEl>
                                          <p:spTgt spid="205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56"/>
                                        </p:tgtEl>
                                        <p:attrNameLst>
                                          <p:attrName>style.visibility</p:attrName>
                                        </p:attrNameLst>
                                      </p:cBhvr>
                                      <p:to>
                                        <p:strVal val="visible"/>
                                      </p:to>
                                    </p:set>
                                    <p:animEffect transition="in" filter="dissolve">
                                      <p:cBhvr>
                                        <p:cTn id="17" dur="500"/>
                                        <p:tgtEl>
                                          <p:spTgt spid="205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58">
                                            <p:txEl>
                                              <p:pRg st="0" end="0"/>
                                            </p:txEl>
                                          </p:spTgt>
                                        </p:tgtEl>
                                        <p:attrNameLst>
                                          <p:attrName>style.visibility</p:attrName>
                                        </p:attrNameLst>
                                      </p:cBhvr>
                                      <p:to>
                                        <p:strVal val="visible"/>
                                      </p:to>
                                    </p:set>
                                    <p:animEffect transition="in" filter="dissolve">
                                      <p:cBhvr>
                                        <p:cTn id="22" dur="500"/>
                                        <p:tgtEl>
                                          <p:spTgt spid="205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57">
                                            <p:txEl>
                                              <p:pRg st="0" end="0"/>
                                            </p:txEl>
                                          </p:spTgt>
                                        </p:tgtEl>
                                        <p:attrNameLst>
                                          <p:attrName>style.visibility</p:attrName>
                                        </p:attrNameLst>
                                      </p:cBhvr>
                                      <p:to>
                                        <p:strVal val="visible"/>
                                      </p:to>
                                    </p:set>
                                    <p:animEffect transition="in" filter="dissolve">
                                      <p:cBhvr>
                                        <p:cTn id="27" dur="500"/>
                                        <p:tgtEl>
                                          <p:spTgt spid="205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build="p" autoUpdateAnimBg="0"/>
      <p:bldP spid="2053" grpId="0" animBg="1" autoUpdateAnimBg="0"/>
      <p:bldP spid="2056" grpId="0" animBg="1" autoUpdateAnimBg="0"/>
      <p:bldP spid="2057" grpId="0" build="p" autoUpdateAnimBg="0"/>
      <p:bldP spid="2058" grpId="0" build="p" autoUpdateAnimBg="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74638"/>
            <a:ext cx="9144000" cy="792162"/>
          </a:xfrm>
          <a:solidFill>
            <a:srgbClr val="FFF3AB"/>
          </a:solidFill>
          <a:ln>
            <a:solidFill>
              <a:srgbClr val="FFF3AB"/>
            </a:solidFill>
          </a:ln>
        </p:spPr>
        <p:txBody>
          <a:bodyPr/>
          <a:lstStyle/>
          <a:p>
            <a:pPr algn="l"/>
            <a:r>
              <a:rPr lang="en-US" sz="4000"/>
              <a:t>Some offended at what Christ said:</a:t>
            </a:r>
          </a:p>
        </p:txBody>
      </p:sp>
      <p:sp>
        <p:nvSpPr>
          <p:cNvPr id="16387" name="Rectangle 3"/>
          <p:cNvSpPr>
            <a:spLocks noGrp="1" noChangeArrowheads="1"/>
          </p:cNvSpPr>
          <p:nvPr>
            <p:ph type="body" idx="1"/>
          </p:nvPr>
        </p:nvSpPr>
        <p:spPr>
          <a:xfrm>
            <a:off x="457200" y="1447800"/>
            <a:ext cx="8229600" cy="5029200"/>
          </a:xfrm>
        </p:spPr>
        <p:txBody>
          <a:bodyPr/>
          <a:lstStyle/>
          <a:p>
            <a:pPr marL="0" indent="0">
              <a:lnSpc>
                <a:spcPct val="120000"/>
              </a:lnSpc>
              <a:spcBef>
                <a:spcPct val="0"/>
              </a:spcBef>
              <a:buFontTx/>
              <a:buNone/>
            </a:pPr>
            <a:r>
              <a:rPr lang="en-US" sz="2400"/>
              <a:t>Therefore many of His disciples, when they heard this, said, "This is a hard saying; who can understand it?" When Jesus knew in Himself that His disciples complained about this, He said to them, "Does this offend you?” (Jn. 6:60-61).</a:t>
            </a:r>
          </a:p>
          <a:p>
            <a:pPr marL="0" indent="0">
              <a:lnSpc>
                <a:spcPct val="120000"/>
              </a:lnSpc>
              <a:spcBef>
                <a:spcPct val="0"/>
              </a:spcBef>
              <a:buFontTx/>
              <a:buNone/>
            </a:pPr>
            <a:endParaRPr lang="en-US" sz="2400"/>
          </a:p>
          <a:p>
            <a:pPr marL="0" indent="0">
              <a:lnSpc>
                <a:spcPct val="120000"/>
              </a:lnSpc>
              <a:spcBef>
                <a:spcPct val="0"/>
              </a:spcBef>
              <a:buFontTx/>
              <a:buNone/>
            </a:pPr>
            <a:r>
              <a:rPr lang="en-US" sz="2400"/>
              <a:t>From that time many of His disciples went back and walked with Him no more. Then Jesus said to the twelve, "Do you also want to go away?" But Simon Peter answered Him, "Lord, to whom shall we go?  You have the words of eternal life.  Also we have come to believe and know that You are the Christ, the Son of the living God" (Jn. 6:66-69).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dissolve">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87">
                                            <p:txEl>
                                              <p:pRg st="2" end="2"/>
                                            </p:txEl>
                                          </p:spTgt>
                                        </p:tgtEl>
                                        <p:attrNameLst>
                                          <p:attrName>style.visibility</p:attrName>
                                        </p:attrNameLst>
                                      </p:cBhvr>
                                      <p:to>
                                        <p:strVal val="visible"/>
                                      </p:to>
                                    </p:set>
                                    <p:animEffect transition="in" filter="dissolve">
                                      <p:cBhvr>
                                        <p:cTn id="12" dur="5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228600" y="2133600"/>
            <a:ext cx="8534400" cy="4108450"/>
          </a:xfrm>
          <a:prstGeom prst="rect">
            <a:avLst/>
          </a:prstGeom>
          <a:noFill/>
          <a:ln w="9525">
            <a:noFill/>
            <a:miter lim="800000"/>
            <a:headEnd/>
            <a:tailEnd/>
          </a:ln>
          <a:effectLst/>
        </p:spPr>
        <p:txBody>
          <a:bodyPr>
            <a:prstTxWarp prst="textNoShape">
              <a:avLst/>
            </a:prstTxWarp>
            <a:spAutoFit/>
          </a:bodyPr>
          <a:lstStyle/>
          <a:p>
            <a:r>
              <a:rPr lang="en-US" sz="2400"/>
              <a:t>Then Jesus said to His disciples, "Assuredly, I say to you that it is hard for a rich man to enter the kingdom of heaven” (Matt. 19:23).</a:t>
            </a:r>
          </a:p>
          <a:p>
            <a:endParaRPr lang="en-US" sz="2400"/>
          </a:p>
          <a:p>
            <a:r>
              <a:rPr lang="en-US" sz="2400"/>
              <a:t>"For what profit is it to a man if he gains the whole world, and loses his own soul? Or what will a man give in exchange for his soul? (Matt. 16:26).</a:t>
            </a:r>
          </a:p>
          <a:p>
            <a:endParaRPr lang="en-US" sz="2400"/>
          </a:p>
          <a:p>
            <a:r>
              <a:rPr lang="en-US" sz="2400"/>
              <a:t>"He who loves father or mother more than Me is not worthy of Me. And he who loves son or daughter more than Me is not worthy of Me” (Matt. 10:37).</a:t>
            </a:r>
          </a:p>
        </p:txBody>
      </p:sp>
      <p:sp>
        <p:nvSpPr>
          <p:cNvPr id="4101" name="Text Box 5"/>
          <p:cNvSpPr txBox="1">
            <a:spLocks noChangeArrowheads="1"/>
          </p:cNvSpPr>
          <p:nvPr/>
        </p:nvSpPr>
        <p:spPr bwMode="auto">
          <a:xfrm>
            <a:off x="762000" y="1017588"/>
            <a:ext cx="7635875" cy="519112"/>
          </a:xfrm>
          <a:prstGeom prst="rect">
            <a:avLst/>
          </a:prstGeom>
          <a:solidFill>
            <a:schemeClr val="hlink"/>
          </a:solidFill>
          <a:ln w="9525">
            <a:noFill/>
            <a:miter lim="800000"/>
            <a:headEnd/>
            <a:tailEnd/>
          </a:ln>
          <a:effectLst/>
        </p:spPr>
        <p:txBody>
          <a:bodyPr wrap="none">
            <a:prstTxWarp prst="textNoShape">
              <a:avLst/>
            </a:prstTxWarp>
            <a:spAutoFit/>
          </a:bodyPr>
          <a:lstStyle/>
          <a:p>
            <a:r>
              <a:rPr lang="en-US" sz="2800">
                <a:solidFill>
                  <a:schemeClr val="bg1"/>
                </a:solidFill>
                <a:effectLst>
                  <a:outerShdw blurRad="38100" dist="38100" dir="2700000" algn="tl">
                    <a:srgbClr val="000000"/>
                  </a:outerShdw>
                </a:effectLst>
              </a:rPr>
              <a:t>Stressed Importance of Spiritual over Temporal</a:t>
            </a:r>
          </a:p>
        </p:txBody>
      </p:sp>
      <p:sp>
        <p:nvSpPr>
          <p:cNvPr id="4102" name="Text Box 6"/>
          <p:cNvSpPr txBox="1">
            <a:spLocks noChangeArrowheads="1"/>
          </p:cNvSpPr>
          <p:nvPr/>
        </p:nvSpPr>
        <p:spPr bwMode="auto">
          <a:xfrm>
            <a:off x="152400" y="166688"/>
            <a:ext cx="6308725" cy="519112"/>
          </a:xfrm>
          <a:prstGeom prst="rect">
            <a:avLst/>
          </a:prstGeom>
          <a:noFill/>
          <a:ln w="9525">
            <a:noFill/>
            <a:miter lim="800000"/>
            <a:headEnd/>
            <a:tailEnd/>
          </a:ln>
          <a:effectLst/>
        </p:spPr>
        <p:txBody>
          <a:bodyPr wrap="none">
            <a:prstTxWarp prst="textNoShape">
              <a:avLst/>
            </a:prstTxWarp>
            <a:spAutoFit/>
          </a:bodyPr>
          <a:lstStyle/>
          <a:p>
            <a:r>
              <a:rPr lang="en-US" sz="2800" b="1"/>
              <a:t>Why Are People Offended in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dissolve">
                                      <p:cBhvr>
                                        <p:cTn id="7" dur="500"/>
                                        <p:tgtEl>
                                          <p:spTgt spid="410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00">
                                            <p:txEl>
                                              <p:pRg st="0" end="0"/>
                                            </p:txEl>
                                          </p:spTgt>
                                        </p:tgtEl>
                                        <p:attrNameLst>
                                          <p:attrName>style.visibility</p:attrName>
                                        </p:attrNameLst>
                                      </p:cBhvr>
                                      <p:to>
                                        <p:strVal val="visible"/>
                                      </p:to>
                                    </p:set>
                                    <p:animEffect transition="in" filter="dissolve">
                                      <p:cBhvr>
                                        <p:cTn id="12" dur="500"/>
                                        <p:tgtEl>
                                          <p:spTgt spid="410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100">
                                            <p:txEl>
                                              <p:pRg st="2" end="2"/>
                                            </p:txEl>
                                          </p:spTgt>
                                        </p:tgtEl>
                                        <p:attrNameLst>
                                          <p:attrName>style.visibility</p:attrName>
                                        </p:attrNameLst>
                                      </p:cBhvr>
                                      <p:to>
                                        <p:strVal val="visible"/>
                                      </p:to>
                                    </p:set>
                                    <p:animEffect transition="in" filter="dissolve">
                                      <p:cBhvr>
                                        <p:cTn id="17" dur="500"/>
                                        <p:tgtEl>
                                          <p:spTgt spid="410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00">
                                            <p:txEl>
                                              <p:pRg st="4" end="4"/>
                                            </p:txEl>
                                          </p:spTgt>
                                        </p:tgtEl>
                                        <p:attrNameLst>
                                          <p:attrName>style.visibility</p:attrName>
                                        </p:attrNameLst>
                                      </p:cBhvr>
                                      <p:to>
                                        <p:strVal val="visible"/>
                                      </p:to>
                                    </p:set>
                                    <p:animEffect transition="in" filter="dissolve">
                                      <p:cBhvr>
                                        <p:cTn id="22" dur="500"/>
                                        <p:tgtEl>
                                          <p:spTgt spid="41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uild="p" autoUpdateAnimBg="0"/>
      <p:bldP spid="4101" grpId="0" animBg="1" autoUpdateAnimBg="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152400" y="1508125"/>
            <a:ext cx="8915400" cy="5213350"/>
          </a:xfrm>
          <a:prstGeom prst="rect">
            <a:avLst/>
          </a:prstGeom>
          <a:noFill/>
          <a:ln w="9525">
            <a:noFill/>
            <a:miter lim="800000"/>
            <a:headEnd/>
            <a:tailEnd/>
          </a:ln>
          <a:effectLst/>
        </p:spPr>
        <p:txBody>
          <a:bodyPr>
            <a:prstTxWarp prst="textNoShape">
              <a:avLst/>
            </a:prstTxWarp>
            <a:spAutoFit/>
          </a:bodyPr>
          <a:lstStyle/>
          <a:p>
            <a:pPr>
              <a:lnSpc>
                <a:spcPct val="115000"/>
              </a:lnSpc>
            </a:pPr>
            <a:r>
              <a:rPr lang="en-US" sz="2000"/>
              <a:t>He answered and said to them, "Why do you also transgress the commandment of God because of your tradition? "For God commanded, saying, 'Honor your father and your mother'; and, 'He who curses father or mother, let him be put to death.' "But you say, 'Whoever says to his father or mother, "Whatever profit you might have received from me is a gift to God" -- 'then he need not honor his father or mother.' Thus you have made the commandment of God of no effect by your tradition. "Hypocrites! Well did Isaiah prophesy about you, saying: 'These people draw near to Me with their mouth, And honor Me with their lips, But their heart is far from Me. And in vain they worship Me, Teaching as doctrines the commandments of men'" (Matt. 15:3-9).</a:t>
            </a:r>
          </a:p>
          <a:p>
            <a:pPr>
              <a:lnSpc>
                <a:spcPct val="115000"/>
              </a:lnSpc>
            </a:pPr>
            <a:endParaRPr lang="en-US" sz="1200"/>
          </a:p>
          <a:p>
            <a:pPr>
              <a:lnSpc>
                <a:spcPct val="115000"/>
              </a:lnSpc>
            </a:pPr>
            <a:r>
              <a:rPr lang="en-US" sz="2000"/>
              <a:t>But He answered and said, "Every plant which My heavenly Father has not planted will be uprooted. "Let them alone. They are blind leaders of the blind. And if the blind leads the blind, both will fall into a ditch" (Matt. 15:13-14).</a:t>
            </a:r>
          </a:p>
        </p:txBody>
      </p:sp>
      <p:sp>
        <p:nvSpPr>
          <p:cNvPr id="5126" name="Text Box 6"/>
          <p:cNvSpPr txBox="1">
            <a:spLocks noChangeArrowheads="1"/>
          </p:cNvSpPr>
          <p:nvPr/>
        </p:nvSpPr>
        <p:spPr bwMode="auto">
          <a:xfrm>
            <a:off x="1219200" y="776288"/>
            <a:ext cx="6824663" cy="519112"/>
          </a:xfrm>
          <a:prstGeom prst="rect">
            <a:avLst/>
          </a:prstGeom>
          <a:solidFill>
            <a:schemeClr val="hlink"/>
          </a:solidFill>
          <a:ln w="9525">
            <a:noFill/>
            <a:miter lim="800000"/>
            <a:headEnd/>
            <a:tailEnd/>
          </a:ln>
          <a:effectLst/>
        </p:spPr>
        <p:txBody>
          <a:bodyPr wrap="none">
            <a:prstTxWarp prst="textNoShape">
              <a:avLst/>
            </a:prstTxWarp>
            <a:spAutoFit/>
          </a:bodyPr>
          <a:lstStyle/>
          <a:p>
            <a:r>
              <a:rPr lang="en-US" sz="2800">
                <a:solidFill>
                  <a:schemeClr val="bg1"/>
                </a:solidFill>
                <a:effectLst>
                  <a:outerShdw blurRad="38100" dist="38100" dir="2700000" algn="tl">
                    <a:srgbClr val="000000"/>
                  </a:outerShdw>
                </a:effectLst>
              </a:rPr>
              <a:t>Contradicted Popular Religions of His Day</a:t>
            </a:r>
          </a:p>
        </p:txBody>
      </p:sp>
      <p:sp>
        <p:nvSpPr>
          <p:cNvPr id="5127" name="Text Box 7"/>
          <p:cNvSpPr txBox="1">
            <a:spLocks noChangeArrowheads="1"/>
          </p:cNvSpPr>
          <p:nvPr/>
        </p:nvSpPr>
        <p:spPr bwMode="auto">
          <a:xfrm>
            <a:off x="152400" y="166688"/>
            <a:ext cx="6308725" cy="519112"/>
          </a:xfrm>
          <a:prstGeom prst="rect">
            <a:avLst/>
          </a:prstGeom>
          <a:noFill/>
          <a:ln w="9525">
            <a:noFill/>
            <a:miter lim="800000"/>
            <a:headEnd/>
            <a:tailEnd/>
          </a:ln>
          <a:effectLst/>
        </p:spPr>
        <p:txBody>
          <a:bodyPr wrap="none">
            <a:prstTxWarp prst="textNoShape">
              <a:avLst/>
            </a:prstTxWarp>
            <a:spAutoFit/>
          </a:bodyPr>
          <a:lstStyle/>
          <a:p>
            <a:r>
              <a:rPr lang="en-US" sz="2800" b="1"/>
              <a:t>Why Are People Offended in Christ?</a:t>
            </a:r>
          </a:p>
        </p:txBody>
      </p:sp>
      <p:sp>
        <p:nvSpPr>
          <p:cNvPr id="5128" name="Text Box 8"/>
          <p:cNvSpPr txBox="1">
            <a:spLocks noChangeArrowheads="1"/>
          </p:cNvSpPr>
          <p:nvPr/>
        </p:nvSpPr>
        <p:spPr bwMode="auto">
          <a:xfrm>
            <a:off x="381000" y="3124200"/>
            <a:ext cx="8001000" cy="1187450"/>
          </a:xfrm>
          <a:prstGeom prst="rect">
            <a:avLst/>
          </a:prstGeom>
          <a:solidFill>
            <a:schemeClr val="hlink"/>
          </a:solidFill>
          <a:ln w="9525">
            <a:noFill/>
            <a:miter lim="800000"/>
            <a:headEnd/>
            <a:tailEnd/>
          </a:ln>
          <a:effectLst/>
        </p:spPr>
        <p:txBody>
          <a:bodyPr>
            <a:prstTxWarp prst="textNoShape">
              <a:avLst/>
            </a:prstTxWarp>
            <a:spAutoFit/>
          </a:bodyPr>
          <a:lstStyle/>
          <a:p>
            <a:pPr>
              <a:spcBef>
                <a:spcPct val="50000"/>
              </a:spcBef>
            </a:pPr>
            <a:r>
              <a:rPr lang="en-US" sz="2400">
                <a:solidFill>
                  <a:schemeClr val="bg1"/>
                </a:solidFill>
              </a:rPr>
              <a:t>Then His disciples came and said to Him, “Do You know that the Pharisees were offended when they heard this saying?” (Matt. 15:12).</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animEffect transition="in" filter="dissolve">
                                      <p:cBhvr>
                                        <p:cTn id="7" dur="500"/>
                                        <p:tgtEl>
                                          <p:spTgt spid="512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5">
                                            <p:txEl>
                                              <p:pRg st="0" end="0"/>
                                            </p:txEl>
                                          </p:spTgt>
                                        </p:tgtEl>
                                        <p:attrNameLst>
                                          <p:attrName>style.visibility</p:attrName>
                                        </p:attrNameLst>
                                      </p:cBhvr>
                                      <p:to>
                                        <p:strVal val="visible"/>
                                      </p:to>
                                    </p:set>
                                    <p:animEffect transition="in" filter="dissolve">
                                      <p:cBhvr>
                                        <p:cTn id="12" dur="500"/>
                                        <p:tgtEl>
                                          <p:spTgt spid="512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8"/>
                                        </p:tgtEl>
                                        <p:attrNameLst>
                                          <p:attrName>style.visibility</p:attrName>
                                        </p:attrNameLst>
                                      </p:cBhvr>
                                      <p:to>
                                        <p:strVal val="visible"/>
                                      </p:to>
                                    </p:set>
                                    <p:animEffect transition="in" filter="dissolve">
                                      <p:cBhvr>
                                        <p:cTn id="17" dur="500"/>
                                        <p:tgtEl>
                                          <p:spTgt spid="512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5">
                                            <p:txEl>
                                              <p:pRg st="2" end="2"/>
                                            </p:txEl>
                                          </p:spTgt>
                                        </p:tgtEl>
                                        <p:attrNameLst>
                                          <p:attrName>style.visibility</p:attrName>
                                        </p:attrNameLst>
                                      </p:cBhvr>
                                      <p:to>
                                        <p:strVal val="visible"/>
                                      </p:to>
                                    </p:set>
                                    <p:animEffect transition="in" filter="dissolve">
                                      <p:cBhvr>
                                        <p:cTn id="22" dur="500"/>
                                        <p:tgtEl>
                                          <p:spTgt spid="512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autoUpdateAnimBg="0"/>
      <p:bldP spid="5126" grpId="0" animBg="1" autoUpdateAnimBg="0"/>
      <p:bldP spid="5128" grpId="0" animBg="1" autoUpdateAnimBg="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50" name="Text Box 6"/>
          <p:cNvSpPr txBox="1">
            <a:spLocks noChangeArrowheads="1"/>
          </p:cNvSpPr>
          <p:nvPr/>
        </p:nvSpPr>
        <p:spPr bwMode="auto">
          <a:xfrm>
            <a:off x="152400" y="1536700"/>
            <a:ext cx="8877300" cy="3749675"/>
          </a:xfrm>
          <a:prstGeom prst="rect">
            <a:avLst/>
          </a:prstGeom>
          <a:noFill/>
          <a:ln w="9525">
            <a:noFill/>
            <a:miter lim="800000"/>
            <a:headEnd/>
            <a:tailEnd/>
          </a:ln>
          <a:effectLst/>
        </p:spPr>
        <p:txBody>
          <a:bodyPr>
            <a:prstTxWarp prst="textNoShape">
              <a:avLst/>
            </a:prstTxWarp>
            <a:spAutoFit/>
          </a:bodyPr>
          <a:lstStyle/>
          <a:p>
            <a:pPr>
              <a:lnSpc>
                <a:spcPct val="125000"/>
              </a:lnSpc>
            </a:pPr>
            <a:r>
              <a:rPr lang="en-US" sz="2400"/>
              <a:t>For you see your calling, brethren, that not many wise according to the flesh, not many mighty, not many noble, are called. But God has chosen the foolish things of the world to put to shame the wise, and God has chosen the weak things of the world to put to shame the things which are mighty; and the base things of the world and the things which are despised God has chosen, and the things which are not, to bring to nothing the things that are, that no flesh should glory in His presence (1 Cor. 1:26-29).</a:t>
            </a:r>
          </a:p>
        </p:txBody>
      </p:sp>
      <p:sp>
        <p:nvSpPr>
          <p:cNvPr id="6151" name="Text Box 7"/>
          <p:cNvSpPr txBox="1">
            <a:spLocks noChangeArrowheads="1"/>
          </p:cNvSpPr>
          <p:nvPr/>
        </p:nvSpPr>
        <p:spPr bwMode="auto">
          <a:xfrm>
            <a:off x="2678113" y="852488"/>
            <a:ext cx="3722687" cy="519112"/>
          </a:xfrm>
          <a:prstGeom prst="rect">
            <a:avLst/>
          </a:prstGeom>
          <a:solidFill>
            <a:schemeClr val="hlink"/>
          </a:solidFill>
          <a:ln w="9525">
            <a:noFill/>
            <a:miter lim="800000"/>
            <a:headEnd/>
            <a:tailEnd/>
          </a:ln>
          <a:effectLst/>
        </p:spPr>
        <p:txBody>
          <a:bodyPr wrap="none">
            <a:prstTxWarp prst="textNoShape">
              <a:avLst/>
            </a:prstTxWarp>
            <a:spAutoFit/>
          </a:bodyPr>
          <a:lstStyle/>
          <a:p>
            <a:r>
              <a:rPr lang="en-US" sz="2800">
                <a:solidFill>
                  <a:schemeClr val="bg1"/>
                </a:solidFill>
                <a:effectLst>
                  <a:outerShdw blurRad="38100" dist="38100" dir="2700000" algn="tl">
                    <a:srgbClr val="000000"/>
                  </a:outerShdw>
                </a:effectLst>
              </a:rPr>
              <a:t>Exalted Simple Things</a:t>
            </a:r>
          </a:p>
        </p:txBody>
      </p:sp>
      <p:sp>
        <p:nvSpPr>
          <p:cNvPr id="6152" name="Text Box 8"/>
          <p:cNvSpPr txBox="1">
            <a:spLocks noChangeArrowheads="1"/>
          </p:cNvSpPr>
          <p:nvPr/>
        </p:nvSpPr>
        <p:spPr bwMode="auto">
          <a:xfrm>
            <a:off x="152400" y="166688"/>
            <a:ext cx="6308725" cy="519112"/>
          </a:xfrm>
          <a:prstGeom prst="rect">
            <a:avLst/>
          </a:prstGeom>
          <a:noFill/>
          <a:ln w="9525">
            <a:noFill/>
            <a:miter lim="800000"/>
            <a:headEnd/>
            <a:tailEnd/>
          </a:ln>
          <a:effectLst/>
        </p:spPr>
        <p:txBody>
          <a:bodyPr wrap="none">
            <a:prstTxWarp prst="textNoShape">
              <a:avLst/>
            </a:prstTxWarp>
            <a:spAutoFit/>
          </a:bodyPr>
          <a:lstStyle/>
          <a:p>
            <a:r>
              <a:rPr lang="en-US" sz="2800" b="1"/>
              <a:t>Why Are People Offended in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dissolve">
                                      <p:cBhvr>
                                        <p:cTn id="7" dur="500"/>
                                        <p:tgtEl>
                                          <p:spTgt spid="615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50">
                                            <p:txEl>
                                              <p:pRg st="0" end="0"/>
                                            </p:txEl>
                                          </p:spTgt>
                                        </p:tgtEl>
                                        <p:attrNameLst>
                                          <p:attrName>style.visibility</p:attrName>
                                        </p:attrNameLst>
                                      </p:cBhvr>
                                      <p:to>
                                        <p:strVal val="visible"/>
                                      </p:to>
                                    </p:set>
                                    <p:animEffect transition="in" filter="dissolve">
                                      <p:cBhvr>
                                        <p:cTn id="12" dur="500"/>
                                        <p:tgtEl>
                                          <p:spTgt spid="615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autoUpdateAnimBg="0"/>
      <p:bldP spid="6151" grpId="0" animBg="1" autoUpdateAnimBg="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28600" y="2581275"/>
            <a:ext cx="8686800" cy="3378200"/>
          </a:xfrm>
          <a:prstGeom prst="rect">
            <a:avLst/>
          </a:prstGeom>
          <a:noFill/>
          <a:ln w="9525">
            <a:noFill/>
            <a:miter lim="800000"/>
            <a:headEnd/>
            <a:tailEnd/>
          </a:ln>
          <a:effectLst/>
        </p:spPr>
        <p:txBody>
          <a:bodyPr>
            <a:prstTxWarp prst="textNoShape">
              <a:avLst/>
            </a:prstTxWarp>
            <a:spAutoFit/>
          </a:bodyPr>
          <a:lstStyle/>
          <a:p>
            <a:r>
              <a:rPr lang="en-US" sz="2400"/>
              <a:t>And He put all things under His feet, and gave Him to be head over all things to the church, which is His body, the fullness of Him who fills all in all (Eph. 1:22-23).</a:t>
            </a:r>
          </a:p>
          <a:p>
            <a:endParaRPr lang="en-US" sz="2400"/>
          </a:p>
          <a:p>
            <a:r>
              <a:rPr lang="en-US" sz="2400"/>
              <a:t>There is one body and one Spirit, just as you were called in one hope of your calling (Eph. 4:4).</a:t>
            </a:r>
          </a:p>
          <a:p>
            <a:endParaRPr lang="en-US" sz="2400"/>
          </a:p>
          <a:p>
            <a:r>
              <a:rPr lang="en-US" sz="2400"/>
              <a:t>…And the Lord added to the church daily those who were being saved (Acts 2:47).</a:t>
            </a:r>
          </a:p>
        </p:txBody>
      </p:sp>
      <p:sp>
        <p:nvSpPr>
          <p:cNvPr id="22531" name="Text Box 3"/>
          <p:cNvSpPr txBox="1">
            <a:spLocks noChangeArrowheads="1"/>
          </p:cNvSpPr>
          <p:nvPr/>
        </p:nvSpPr>
        <p:spPr bwMode="auto">
          <a:xfrm>
            <a:off x="2667000" y="914400"/>
            <a:ext cx="3722688" cy="519113"/>
          </a:xfrm>
          <a:prstGeom prst="rect">
            <a:avLst/>
          </a:prstGeom>
          <a:solidFill>
            <a:schemeClr val="hlink"/>
          </a:solidFill>
          <a:ln w="9525">
            <a:noFill/>
            <a:miter lim="800000"/>
            <a:headEnd/>
            <a:tailEnd/>
          </a:ln>
          <a:effectLst/>
        </p:spPr>
        <p:txBody>
          <a:bodyPr wrap="none">
            <a:prstTxWarp prst="textNoShape">
              <a:avLst/>
            </a:prstTxWarp>
            <a:spAutoFit/>
          </a:bodyPr>
          <a:lstStyle/>
          <a:p>
            <a:r>
              <a:rPr lang="en-US" sz="2800">
                <a:solidFill>
                  <a:schemeClr val="bg1"/>
                </a:solidFill>
                <a:effectLst>
                  <a:outerShdw blurRad="38100" dist="38100" dir="2700000" algn="tl">
                    <a:srgbClr val="000000"/>
                  </a:outerShdw>
                </a:effectLst>
              </a:rPr>
              <a:t>Exalted Simple Things</a:t>
            </a:r>
          </a:p>
        </p:txBody>
      </p:sp>
      <p:sp>
        <p:nvSpPr>
          <p:cNvPr id="22532" name="Text Box 4"/>
          <p:cNvSpPr txBox="1">
            <a:spLocks noChangeArrowheads="1"/>
          </p:cNvSpPr>
          <p:nvPr/>
        </p:nvSpPr>
        <p:spPr bwMode="auto">
          <a:xfrm>
            <a:off x="152400" y="166688"/>
            <a:ext cx="6308725" cy="519112"/>
          </a:xfrm>
          <a:prstGeom prst="rect">
            <a:avLst/>
          </a:prstGeom>
          <a:noFill/>
          <a:ln w="9525">
            <a:noFill/>
            <a:miter lim="800000"/>
            <a:headEnd/>
            <a:tailEnd/>
          </a:ln>
          <a:effectLst/>
        </p:spPr>
        <p:txBody>
          <a:bodyPr wrap="none">
            <a:prstTxWarp prst="textNoShape">
              <a:avLst/>
            </a:prstTxWarp>
            <a:spAutoFit/>
          </a:bodyPr>
          <a:lstStyle/>
          <a:p>
            <a:r>
              <a:rPr lang="en-US" sz="2800" b="1"/>
              <a:t>Why Are People Offended in Christ?</a:t>
            </a:r>
          </a:p>
        </p:txBody>
      </p:sp>
      <p:sp>
        <p:nvSpPr>
          <p:cNvPr id="22533" name="Text Box 5"/>
          <p:cNvSpPr txBox="1">
            <a:spLocks noChangeArrowheads="1"/>
          </p:cNvSpPr>
          <p:nvPr/>
        </p:nvSpPr>
        <p:spPr bwMode="auto">
          <a:xfrm>
            <a:off x="304800" y="1905000"/>
            <a:ext cx="8458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b="1"/>
              <a:t>Christ Teaching - 1 Church - Offensive to many!!!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33">
                                            <p:txEl>
                                              <p:pRg st="0" end="0"/>
                                            </p:txEl>
                                          </p:spTgt>
                                        </p:tgtEl>
                                        <p:attrNameLst>
                                          <p:attrName>style.visibility</p:attrName>
                                        </p:attrNameLst>
                                      </p:cBhvr>
                                      <p:to>
                                        <p:strVal val="visible"/>
                                      </p:to>
                                    </p:set>
                                    <p:animEffect transition="in" filter="dissolve">
                                      <p:cBhvr>
                                        <p:cTn id="7" dur="500"/>
                                        <p:tgtEl>
                                          <p:spTgt spid="225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30">
                                            <p:txEl>
                                              <p:pRg st="0" end="0"/>
                                            </p:txEl>
                                          </p:spTgt>
                                        </p:tgtEl>
                                        <p:attrNameLst>
                                          <p:attrName>style.visibility</p:attrName>
                                        </p:attrNameLst>
                                      </p:cBhvr>
                                      <p:to>
                                        <p:strVal val="visible"/>
                                      </p:to>
                                    </p:set>
                                    <p:animEffect transition="in" filter="dissolve">
                                      <p:cBhvr>
                                        <p:cTn id="12" dur="500"/>
                                        <p:tgtEl>
                                          <p:spTgt spid="225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530">
                                            <p:txEl>
                                              <p:pRg st="2" end="2"/>
                                            </p:txEl>
                                          </p:spTgt>
                                        </p:tgtEl>
                                        <p:attrNameLst>
                                          <p:attrName>style.visibility</p:attrName>
                                        </p:attrNameLst>
                                      </p:cBhvr>
                                      <p:to>
                                        <p:strVal val="visible"/>
                                      </p:to>
                                    </p:set>
                                    <p:animEffect transition="in" filter="dissolve">
                                      <p:cBhvr>
                                        <p:cTn id="17" dur="500"/>
                                        <p:tgtEl>
                                          <p:spTgt spid="225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2530">
                                            <p:txEl>
                                              <p:pRg st="4" end="4"/>
                                            </p:txEl>
                                          </p:spTgt>
                                        </p:tgtEl>
                                        <p:attrNameLst>
                                          <p:attrName>style.visibility</p:attrName>
                                        </p:attrNameLst>
                                      </p:cBhvr>
                                      <p:to>
                                        <p:strVal val="visible"/>
                                      </p:to>
                                    </p:set>
                                    <p:animEffect transition="in" filter="dissolve">
                                      <p:cBhvr>
                                        <p:cTn id="22" dur="500"/>
                                        <p:tgtEl>
                                          <p:spTgt spid="225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utoUpdateAnimBg="0"/>
      <p:bldP spid="22533"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525</TotalTime>
  <Words>1545</Words>
  <Application>Microsoft Macintosh PowerPoint</Application>
  <PresentationFormat>On-screen Show (4:3)</PresentationFormat>
  <Paragraphs>64</Paragraphs>
  <Slides>10</Slides>
  <Notes>10</Notes>
  <HiddenSlides>0</HiddenSlides>
  <MMClips>0</MMClips>
  <ScaleCrop>false</ScaleCrop>
  <HeadingPairs>
    <vt:vector size="6" baseType="variant">
      <vt:variant>
        <vt:lpstr>Fonts Used</vt:lpstr>
      </vt:variant>
      <vt:variant>
        <vt:i4>1</vt:i4>
      </vt:variant>
      <vt:variant>
        <vt:lpstr>Design Template</vt:lpstr>
      </vt:variant>
      <vt:variant>
        <vt:i4>1</vt:i4>
      </vt:variant>
      <vt:variant>
        <vt:lpstr>Slide Titles</vt:lpstr>
      </vt:variant>
      <vt:variant>
        <vt:i4>10</vt:i4>
      </vt:variant>
    </vt:vector>
  </HeadingPairs>
  <TitlesOfParts>
    <vt:vector size="12" baseType="lpstr">
      <vt:lpstr>Arial</vt:lpstr>
      <vt:lpstr>Default Design</vt:lpstr>
      <vt:lpstr>Offended in Christ</vt:lpstr>
      <vt:lpstr>Jesus Knows: People’s Affections Change Quickly</vt:lpstr>
      <vt:lpstr>Jesus Knows: People’s Affections Change Quickly</vt:lpstr>
      <vt:lpstr>Slide 4</vt:lpstr>
      <vt:lpstr>Some offended at what Christ said:</vt:lpstr>
      <vt:lpstr>Slide 6</vt:lpstr>
      <vt:lpstr>Slide 7</vt:lpstr>
      <vt:lpstr>Slide 8</vt:lpstr>
      <vt:lpstr>Slide 9</vt:lpstr>
      <vt:lpstr>Slide 10</vt:lpstr>
    </vt:vector>
  </TitlesOfParts>
  <Company>Truth Bookstore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 Alexander</dc:creator>
  <cp:lastModifiedBy>Andrew Alexander</cp:lastModifiedBy>
  <cp:revision>9</cp:revision>
  <cp:lastPrinted>2008-06-08T11:29:31Z</cp:lastPrinted>
  <dcterms:created xsi:type="dcterms:W3CDTF">2010-05-11T19:22:49Z</dcterms:created>
  <dcterms:modified xsi:type="dcterms:W3CDTF">2010-05-12T01:16:30Z</dcterms:modified>
</cp:coreProperties>
</file>