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notesSlides/notesSlide12.xml" ContentType="application/vnd.openxmlformats-officedocument.presentationml.notesSlide+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Default Extension="pdf" ContentType="application/pdf"/>
  <Override PartName="/ppt/notesSlides/notesSlide6.xml" ContentType="application/vnd.openxmlformats-officedocument.presentationml.notesSlide+xml"/>
  <Override PartName="/ppt/notesSlides/notesSlide21.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22.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4"/>
  </p:notesMasterIdLst>
  <p:handoutMasterIdLst>
    <p:handoutMasterId r:id="rId25"/>
  </p:handout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7" r:id="rId17"/>
    <p:sldId id="271" r:id="rId18"/>
    <p:sldId id="272" r:id="rId19"/>
    <p:sldId id="273" r:id="rId20"/>
    <p:sldId id="274" r:id="rId21"/>
    <p:sldId id="275" r:id="rId22"/>
    <p:sldId id="276" r:id="rId23"/>
  </p:sldIdLst>
  <p:sldSz cx="9144000" cy="6858000" type="screen4x3"/>
  <p:notesSz cx="6858000" cy="9077325"/>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457200" rtl="0" eaLnBrk="1" latinLnBrk="0" hangingPunct="1">
      <a:defRPr sz="2400" kern="1200">
        <a:solidFill>
          <a:schemeClr val="tx1"/>
        </a:solidFill>
        <a:latin typeface="Arial" charset="0"/>
        <a:ea typeface="+mn-ea"/>
        <a:cs typeface="+mn-cs"/>
      </a:defRPr>
    </a:lvl6pPr>
    <a:lvl7pPr marL="2743200" algn="l" defTabSz="457200" rtl="0" eaLnBrk="1" latinLnBrk="0" hangingPunct="1">
      <a:defRPr sz="2400" kern="1200">
        <a:solidFill>
          <a:schemeClr val="tx1"/>
        </a:solidFill>
        <a:latin typeface="Arial" charset="0"/>
        <a:ea typeface="+mn-ea"/>
        <a:cs typeface="+mn-cs"/>
      </a:defRPr>
    </a:lvl7pPr>
    <a:lvl8pPr marL="3200400" algn="l" defTabSz="457200" rtl="0" eaLnBrk="1" latinLnBrk="0" hangingPunct="1">
      <a:defRPr sz="2400" kern="1200">
        <a:solidFill>
          <a:schemeClr val="tx1"/>
        </a:solidFill>
        <a:latin typeface="Arial" charset="0"/>
        <a:ea typeface="+mn-ea"/>
        <a:cs typeface="+mn-cs"/>
      </a:defRPr>
    </a:lvl8pPr>
    <a:lvl9pPr marL="3657600" algn="l" defTabSz="4572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FF66"/>
    <a:srgbClr val="66FF66"/>
    <a:srgbClr val="33CC33"/>
    <a:srgbClr val="66FF33"/>
    <a:srgbClr val="993300"/>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p:cViewPr varScale="1">
        <p:scale>
          <a:sx n="98" d="100"/>
          <a:sy n="98" d="100"/>
        </p:scale>
        <p:origin x="-536"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5363" name="Rectangle 3"/>
          <p:cNvSpPr>
            <a:spLocks noGrp="1" noChangeArrowheads="1"/>
          </p:cNvSpPr>
          <p:nvPr>
            <p:ph type="dt" sz="quarter" idx="1"/>
          </p:nvPr>
        </p:nvSpPr>
        <p:spPr bwMode="auto">
          <a:xfrm>
            <a:off x="3884613"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5364" name="Rectangle 4"/>
          <p:cNvSpPr>
            <a:spLocks noGrp="1" noChangeArrowheads="1"/>
          </p:cNvSpPr>
          <p:nvPr>
            <p:ph type="ftr" sz="quarter" idx="2"/>
          </p:nvPr>
        </p:nvSpPr>
        <p:spPr bwMode="auto">
          <a:xfrm>
            <a:off x="0" y="8621713"/>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5365" name="Rectangle 5"/>
          <p:cNvSpPr>
            <a:spLocks noGrp="1" noChangeArrowheads="1"/>
          </p:cNvSpPr>
          <p:nvPr>
            <p:ph type="sldNum" sz="quarter" idx="3"/>
          </p:nvPr>
        </p:nvSpPr>
        <p:spPr bwMode="auto">
          <a:xfrm>
            <a:off x="3884613" y="8621713"/>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A7C7EBF-7DCA-CA46-BDA3-D79BD78FD1A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6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34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14400" y="4343400"/>
            <a:ext cx="50292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7654" name="Rectangle 6"/>
          <p:cNvSpPr>
            <a:spLocks noGrp="1" noChangeArrowheads="1"/>
          </p:cNvSpPr>
          <p:nvPr>
            <p:ph type="ftr" sz="quarter" idx="4"/>
          </p:nvPr>
        </p:nvSpPr>
        <p:spPr bwMode="auto">
          <a:xfrm>
            <a:off x="0" y="86106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655" name="Rectangle 7"/>
          <p:cNvSpPr>
            <a:spLocks noGrp="1" noChangeArrowheads="1"/>
          </p:cNvSpPr>
          <p:nvPr>
            <p:ph type="sldNum" sz="quarter" idx="5"/>
          </p:nvPr>
        </p:nvSpPr>
        <p:spPr bwMode="auto">
          <a:xfrm>
            <a:off x="3886200" y="86106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63291CD-57FF-9A40-A835-620D278A494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1"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2pPr>
    <a:lvl3pPr marL="9144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3pPr>
    <a:lvl4pPr marL="13716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4pPr>
    <a:lvl5pPr marL="18288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CC798D6F-CED4-714E-A031-A96656A9E266}" type="slidenum">
              <a:rPr lang="en-US"/>
              <a:pPr/>
              <a:t>1</a:t>
            </a:fld>
            <a:endParaRPr lang="en-US"/>
          </a:p>
        </p:txBody>
      </p:sp>
      <p:sp>
        <p:nvSpPr>
          <p:cNvPr id="16387" name="Rectangle 2"/>
          <p:cNvSpPr>
            <a:spLocks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54A90A29-4A04-3541-8C83-DFA250FF3427}" type="slidenum">
              <a:rPr lang="en-US"/>
              <a:pPr/>
              <a:t>10</a:t>
            </a:fld>
            <a:endParaRPr lang="en-US"/>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5E623A73-8611-F242-B930-3C65051CF07F}" type="slidenum">
              <a:rPr lang="en-US"/>
              <a:pPr/>
              <a:t>11</a:t>
            </a:fld>
            <a:endParaRPr lang="en-US"/>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0F4D450C-F77C-324E-9859-F7CDB211F028}" type="slidenum">
              <a:rPr lang="en-US"/>
              <a:pPr/>
              <a:t>12</a:t>
            </a:fld>
            <a:endParaRPr lang="en-US"/>
          </a:p>
        </p:txBody>
      </p:sp>
      <p:sp>
        <p:nvSpPr>
          <p:cNvPr id="38915" name="Rectangle 2"/>
          <p:cNvSpPr>
            <a:spLocks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06CC86E2-99CE-E74D-B590-846C5E61B221}" type="slidenum">
              <a:rPr lang="en-US"/>
              <a:pPr/>
              <a:t>13</a:t>
            </a:fld>
            <a:endParaRPr lang="en-US"/>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5E92AC23-8B5D-8C46-8ED6-C06A10A5A997}" type="slidenum">
              <a:rPr lang="en-US"/>
              <a:pPr/>
              <a:t>14</a:t>
            </a:fld>
            <a:endParaRPr lang="en-US"/>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24A65C8F-C6AE-994B-BD37-58585260409C}" type="slidenum">
              <a:rPr lang="en-US"/>
              <a:pPr/>
              <a:t>15</a:t>
            </a:fld>
            <a:endParaRPr lang="en-US"/>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96BF61E2-9D30-F442-A50B-6E01B00900CF}" type="slidenum">
              <a:rPr lang="en-US"/>
              <a:pPr/>
              <a:t>16</a:t>
            </a:fld>
            <a:endParaRPr lang="en-US"/>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694DDC7F-3B95-C643-A8BB-D2A266495676}" type="slidenum">
              <a:rPr lang="en-US"/>
              <a:pPr/>
              <a:t>17</a:t>
            </a:fld>
            <a:endParaRPr lang="en-US"/>
          </a:p>
        </p:txBody>
      </p:sp>
      <p:sp>
        <p:nvSpPr>
          <p:cNvPr id="49155" name="Rectangle 2"/>
          <p:cNvSpPr>
            <a:spLocks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4EDF2C76-00CD-4146-B9EE-88451F06A61E}" type="slidenum">
              <a:rPr lang="en-US"/>
              <a:pPr/>
              <a:t>18</a:t>
            </a:fld>
            <a:endParaRPr lang="en-US"/>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1774EA41-3BA8-7343-916A-02C5A5BABDAC}" type="slidenum">
              <a:rPr lang="en-US"/>
              <a:pPr/>
              <a:t>19</a:t>
            </a:fld>
            <a:endParaRPr lang="en-US"/>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DF009C3E-0F74-3E4C-BC97-7EED387261FC}" type="slidenum">
              <a:rPr lang="en-US"/>
              <a:pPr/>
              <a:t>2</a:t>
            </a:fld>
            <a:endParaRPr lang="en-US"/>
          </a:p>
        </p:txBody>
      </p:sp>
      <p:sp>
        <p:nvSpPr>
          <p:cNvPr id="18435" name="Rectangle 2"/>
          <p:cNvSpPr>
            <a:spLocks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D9F46FFD-D476-394A-82EF-B4792DDC7913}" type="slidenum">
              <a:rPr lang="en-US"/>
              <a:pPr/>
              <a:t>20</a:t>
            </a:fld>
            <a:endParaRPr lang="en-US"/>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A9255E9-1668-7C49-A33B-C755540BBF9F}" type="slidenum">
              <a:rPr lang="en-US"/>
              <a:pPr/>
              <a:t>21</a:t>
            </a:fld>
            <a:endParaRPr lang="en-US"/>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9C2D398F-B9F1-0C41-8B02-466FAA6C23C6}" type="slidenum">
              <a:rPr lang="en-US"/>
              <a:pPr/>
              <a:t>22</a:t>
            </a:fld>
            <a:endParaRPr lang="en-US"/>
          </a:p>
        </p:txBody>
      </p:sp>
      <p:sp>
        <p:nvSpPr>
          <p:cNvPr id="59395" name="Rectangle 2"/>
          <p:cNvSpPr>
            <a:spLocks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37520B0F-DCE2-9C4D-9719-CBF3EB95B557}" type="slidenum">
              <a:rPr lang="en-US"/>
              <a:pPr/>
              <a:t>3</a:t>
            </a:fld>
            <a:endParaRPr lang="en-US"/>
          </a:p>
        </p:txBody>
      </p:sp>
      <p:sp>
        <p:nvSpPr>
          <p:cNvPr id="20483" name="Rectangle 2"/>
          <p:cNvSpPr>
            <a:spLocks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81D2FC82-5230-5645-8E78-8CDAA5E89BB9}" type="slidenum">
              <a:rPr lang="en-US"/>
              <a:pPr/>
              <a:t>4</a:t>
            </a:fld>
            <a:endParaRPr lang="en-US"/>
          </a:p>
        </p:txBody>
      </p:sp>
      <p:sp>
        <p:nvSpPr>
          <p:cNvPr id="22531" name="Rectangle 2"/>
          <p:cNvSpPr>
            <a:spLocks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DFAF1116-BE7C-5640-948B-651831AB1ABD}" type="slidenum">
              <a:rPr lang="en-US"/>
              <a:pPr/>
              <a:t>5</a:t>
            </a:fld>
            <a:endParaRPr lang="en-US"/>
          </a:p>
        </p:txBody>
      </p:sp>
      <p:sp>
        <p:nvSpPr>
          <p:cNvPr id="24579" name="Rectangle 2"/>
          <p:cNvSpPr>
            <a:spLocks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9FED312D-A8A9-8546-98DB-9AE02937E6DD}" type="slidenum">
              <a:rPr lang="en-US"/>
              <a:pPr/>
              <a:t>6</a:t>
            </a:fld>
            <a:endParaRPr lang="en-US"/>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48C1BCF-1E34-FD4A-95B1-2CB400C7E2BF}" type="slidenum">
              <a:rPr lang="en-US"/>
              <a:pPr/>
              <a:t>7</a:t>
            </a:fld>
            <a:endParaRPr lang="en-US"/>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C16737E5-E77F-B846-8D52-CC62E0E33B12}" type="slidenum">
              <a:rPr lang="en-US"/>
              <a:pPr/>
              <a:t>8</a:t>
            </a:fld>
            <a:endParaRPr lang="en-US"/>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1EB9213F-EEFA-404F-AD9A-1BA02D438BC4}" type="slidenum">
              <a:rPr lang="en-US"/>
              <a:pPr/>
              <a:t>9</a:t>
            </a:fld>
            <a:endParaRPr lang="en-US"/>
          </a:p>
        </p:txBody>
      </p:sp>
      <p:sp>
        <p:nvSpPr>
          <p:cNvPr id="32771" name="Rectangle 2"/>
          <p:cNvSpPr>
            <a:spLocks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6ADADB-3496-A948-B849-0F565C784FA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C65ACCF-7EB8-AB40-8D35-C0B4FE4A4C7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14010D-6F1A-D848-A03B-D37CBAA9863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F7A86D-D949-E646-ACE7-CC71321AE70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CA7ABF-5C89-CB4F-9E6B-F1040061049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F28CCF-E517-814D-8A1F-3BA428DFFFF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929C8C5-48D8-9549-82E4-1E06A6B37CD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B3B26F5-99E0-3C48-8FC3-FB1BE9AB0A0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D2F1831-9288-F54A-A029-01892407615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116F54E-3FBD-1D40-A065-D590E9C7745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E5D6E5-D848-D548-82E2-36E93502FFB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F59BBA0-636F-3147-AA58-F7F25CF7F7B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pitchFamily="-65" charset="-128"/>
          <a:cs typeface="ＭＳ Ｐゴシック" pitchFamily="-65" charset="-128"/>
        </a:defRPr>
      </a:lvl1pPr>
      <a:lvl2pPr algn="ctr" rtl="0" eaLnBrk="0" fontAlgn="base" hangingPunct="0">
        <a:spcBef>
          <a:spcPct val="0"/>
        </a:spcBef>
        <a:spcAft>
          <a:spcPct val="0"/>
        </a:spcAft>
        <a:defRPr sz="4400">
          <a:solidFill>
            <a:schemeClr val="tx2"/>
          </a:solidFill>
          <a:latin typeface="Arial" pitchFamily="-111" charset="0"/>
          <a:ea typeface="ＭＳ Ｐゴシック" pitchFamily="-65" charset="-128"/>
          <a:cs typeface="ＭＳ Ｐゴシック" pitchFamily="-65" charset="-128"/>
        </a:defRPr>
      </a:lvl2pPr>
      <a:lvl3pPr algn="ctr" rtl="0" eaLnBrk="0" fontAlgn="base" hangingPunct="0">
        <a:spcBef>
          <a:spcPct val="0"/>
        </a:spcBef>
        <a:spcAft>
          <a:spcPct val="0"/>
        </a:spcAft>
        <a:defRPr sz="4400">
          <a:solidFill>
            <a:schemeClr val="tx2"/>
          </a:solidFill>
          <a:latin typeface="Arial" pitchFamily="-111" charset="0"/>
          <a:ea typeface="ＭＳ Ｐゴシック" pitchFamily="-65" charset="-128"/>
          <a:cs typeface="ＭＳ Ｐゴシック" pitchFamily="-65" charset="-128"/>
        </a:defRPr>
      </a:lvl3pPr>
      <a:lvl4pPr algn="ctr" rtl="0" eaLnBrk="0" fontAlgn="base" hangingPunct="0">
        <a:spcBef>
          <a:spcPct val="0"/>
        </a:spcBef>
        <a:spcAft>
          <a:spcPct val="0"/>
        </a:spcAft>
        <a:defRPr sz="4400">
          <a:solidFill>
            <a:schemeClr val="tx2"/>
          </a:solidFill>
          <a:latin typeface="Arial" pitchFamily="-111" charset="0"/>
          <a:ea typeface="ＭＳ Ｐゴシック" pitchFamily="-65" charset="-128"/>
          <a:cs typeface="ＭＳ Ｐゴシック" pitchFamily="-65" charset="-128"/>
        </a:defRPr>
      </a:lvl4pPr>
      <a:lvl5pPr algn="ctr" rtl="0" eaLnBrk="0" fontAlgn="base" hangingPunct="0">
        <a:spcBef>
          <a:spcPct val="0"/>
        </a:spcBef>
        <a:spcAft>
          <a:spcPct val="0"/>
        </a:spcAft>
        <a:defRPr sz="4400">
          <a:solidFill>
            <a:schemeClr val="tx2"/>
          </a:solidFill>
          <a:latin typeface="Arial" pitchFamily="-111" charset="0"/>
          <a:ea typeface="ＭＳ Ｐゴシック" pitchFamily="-65" charset="-128"/>
          <a:cs typeface="ＭＳ Ｐゴシック" pitchFamily="-65" charset="-128"/>
        </a:defRPr>
      </a:lvl5pPr>
      <a:lvl6pPr marL="457200" algn="ctr" rtl="0" fontAlgn="base">
        <a:spcBef>
          <a:spcPct val="0"/>
        </a:spcBef>
        <a:spcAft>
          <a:spcPct val="0"/>
        </a:spcAft>
        <a:defRPr sz="4400">
          <a:solidFill>
            <a:schemeClr val="tx2"/>
          </a:solidFill>
          <a:latin typeface="Arial" pitchFamily="-111" charset="0"/>
        </a:defRPr>
      </a:lvl6pPr>
      <a:lvl7pPr marL="914400" algn="ctr" rtl="0" fontAlgn="base">
        <a:spcBef>
          <a:spcPct val="0"/>
        </a:spcBef>
        <a:spcAft>
          <a:spcPct val="0"/>
        </a:spcAft>
        <a:defRPr sz="4400">
          <a:solidFill>
            <a:schemeClr val="tx2"/>
          </a:solidFill>
          <a:latin typeface="Arial" pitchFamily="-111" charset="0"/>
        </a:defRPr>
      </a:lvl7pPr>
      <a:lvl8pPr marL="1371600" algn="ctr" rtl="0" fontAlgn="base">
        <a:spcBef>
          <a:spcPct val="0"/>
        </a:spcBef>
        <a:spcAft>
          <a:spcPct val="0"/>
        </a:spcAft>
        <a:defRPr sz="4400">
          <a:solidFill>
            <a:schemeClr val="tx2"/>
          </a:solidFill>
          <a:latin typeface="Arial" pitchFamily="-111" charset="0"/>
        </a:defRPr>
      </a:lvl8pPr>
      <a:lvl9pPr marL="1828800" algn="ctr" rtl="0" fontAlgn="base">
        <a:spcBef>
          <a:spcPct val="0"/>
        </a:spcBef>
        <a:spcAft>
          <a:spcPct val="0"/>
        </a:spcAft>
        <a:defRPr sz="4400">
          <a:solidFill>
            <a:schemeClr val="tx2"/>
          </a:solidFill>
          <a:latin typeface="Arial" pitchFamily="-111"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65" charset="-128"/>
          <a:cs typeface="ＭＳ Ｐゴシック" pitchFamily="-65"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11"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1"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11"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1"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1"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304800" y="228600"/>
            <a:ext cx="8458200" cy="1127125"/>
          </a:xfrm>
          <a:prstGeom prst="rect">
            <a:avLst/>
          </a:prstGeom>
          <a:noFill/>
          <a:ln w="9525">
            <a:noFill/>
            <a:miter lim="800000"/>
            <a:headEnd/>
            <a:tailEnd/>
          </a:ln>
        </p:spPr>
        <p:txBody>
          <a:bodyPr>
            <a:prstTxWarp prst="textNoShape">
              <a:avLst/>
            </a:prstTxWarp>
            <a:spAutoFit/>
          </a:bodyPr>
          <a:lstStyle/>
          <a:p>
            <a:pPr algn="ctr">
              <a:spcBef>
                <a:spcPct val="50000"/>
              </a:spcBef>
            </a:pPr>
            <a:r>
              <a:rPr lang="en-US" sz="3200" b="1"/>
              <a:t>The One &amp; Only Reason People Go To Hell</a:t>
            </a:r>
          </a:p>
          <a:p>
            <a:pPr algn="ctr">
              <a:spcBef>
                <a:spcPct val="50000"/>
              </a:spcBef>
            </a:pPr>
            <a:r>
              <a:rPr lang="en-US" b="1" i="1">
                <a:latin typeface="Harrington" charset="0"/>
              </a:rPr>
              <a:t>By Curtis Hutson</a:t>
            </a:r>
          </a:p>
        </p:txBody>
      </p:sp>
      <p:sp>
        <p:nvSpPr>
          <p:cNvPr id="2053" name="Text Box 5"/>
          <p:cNvSpPr txBox="1">
            <a:spLocks noChangeArrowheads="1"/>
          </p:cNvSpPr>
          <p:nvPr/>
        </p:nvSpPr>
        <p:spPr bwMode="auto">
          <a:xfrm>
            <a:off x="152400" y="1552575"/>
            <a:ext cx="8763000" cy="1190625"/>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rgbClr val="CC0000"/>
                </a:solidFill>
              </a:rPr>
              <a:t>Hutson Says, People Are </a:t>
            </a:r>
            <a:r>
              <a:rPr lang="en-US" sz="3600" b="1" u="sng">
                <a:solidFill>
                  <a:srgbClr val="CC0000"/>
                </a:solidFill>
              </a:rPr>
              <a:t>Not</a:t>
            </a:r>
            <a:r>
              <a:rPr lang="en-US" sz="3600" b="1">
                <a:solidFill>
                  <a:srgbClr val="CC0000"/>
                </a:solidFill>
              </a:rPr>
              <a:t> Going To Hell Because:</a:t>
            </a:r>
          </a:p>
        </p:txBody>
      </p:sp>
      <p:sp>
        <p:nvSpPr>
          <p:cNvPr id="2054" name="Text Box 6"/>
          <p:cNvSpPr txBox="1">
            <a:spLocks noChangeArrowheads="1"/>
          </p:cNvSpPr>
          <p:nvPr/>
        </p:nvSpPr>
        <p:spPr bwMode="auto">
          <a:xfrm>
            <a:off x="1600200" y="2743200"/>
            <a:ext cx="7315200" cy="3871913"/>
          </a:xfrm>
          <a:prstGeom prst="rect">
            <a:avLst/>
          </a:prstGeom>
          <a:noFill/>
          <a:ln w="9525">
            <a:noFill/>
            <a:miter lim="800000"/>
            <a:headEnd/>
            <a:tailEnd/>
          </a:ln>
        </p:spPr>
        <p:txBody>
          <a:bodyPr>
            <a:prstTxWarp prst="textNoShape">
              <a:avLst/>
            </a:prstTxWarp>
            <a:spAutoFit/>
          </a:bodyPr>
          <a:lstStyle/>
          <a:p>
            <a:pPr marL="342900" indent="-342900">
              <a:lnSpc>
                <a:spcPct val="115000"/>
              </a:lnSpc>
              <a:spcBef>
                <a:spcPct val="50000"/>
              </a:spcBef>
              <a:buFontTx/>
              <a:buAutoNum type="arabicPeriod"/>
            </a:pPr>
            <a:r>
              <a:rPr lang="en-US" sz="3200" b="1"/>
              <a:t> They Sin.</a:t>
            </a:r>
          </a:p>
          <a:p>
            <a:pPr marL="342900" indent="-342900">
              <a:lnSpc>
                <a:spcPct val="115000"/>
              </a:lnSpc>
              <a:spcBef>
                <a:spcPct val="50000"/>
              </a:spcBef>
              <a:buFontTx/>
              <a:buAutoNum type="arabicPeriod"/>
            </a:pPr>
            <a:r>
              <a:rPr lang="en-US" sz="3200" b="1"/>
              <a:t> They Will Not Stop Sinning.</a:t>
            </a:r>
          </a:p>
          <a:p>
            <a:pPr marL="342900" indent="-342900">
              <a:lnSpc>
                <a:spcPct val="115000"/>
              </a:lnSpc>
              <a:spcBef>
                <a:spcPct val="50000"/>
              </a:spcBef>
              <a:buFontTx/>
              <a:buAutoNum type="arabicPeriod"/>
            </a:pPr>
            <a:r>
              <a:rPr lang="en-US" sz="3200" b="1"/>
              <a:t> Of the Kind of Sins They Commit.</a:t>
            </a:r>
          </a:p>
          <a:p>
            <a:pPr marL="342900" indent="-342900">
              <a:lnSpc>
                <a:spcPct val="115000"/>
              </a:lnSpc>
              <a:spcBef>
                <a:spcPct val="50000"/>
              </a:spcBef>
              <a:buFontTx/>
              <a:buAutoNum type="arabicPeriod"/>
            </a:pPr>
            <a:r>
              <a:rPr lang="en-US" sz="3200" b="1"/>
              <a:t> They Do Not Live Like Christians.</a:t>
            </a:r>
          </a:p>
          <a:p>
            <a:pPr marL="342900" indent="-342900">
              <a:lnSpc>
                <a:spcPct val="115000"/>
              </a:lnSpc>
              <a:spcBef>
                <a:spcPct val="50000"/>
              </a:spcBef>
              <a:buFontTx/>
              <a:buAutoNum type="arabicPeriod"/>
            </a:pPr>
            <a:r>
              <a:rPr lang="en-US" sz="3200" b="1"/>
              <a:t> They Have Not Been Baptized.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wipe(up)">
                                      <p:cBhvr>
                                        <p:cTn id="7" dur="500"/>
                                        <p:tgtEl>
                                          <p:spTgt spid="205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054">
                                            <p:txEl>
                                              <p:pRg st="0" end="0"/>
                                            </p:txEl>
                                          </p:spTgt>
                                        </p:tgtEl>
                                        <p:attrNameLst>
                                          <p:attrName>style.visibility</p:attrName>
                                        </p:attrNameLst>
                                      </p:cBhvr>
                                      <p:to>
                                        <p:strVal val="visible"/>
                                      </p:to>
                                    </p:set>
                                    <p:animEffect transition="in" filter="wipe(up)">
                                      <p:cBhvr>
                                        <p:cTn id="12" dur="500"/>
                                        <p:tgtEl>
                                          <p:spTgt spid="2054">
                                            <p:txEl>
                                              <p:pRg st="0" end="0"/>
                                            </p:txEl>
                                          </p:spTgt>
                                        </p:tgtEl>
                                      </p:cBhvr>
                                    </p:animEffect>
                                  </p:childTnLst>
                                </p:cTn>
                              </p:par>
                            </p:childTnLst>
                          </p:cTn>
                        </p:par>
                        <p:par>
                          <p:cTn id="13" fill="hold">
                            <p:stCondLst>
                              <p:cond delay="500"/>
                            </p:stCondLst>
                            <p:childTnLst>
                              <p:par>
                                <p:cTn id="14" presetID="22" presetClass="entr" presetSubtype="1" fill="hold" nodeType="afterEffect">
                                  <p:stCondLst>
                                    <p:cond delay="0"/>
                                  </p:stCondLst>
                                  <p:childTnLst>
                                    <p:set>
                                      <p:cBhvr>
                                        <p:cTn id="15" dur="1" fill="hold">
                                          <p:stCondLst>
                                            <p:cond delay="0"/>
                                          </p:stCondLst>
                                        </p:cTn>
                                        <p:tgtEl>
                                          <p:spTgt spid="2054">
                                            <p:txEl>
                                              <p:pRg st="1" end="1"/>
                                            </p:txEl>
                                          </p:spTgt>
                                        </p:tgtEl>
                                        <p:attrNameLst>
                                          <p:attrName>style.visibility</p:attrName>
                                        </p:attrNameLst>
                                      </p:cBhvr>
                                      <p:to>
                                        <p:strVal val="visible"/>
                                      </p:to>
                                    </p:set>
                                    <p:animEffect transition="in" filter="wipe(up)">
                                      <p:cBhvr>
                                        <p:cTn id="16" dur="500"/>
                                        <p:tgtEl>
                                          <p:spTgt spid="2054">
                                            <p:txEl>
                                              <p:pRg st="1" end="1"/>
                                            </p:txEl>
                                          </p:spTgt>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2054">
                                            <p:txEl>
                                              <p:pRg st="2" end="2"/>
                                            </p:txEl>
                                          </p:spTgt>
                                        </p:tgtEl>
                                        <p:attrNameLst>
                                          <p:attrName>style.visibility</p:attrName>
                                        </p:attrNameLst>
                                      </p:cBhvr>
                                      <p:to>
                                        <p:strVal val="visible"/>
                                      </p:to>
                                    </p:set>
                                    <p:animEffect transition="in" filter="wipe(up)">
                                      <p:cBhvr>
                                        <p:cTn id="20" dur="500"/>
                                        <p:tgtEl>
                                          <p:spTgt spid="2054">
                                            <p:txEl>
                                              <p:pRg st="2" end="2"/>
                                            </p:txEl>
                                          </p:spTgt>
                                        </p:tgtEl>
                                      </p:cBhvr>
                                    </p:animEffect>
                                  </p:childTnLst>
                                </p:cTn>
                              </p:par>
                            </p:childTnLst>
                          </p:cTn>
                        </p:par>
                        <p:par>
                          <p:cTn id="21" fill="hold">
                            <p:stCondLst>
                              <p:cond delay="1500"/>
                            </p:stCondLst>
                            <p:childTnLst>
                              <p:par>
                                <p:cTn id="22" presetID="22" presetClass="entr" presetSubtype="1" fill="hold" nodeType="afterEffect">
                                  <p:stCondLst>
                                    <p:cond delay="0"/>
                                  </p:stCondLst>
                                  <p:childTnLst>
                                    <p:set>
                                      <p:cBhvr>
                                        <p:cTn id="23" dur="1" fill="hold">
                                          <p:stCondLst>
                                            <p:cond delay="0"/>
                                          </p:stCondLst>
                                        </p:cTn>
                                        <p:tgtEl>
                                          <p:spTgt spid="2054">
                                            <p:txEl>
                                              <p:pRg st="3" end="3"/>
                                            </p:txEl>
                                          </p:spTgt>
                                        </p:tgtEl>
                                        <p:attrNameLst>
                                          <p:attrName>style.visibility</p:attrName>
                                        </p:attrNameLst>
                                      </p:cBhvr>
                                      <p:to>
                                        <p:strVal val="visible"/>
                                      </p:to>
                                    </p:set>
                                    <p:animEffect transition="in" filter="wipe(up)">
                                      <p:cBhvr>
                                        <p:cTn id="24" dur="500"/>
                                        <p:tgtEl>
                                          <p:spTgt spid="2054">
                                            <p:txEl>
                                              <p:pRg st="3" end="3"/>
                                            </p:txEl>
                                          </p:spTgt>
                                        </p:tgtEl>
                                      </p:cBhvr>
                                    </p:animEffect>
                                  </p:childTnLst>
                                </p:cTn>
                              </p:par>
                            </p:childTnLst>
                          </p:cTn>
                        </p:par>
                        <p:par>
                          <p:cTn id="25" fill="hold">
                            <p:stCondLst>
                              <p:cond delay="2000"/>
                            </p:stCondLst>
                            <p:childTnLst>
                              <p:par>
                                <p:cTn id="26" presetID="22" presetClass="entr" presetSubtype="1" fill="hold" nodeType="afterEffect">
                                  <p:stCondLst>
                                    <p:cond delay="0"/>
                                  </p:stCondLst>
                                  <p:childTnLst>
                                    <p:set>
                                      <p:cBhvr>
                                        <p:cTn id="27" dur="1" fill="hold">
                                          <p:stCondLst>
                                            <p:cond delay="0"/>
                                          </p:stCondLst>
                                        </p:cTn>
                                        <p:tgtEl>
                                          <p:spTgt spid="2054">
                                            <p:txEl>
                                              <p:pRg st="4" end="4"/>
                                            </p:txEl>
                                          </p:spTgt>
                                        </p:tgtEl>
                                        <p:attrNameLst>
                                          <p:attrName>style.visibility</p:attrName>
                                        </p:attrNameLst>
                                      </p:cBhvr>
                                      <p:to>
                                        <p:strVal val="visible"/>
                                      </p:to>
                                    </p:set>
                                    <p:animEffect transition="in" filter="wipe(up)">
                                      <p:cBhvr>
                                        <p:cTn id="28" dur="500"/>
                                        <p:tgtEl>
                                          <p:spTgt spid="205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72" name="Rectangle 8"/>
          <p:cNvSpPr>
            <a:spLocks noChangeArrowheads="1"/>
          </p:cNvSpPr>
          <p:nvPr/>
        </p:nvSpPr>
        <p:spPr bwMode="auto">
          <a:xfrm>
            <a:off x="3352800" y="4419600"/>
            <a:ext cx="4495800" cy="381000"/>
          </a:xfrm>
          <a:prstGeom prst="rect">
            <a:avLst/>
          </a:prstGeom>
          <a:solidFill>
            <a:srgbClr val="FFFF66"/>
          </a:solidFill>
          <a:ln w="9525">
            <a:solidFill>
              <a:srgbClr val="FFFF66"/>
            </a:solidFill>
            <a:miter lim="800000"/>
            <a:headEnd/>
            <a:tailEnd/>
          </a:ln>
        </p:spPr>
        <p:txBody>
          <a:bodyPr wrap="none" anchor="ctr">
            <a:prstTxWarp prst="textNoShape">
              <a:avLst/>
            </a:prstTxWarp>
          </a:bodyPr>
          <a:lstStyle/>
          <a:p>
            <a:endParaRPr lang="en-US"/>
          </a:p>
        </p:txBody>
      </p:sp>
      <p:sp>
        <p:nvSpPr>
          <p:cNvPr id="11269" name="Oval 5"/>
          <p:cNvSpPr>
            <a:spLocks noChangeArrowheads="1"/>
          </p:cNvSpPr>
          <p:nvPr/>
        </p:nvSpPr>
        <p:spPr bwMode="auto">
          <a:xfrm>
            <a:off x="2590800" y="4419600"/>
            <a:ext cx="228600" cy="381000"/>
          </a:xfrm>
          <a:prstGeom prst="ellipse">
            <a:avLst/>
          </a:prstGeom>
          <a:solidFill>
            <a:srgbClr val="FFFF66"/>
          </a:solidFill>
          <a:ln w="9525">
            <a:solidFill>
              <a:srgbClr val="FFFF66"/>
            </a:solidFill>
            <a:round/>
            <a:headEnd/>
            <a:tailEnd/>
          </a:ln>
        </p:spPr>
        <p:txBody>
          <a:bodyPr wrap="none" anchor="ctr">
            <a:prstTxWarp prst="textNoShape">
              <a:avLst/>
            </a:prstTxWarp>
          </a:bodyPr>
          <a:lstStyle/>
          <a:p>
            <a:endParaRPr lang="en-US"/>
          </a:p>
        </p:txBody>
      </p:sp>
      <p:sp>
        <p:nvSpPr>
          <p:cNvPr id="11270" name="Oval 6"/>
          <p:cNvSpPr>
            <a:spLocks noChangeArrowheads="1"/>
          </p:cNvSpPr>
          <p:nvPr/>
        </p:nvSpPr>
        <p:spPr bwMode="auto">
          <a:xfrm>
            <a:off x="5638800" y="2971800"/>
            <a:ext cx="2286000" cy="609600"/>
          </a:xfrm>
          <a:prstGeom prst="ellipse">
            <a:avLst/>
          </a:prstGeom>
          <a:solidFill>
            <a:srgbClr val="FFFF66"/>
          </a:solidFill>
          <a:ln w="9525">
            <a:solidFill>
              <a:srgbClr val="FFFF66"/>
            </a:solidFill>
            <a:round/>
            <a:headEnd/>
            <a:tailEnd/>
          </a:ln>
        </p:spPr>
        <p:txBody>
          <a:bodyPr wrap="none" anchor="ctr">
            <a:prstTxWarp prst="textNoShape">
              <a:avLst/>
            </a:prstTxWarp>
          </a:bodyPr>
          <a:lstStyle/>
          <a:p>
            <a:endParaRPr lang="en-US"/>
          </a:p>
        </p:txBody>
      </p:sp>
      <p:cxnSp>
        <p:nvCxnSpPr>
          <p:cNvPr id="11271" name="AutoShape 7"/>
          <p:cNvCxnSpPr>
            <a:cxnSpLocks noChangeShapeType="1"/>
            <a:stCxn id="11269" idx="7"/>
            <a:endCxn id="11270" idx="3"/>
          </p:cNvCxnSpPr>
          <p:nvPr/>
        </p:nvCxnSpPr>
        <p:spPr bwMode="auto">
          <a:xfrm rot="-5400000">
            <a:off x="3888581" y="2389982"/>
            <a:ext cx="982663" cy="3187700"/>
          </a:xfrm>
          <a:prstGeom prst="curvedConnector3">
            <a:avLst>
              <a:gd name="adj1" fmla="val 48306"/>
            </a:avLst>
          </a:prstGeom>
          <a:noFill/>
          <a:ln w="28575">
            <a:solidFill>
              <a:schemeClr val="tx1"/>
            </a:solidFill>
            <a:round/>
            <a:headEnd/>
            <a:tailEnd type="triangle" w="med" len="med"/>
          </a:ln>
        </p:spPr>
      </p:cxnSp>
      <p:pic>
        <p:nvPicPr>
          <p:cNvPr id="33798"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33799" name="Text Box 3"/>
          <p:cNvSpPr txBox="1">
            <a:spLocks noChangeArrowheads="1"/>
          </p:cNvSpPr>
          <p:nvPr/>
        </p:nvSpPr>
        <p:spPr bwMode="auto">
          <a:xfrm>
            <a:off x="1676400" y="304800"/>
            <a:ext cx="5029200" cy="579438"/>
          </a:xfrm>
          <a:prstGeom prst="rect">
            <a:avLst/>
          </a:prstGeom>
          <a:noFill/>
          <a:ln w="9525">
            <a:noFill/>
            <a:miter lim="800000"/>
            <a:headEnd/>
            <a:tailEnd/>
          </a:ln>
        </p:spPr>
        <p:txBody>
          <a:bodyPr>
            <a:prstTxWarp prst="textNoShape">
              <a:avLst/>
            </a:prstTxWarp>
            <a:spAutoFit/>
          </a:bodyPr>
          <a:lstStyle/>
          <a:p>
            <a:pPr>
              <a:spcBef>
                <a:spcPct val="50000"/>
              </a:spcBef>
              <a:buFont typeface="Wingdings" charset="2"/>
              <a:buChar char=""/>
            </a:pPr>
            <a:r>
              <a:rPr lang="en-US" sz="3200" b="1">
                <a:solidFill>
                  <a:srgbClr val="993300"/>
                </a:solidFill>
              </a:rPr>
              <a:t> What is Sin?</a:t>
            </a:r>
          </a:p>
        </p:txBody>
      </p:sp>
      <p:sp>
        <p:nvSpPr>
          <p:cNvPr id="11268" name="Text Box 4"/>
          <p:cNvSpPr txBox="1">
            <a:spLocks noChangeArrowheads="1"/>
          </p:cNvSpPr>
          <p:nvPr/>
        </p:nvSpPr>
        <p:spPr bwMode="auto">
          <a:xfrm>
            <a:off x="1676400" y="1182688"/>
            <a:ext cx="7086600" cy="4587875"/>
          </a:xfrm>
          <a:prstGeom prst="rect">
            <a:avLst/>
          </a:prstGeom>
          <a:noFill/>
          <a:ln w="9525">
            <a:noFill/>
            <a:miter lim="800000"/>
            <a:headEnd/>
            <a:tailEnd/>
          </a:ln>
        </p:spPr>
        <p:txBody>
          <a:bodyPr>
            <a:prstTxWarp prst="textNoShape">
              <a:avLst/>
            </a:prstTxWarp>
            <a:spAutoFit/>
          </a:bodyPr>
          <a:lstStyle/>
          <a:p>
            <a:pPr>
              <a:lnSpc>
                <a:spcPct val="125000"/>
              </a:lnSpc>
            </a:pPr>
            <a:r>
              <a:rPr lang="en-US"/>
              <a:t>All </a:t>
            </a:r>
            <a:r>
              <a:rPr lang="en-US">
                <a:solidFill>
                  <a:srgbClr val="993300"/>
                </a:solidFill>
              </a:rPr>
              <a:t>unrighteousness is sin</a:t>
            </a:r>
            <a:r>
              <a:rPr lang="en-US"/>
              <a:t>… (1 John 5:17)</a:t>
            </a:r>
          </a:p>
          <a:p>
            <a:pPr>
              <a:lnSpc>
                <a:spcPct val="125000"/>
              </a:lnSpc>
            </a:pPr>
            <a:endParaRPr lang="en-US" sz="1000"/>
          </a:p>
          <a:p>
            <a:pPr>
              <a:lnSpc>
                <a:spcPct val="125000"/>
              </a:lnSpc>
            </a:pPr>
            <a:r>
              <a:rPr lang="en-US"/>
              <a:t>My tongue shall speak of Your word, For all Your commandments are righteousness. (Ps. 119:172)</a:t>
            </a:r>
          </a:p>
          <a:p>
            <a:pPr>
              <a:lnSpc>
                <a:spcPct val="125000"/>
              </a:lnSpc>
            </a:pPr>
            <a:endParaRPr lang="en-US" sz="1000"/>
          </a:p>
          <a:p>
            <a:pPr>
              <a:lnSpc>
                <a:spcPct val="125000"/>
              </a:lnSpc>
            </a:pPr>
            <a:r>
              <a:rPr lang="en-US"/>
              <a:t>For I am not ashamed of the gospel of Christ, for it is the power of God to salvation for everyone who believes, for the Jew first and also for the Greek. For in it the righteousness of God is revealed from faith to faith; as it is written, “The just shall live by faith.” (Rom. 1:16-17)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1268">
                                            <p:txEl>
                                              <p:pRg st="0" end="0"/>
                                            </p:txEl>
                                          </p:spTgt>
                                        </p:tgtEl>
                                        <p:attrNameLst>
                                          <p:attrName>style.visibility</p:attrName>
                                        </p:attrNameLst>
                                      </p:cBhvr>
                                      <p:to>
                                        <p:strVal val="visible"/>
                                      </p:to>
                                    </p:set>
                                    <p:animEffect transition="in" filter="wipe(up)">
                                      <p:cBhvr>
                                        <p:cTn id="7" dur="500"/>
                                        <p:tgtEl>
                                          <p:spTgt spid="1126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1268">
                                            <p:txEl>
                                              <p:pRg st="2" end="2"/>
                                            </p:txEl>
                                          </p:spTgt>
                                        </p:tgtEl>
                                        <p:attrNameLst>
                                          <p:attrName>style.visibility</p:attrName>
                                        </p:attrNameLst>
                                      </p:cBhvr>
                                      <p:to>
                                        <p:strVal val="visible"/>
                                      </p:to>
                                    </p:set>
                                    <p:animEffect transition="in" filter="wipe(up)">
                                      <p:cBhvr>
                                        <p:cTn id="12" dur="500"/>
                                        <p:tgtEl>
                                          <p:spTgt spid="1126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1268">
                                            <p:txEl>
                                              <p:pRg st="4" end="4"/>
                                            </p:txEl>
                                          </p:spTgt>
                                        </p:tgtEl>
                                        <p:attrNameLst>
                                          <p:attrName>style.visibility</p:attrName>
                                        </p:attrNameLst>
                                      </p:cBhvr>
                                      <p:to>
                                        <p:strVal val="visible"/>
                                      </p:to>
                                    </p:set>
                                    <p:animEffect transition="in" filter="wipe(up)">
                                      <p:cBhvr>
                                        <p:cTn id="17" dur="500"/>
                                        <p:tgtEl>
                                          <p:spTgt spid="1126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269"/>
                                        </p:tgtEl>
                                        <p:attrNameLst>
                                          <p:attrName>style.visibility</p:attrName>
                                        </p:attrNameLst>
                                      </p:cBhvr>
                                      <p:to>
                                        <p:strVal val="visible"/>
                                      </p:to>
                                    </p:set>
                                    <p:animEffect transition="in" filter="wipe(left)">
                                      <p:cBhvr>
                                        <p:cTn id="22" dur="500"/>
                                        <p:tgtEl>
                                          <p:spTgt spid="11269"/>
                                        </p:tgtEl>
                                      </p:cBhvr>
                                    </p:animEffect>
                                  </p:childTnLst>
                                </p:cTn>
                              </p:par>
                            </p:childTnLst>
                          </p:cTn>
                        </p:par>
                        <p:par>
                          <p:cTn id="23" fill="hold">
                            <p:stCondLst>
                              <p:cond delay="500"/>
                            </p:stCondLst>
                            <p:childTnLst>
                              <p:par>
                                <p:cTn id="24" presetID="22" presetClass="entr" presetSubtype="8" fill="hold" nodeType="afterEffect">
                                  <p:stCondLst>
                                    <p:cond delay="0"/>
                                  </p:stCondLst>
                                  <p:childTnLst>
                                    <p:set>
                                      <p:cBhvr>
                                        <p:cTn id="25" dur="1" fill="hold">
                                          <p:stCondLst>
                                            <p:cond delay="0"/>
                                          </p:stCondLst>
                                        </p:cTn>
                                        <p:tgtEl>
                                          <p:spTgt spid="11271"/>
                                        </p:tgtEl>
                                        <p:attrNameLst>
                                          <p:attrName>style.visibility</p:attrName>
                                        </p:attrNameLst>
                                      </p:cBhvr>
                                      <p:to>
                                        <p:strVal val="visible"/>
                                      </p:to>
                                    </p:set>
                                    <p:animEffect transition="in" filter="wipe(left)">
                                      <p:cBhvr>
                                        <p:cTn id="26" dur="500"/>
                                        <p:tgtEl>
                                          <p:spTgt spid="11271"/>
                                        </p:tgtEl>
                                      </p:cBhvr>
                                    </p:animEffect>
                                  </p:childTnLst>
                                </p:cTn>
                              </p:par>
                            </p:childTnLst>
                          </p:cTn>
                        </p:par>
                        <p:par>
                          <p:cTn id="27" fill="hold">
                            <p:stCondLst>
                              <p:cond delay="1000"/>
                            </p:stCondLst>
                            <p:childTnLst>
                              <p:par>
                                <p:cTn id="28" presetID="22" presetClass="entr" presetSubtype="8" fill="hold" grpId="0" nodeType="afterEffect">
                                  <p:stCondLst>
                                    <p:cond delay="0"/>
                                  </p:stCondLst>
                                  <p:childTnLst>
                                    <p:set>
                                      <p:cBhvr>
                                        <p:cTn id="29" dur="1" fill="hold">
                                          <p:stCondLst>
                                            <p:cond delay="0"/>
                                          </p:stCondLst>
                                        </p:cTn>
                                        <p:tgtEl>
                                          <p:spTgt spid="11270"/>
                                        </p:tgtEl>
                                        <p:attrNameLst>
                                          <p:attrName>style.visibility</p:attrName>
                                        </p:attrNameLst>
                                      </p:cBhvr>
                                      <p:to>
                                        <p:strVal val="visible"/>
                                      </p:to>
                                    </p:set>
                                    <p:animEffect transition="in" filter="wipe(left)">
                                      <p:cBhvr>
                                        <p:cTn id="30" dur="500"/>
                                        <p:tgtEl>
                                          <p:spTgt spid="11270"/>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1272"/>
                                        </p:tgtEl>
                                        <p:attrNameLst>
                                          <p:attrName>style.visibility</p:attrName>
                                        </p:attrNameLst>
                                      </p:cBhvr>
                                      <p:to>
                                        <p:strVal val="visible"/>
                                      </p:to>
                                    </p:set>
                                    <p:animEffect transition="in" filter="wipe(left)">
                                      <p:cBhvr>
                                        <p:cTn id="35" dur="500"/>
                                        <p:tgtEl>
                                          <p:spTgt spid="112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animBg="1"/>
      <p:bldP spid="11269" grpId="0" animBg="1"/>
      <p:bldP spid="11270" grpId="0" animBg="1"/>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5842"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35843" name="Text Box 3"/>
          <p:cNvSpPr txBox="1">
            <a:spLocks noChangeArrowheads="1"/>
          </p:cNvSpPr>
          <p:nvPr/>
        </p:nvSpPr>
        <p:spPr bwMode="auto">
          <a:xfrm>
            <a:off x="1524000" y="334963"/>
            <a:ext cx="7620000" cy="579437"/>
          </a:xfrm>
          <a:prstGeom prst="rect">
            <a:avLst/>
          </a:prstGeom>
          <a:noFill/>
          <a:ln w="9525">
            <a:noFill/>
            <a:miter lim="800000"/>
            <a:headEnd/>
            <a:tailEnd/>
          </a:ln>
        </p:spPr>
        <p:txBody>
          <a:bodyPr>
            <a:prstTxWarp prst="textNoShape">
              <a:avLst/>
            </a:prstTxWarp>
            <a:spAutoFit/>
          </a:bodyPr>
          <a:lstStyle/>
          <a:p>
            <a:pPr>
              <a:spcBef>
                <a:spcPct val="50000"/>
              </a:spcBef>
              <a:buFont typeface="Wingdings" charset="2"/>
              <a:buChar char=""/>
            </a:pPr>
            <a:r>
              <a:rPr lang="en-US" sz="3200" b="1">
                <a:solidFill>
                  <a:srgbClr val="993300"/>
                </a:solidFill>
              </a:rPr>
              <a:t> What is Sin? </a:t>
            </a:r>
            <a:r>
              <a:rPr lang="en-US" sz="2800" b="1" u="sng">
                <a:solidFill>
                  <a:srgbClr val="993300"/>
                </a:solidFill>
              </a:rPr>
              <a:t>ALL UNRIGHTEOUSNESS</a:t>
            </a:r>
          </a:p>
        </p:txBody>
      </p:sp>
      <p:sp>
        <p:nvSpPr>
          <p:cNvPr id="12292" name="Text Box 4"/>
          <p:cNvSpPr txBox="1">
            <a:spLocks noChangeArrowheads="1"/>
          </p:cNvSpPr>
          <p:nvPr/>
        </p:nvSpPr>
        <p:spPr bwMode="auto">
          <a:xfrm>
            <a:off x="1524000" y="1114425"/>
            <a:ext cx="7315200" cy="1004888"/>
          </a:xfrm>
          <a:prstGeom prst="rect">
            <a:avLst/>
          </a:prstGeom>
          <a:noFill/>
          <a:ln w="9525">
            <a:noFill/>
            <a:miter lim="800000"/>
            <a:headEnd/>
            <a:tailEnd/>
          </a:ln>
        </p:spPr>
        <p:txBody>
          <a:bodyPr>
            <a:prstTxWarp prst="textNoShape">
              <a:avLst/>
            </a:prstTxWarp>
            <a:spAutoFit/>
          </a:bodyPr>
          <a:lstStyle/>
          <a:p>
            <a:pPr>
              <a:spcBef>
                <a:spcPct val="50000"/>
              </a:spcBef>
              <a:buClr>
                <a:srgbClr val="993300"/>
              </a:buClr>
              <a:buFont typeface="Wingdings" charset="2"/>
              <a:buChar char="è"/>
            </a:pPr>
            <a:r>
              <a:rPr lang="en-US"/>
              <a:t>Fail to do what God commands.</a:t>
            </a:r>
          </a:p>
          <a:p>
            <a:pPr>
              <a:spcBef>
                <a:spcPct val="50000"/>
              </a:spcBef>
              <a:buClr>
                <a:srgbClr val="993300"/>
              </a:buClr>
              <a:buFont typeface="Wingdings" charset="2"/>
              <a:buChar char="è"/>
            </a:pPr>
            <a:r>
              <a:rPr lang="en-US"/>
              <a:t>Covers all kinds of sins and violations.</a:t>
            </a:r>
          </a:p>
        </p:txBody>
      </p:sp>
      <p:sp>
        <p:nvSpPr>
          <p:cNvPr id="12293" name="Text Box 5"/>
          <p:cNvSpPr txBox="1">
            <a:spLocks noChangeArrowheads="1"/>
          </p:cNvSpPr>
          <p:nvPr/>
        </p:nvSpPr>
        <p:spPr bwMode="auto">
          <a:xfrm>
            <a:off x="1524000" y="2333625"/>
            <a:ext cx="7086600" cy="519113"/>
          </a:xfrm>
          <a:prstGeom prst="rect">
            <a:avLst/>
          </a:prstGeom>
          <a:noFill/>
          <a:ln w="9525">
            <a:noFill/>
            <a:miter lim="800000"/>
            <a:headEnd/>
            <a:tailEnd/>
          </a:ln>
        </p:spPr>
        <p:txBody>
          <a:bodyPr>
            <a:prstTxWarp prst="textNoShape">
              <a:avLst/>
            </a:prstTxWarp>
            <a:spAutoFit/>
          </a:bodyPr>
          <a:lstStyle/>
          <a:p>
            <a:pPr>
              <a:spcBef>
                <a:spcPct val="50000"/>
              </a:spcBef>
            </a:pPr>
            <a:r>
              <a:rPr lang="en-US" sz="2800" b="1">
                <a:solidFill>
                  <a:srgbClr val="993300"/>
                </a:solidFill>
              </a:rPr>
              <a:t>Unrighteous Acts:</a:t>
            </a:r>
          </a:p>
        </p:txBody>
      </p:sp>
      <p:sp>
        <p:nvSpPr>
          <p:cNvPr id="12294" name="Text Box 6"/>
          <p:cNvSpPr txBox="1">
            <a:spLocks noChangeArrowheads="1"/>
          </p:cNvSpPr>
          <p:nvPr/>
        </p:nvSpPr>
        <p:spPr bwMode="auto">
          <a:xfrm>
            <a:off x="1524000" y="3019425"/>
            <a:ext cx="2438400" cy="1552575"/>
          </a:xfrm>
          <a:prstGeom prst="rect">
            <a:avLst/>
          </a:prstGeom>
          <a:noFill/>
          <a:ln w="9525">
            <a:noFill/>
            <a:miter lim="800000"/>
            <a:headEnd/>
            <a:tailEnd/>
          </a:ln>
        </p:spPr>
        <p:txBody>
          <a:bodyPr>
            <a:prstTxWarp prst="textNoShape">
              <a:avLst/>
            </a:prstTxWarp>
            <a:spAutoFit/>
          </a:bodyPr>
          <a:lstStyle/>
          <a:p>
            <a:pPr>
              <a:spcBef>
                <a:spcPct val="50000"/>
              </a:spcBef>
              <a:buClr>
                <a:srgbClr val="993300"/>
              </a:buClr>
              <a:buFont typeface="Wingdings" charset="2"/>
              <a:buChar char="è"/>
            </a:pPr>
            <a:r>
              <a:rPr lang="en-US" b="1"/>
              <a:t>Gal. 5:19-21</a:t>
            </a:r>
          </a:p>
          <a:p>
            <a:pPr>
              <a:spcBef>
                <a:spcPct val="50000"/>
              </a:spcBef>
              <a:buClr>
                <a:srgbClr val="993300"/>
              </a:buClr>
              <a:buFont typeface="Wingdings" charset="2"/>
              <a:buChar char="è"/>
            </a:pPr>
            <a:r>
              <a:rPr lang="en-US" b="1"/>
              <a:t>1 Cor. 6:9-11</a:t>
            </a:r>
          </a:p>
          <a:p>
            <a:pPr>
              <a:spcBef>
                <a:spcPct val="50000"/>
              </a:spcBef>
              <a:buClr>
                <a:srgbClr val="993300"/>
              </a:buClr>
              <a:buFont typeface="Wingdings" charset="2"/>
              <a:buChar char="è"/>
            </a:pPr>
            <a:r>
              <a:rPr lang="en-US" b="1"/>
              <a:t>Rom. 1:22-32</a:t>
            </a:r>
          </a:p>
        </p:txBody>
      </p:sp>
      <p:sp>
        <p:nvSpPr>
          <p:cNvPr id="12295" name="Text Box 7"/>
          <p:cNvSpPr txBox="1">
            <a:spLocks noChangeArrowheads="1"/>
          </p:cNvSpPr>
          <p:nvPr/>
        </p:nvSpPr>
        <p:spPr bwMode="auto">
          <a:xfrm>
            <a:off x="5029200" y="2209800"/>
            <a:ext cx="3810000" cy="4554538"/>
          </a:xfrm>
          <a:prstGeom prst="rect">
            <a:avLst/>
          </a:prstGeom>
          <a:noFill/>
          <a:ln w="57150">
            <a:solidFill>
              <a:srgbClr val="993300"/>
            </a:solidFill>
            <a:miter lim="800000"/>
            <a:headEnd/>
            <a:tailEnd/>
          </a:ln>
        </p:spPr>
        <p:txBody>
          <a:bodyPr>
            <a:prstTxWarp prst="textNoShape">
              <a:avLst/>
            </a:prstTxWarp>
            <a:spAutoFit/>
          </a:bodyPr>
          <a:lstStyle/>
          <a:p>
            <a:pPr>
              <a:spcBef>
                <a:spcPct val="50000"/>
              </a:spcBef>
              <a:buFontTx/>
              <a:buChar char="•"/>
            </a:pPr>
            <a:r>
              <a:rPr lang="en-US" sz="2000"/>
              <a:t>Sexual Immorality</a:t>
            </a:r>
          </a:p>
          <a:p>
            <a:pPr>
              <a:spcBef>
                <a:spcPct val="50000"/>
              </a:spcBef>
              <a:buFontTx/>
              <a:buChar char="•"/>
            </a:pPr>
            <a:r>
              <a:rPr lang="en-US" sz="2000"/>
              <a:t>Murder, Maliciousness</a:t>
            </a:r>
          </a:p>
          <a:p>
            <a:pPr>
              <a:spcBef>
                <a:spcPct val="50000"/>
              </a:spcBef>
              <a:buFontTx/>
              <a:buChar char="•"/>
            </a:pPr>
            <a:r>
              <a:rPr lang="en-US" sz="2000"/>
              <a:t>Drunkenness, Carousing</a:t>
            </a:r>
          </a:p>
          <a:p>
            <a:pPr>
              <a:spcBef>
                <a:spcPct val="50000"/>
              </a:spcBef>
              <a:buFontTx/>
              <a:buChar char="•"/>
            </a:pPr>
            <a:r>
              <a:rPr lang="en-US" sz="2000"/>
              <a:t>Sins of the Tongue</a:t>
            </a:r>
          </a:p>
          <a:p>
            <a:pPr>
              <a:spcBef>
                <a:spcPct val="50000"/>
              </a:spcBef>
              <a:buFontTx/>
              <a:buChar char="•"/>
            </a:pPr>
            <a:r>
              <a:rPr lang="en-US" sz="2000"/>
              <a:t>Strife, Division, Envy, Jealousy</a:t>
            </a:r>
          </a:p>
          <a:p>
            <a:pPr>
              <a:spcBef>
                <a:spcPct val="50000"/>
              </a:spcBef>
              <a:buFontTx/>
              <a:buChar char="•"/>
            </a:pPr>
            <a:r>
              <a:rPr lang="en-US" sz="2000"/>
              <a:t>Stealing, Cheating</a:t>
            </a:r>
          </a:p>
          <a:p>
            <a:pPr>
              <a:spcBef>
                <a:spcPct val="50000"/>
              </a:spcBef>
              <a:buFontTx/>
              <a:buChar char="•"/>
            </a:pPr>
            <a:r>
              <a:rPr lang="en-US" sz="2000"/>
              <a:t>Disobedience to Parents</a:t>
            </a:r>
          </a:p>
          <a:p>
            <a:pPr>
              <a:spcBef>
                <a:spcPct val="50000"/>
              </a:spcBef>
              <a:buFontTx/>
              <a:buChar char="•"/>
            </a:pPr>
            <a:r>
              <a:rPr lang="en-US" sz="2000"/>
              <a:t>Unloving, Unforgiving</a:t>
            </a:r>
          </a:p>
          <a:p>
            <a:pPr>
              <a:spcBef>
                <a:spcPct val="50000"/>
              </a:spcBef>
              <a:buFontTx/>
              <a:buChar char="•"/>
            </a:pPr>
            <a:r>
              <a:rPr lang="en-US" sz="2000"/>
              <a:t>Pride, Arrogance</a:t>
            </a:r>
          </a:p>
          <a:p>
            <a:pPr>
              <a:spcBef>
                <a:spcPct val="50000"/>
              </a:spcBef>
              <a:buFontTx/>
              <a:buChar char="•"/>
            </a:pPr>
            <a:r>
              <a:rPr lang="en-US" sz="2000"/>
              <a:t>And Such Like…</a:t>
            </a:r>
          </a:p>
        </p:txBody>
      </p:sp>
      <p:sp>
        <p:nvSpPr>
          <p:cNvPr id="12296" name="Text Box 8"/>
          <p:cNvSpPr txBox="1">
            <a:spLocks noChangeArrowheads="1"/>
          </p:cNvSpPr>
          <p:nvPr/>
        </p:nvSpPr>
        <p:spPr bwMode="auto">
          <a:xfrm>
            <a:off x="2057400" y="4876800"/>
            <a:ext cx="1981200" cy="1311275"/>
          </a:xfrm>
          <a:prstGeom prst="rect">
            <a:avLst/>
          </a:prstGeom>
          <a:solidFill>
            <a:srgbClr val="CC0000"/>
          </a:solidFill>
          <a:ln w="9525">
            <a:noFill/>
            <a:miter lim="800000"/>
            <a:headEnd/>
            <a:tailEnd/>
          </a:ln>
        </p:spPr>
        <p:txBody>
          <a:bodyPr>
            <a:prstTxWarp prst="textNoShape">
              <a:avLst/>
            </a:prstTxWarp>
            <a:spAutoFit/>
          </a:bodyPr>
          <a:lstStyle/>
          <a:p>
            <a:pPr algn="ctr">
              <a:spcBef>
                <a:spcPct val="50000"/>
              </a:spcBef>
            </a:pPr>
            <a:r>
              <a:rPr lang="en-US" sz="3200" b="1">
                <a:solidFill>
                  <a:schemeClr val="bg1"/>
                </a:solidFill>
              </a:rPr>
              <a:t>Are You</a:t>
            </a:r>
          </a:p>
          <a:p>
            <a:pPr algn="ctr">
              <a:spcBef>
                <a:spcPct val="50000"/>
              </a:spcBef>
            </a:pPr>
            <a:r>
              <a:rPr lang="en-US" sz="3200" b="1">
                <a:solidFill>
                  <a:schemeClr val="bg1"/>
                </a:solidFill>
              </a:rPr>
              <a:t>Guilty?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animEffect transition="in" filter="wipe(up)">
                                      <p:cBhvr>
                                        <p:cTn id="7" dur="500"/>
                                        <p:tgtEl>
                                          <p:spTgt spid="1229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292">
                                            <p:txEl>
                                              <p:pRg st="1" end="1"/>
                                            </p:txEl>
                                          </p:spTgt>
                                        </p:tgtEl>
                                        <p:attrNameLst>
                                          <p:attrName>style.visibility</p:attrName>
                                        </p:attrNameLst>
                                      </p:cBhvr>
                                      <p:to>
                                        <p:strVal val="visible"/>
                                      </p:to>
                                    </p:set>
                                    <p:animEffect transition="in" filter="wipe(up)">
                                      <p:cBhvr>
                                        <p:cTn id="12" dur="500"/>
                                        <p:tgtEl>
                                          <p:spTgt spid="1229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2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12294">
                                            <p:txEl>
                                              <p:pRg st="0" end="0"/>
                                            </p:txEl>
                                          </p:spTgt>
                                        </p:tgtEl>
                                        <p:attrNameLst>
                                          <p:attrName>style.visibility</p:attrName>
                                        </p:attrNameLst>
                                      </p:cBhvr>
                                      <p:to>
                                        <p:strVal val="visible"/>
                                      </p:to>
                                    </p:set>
                                    <p:animEffect transition="in" filter="wipe(up)">
                                      <p:cBhvr>
                                        <p:cTn id="21" dur="500"/>
                                        <p:tgtEl>
                                          <p:spTgt spid="12294">
                                            <p:txEl>
                                              <p:pRg st="0" end="0"/>
                                            </p:txEl>
                                          </p:spTgt>
                                        </p:tgtEl>
                                      </p:cBhvr>
                                    </p:animEffect>
                                  </p:childTnLst>
                                </p:cTn>
                              </p:par>
                            </p:childTnLst>
                          </p:cTn>
                        </p:par>
                        <p:par>
                          <p:cTn id="22" fill="hold">
                            <p:stCondLst>
                              <p:cond delay="500"/>
                            </p:stCondLst>
                            <p:childTnLst>
                              <p:par>
                                <p:cTn id="23" presetID="22" presetClass="entr" presetSubtype="1" fill="hold" nodeType="afterEffect">
                                  <p:stCondLst>
                                    <p:cond delay="0"/>
                                  </p:stCondLst>
                                  <p:childTnLst>
                                    <p:set>
                                      <p:cBhvr>
                                        <p:cTn id="24" dur="1" fill="hold">
                                          <p:stCondLst>
                                            <p:cond delay="0"/>
                                          </p:stCondLst>
                                        </p:cTn>
                                        <p:tgtEl>
                                          <p:spTgt spid="12294">
                                            <p:txEl>
                                              <p:pRg st="1" end="1"/>
                                            </p:txEl>
                                          </p:spTgt>
                                        </p:tgtEl>
                                        <p:attrNameLst>
                                          <p:attrName>style.visibility</p:attrName>
                                        </p:attrNameLst>
                                      </p:cBhvr>
                                      <p:to>
                                        <p:strVal val="visible"/>
                                      </p:to>
                                    </p:set>
                                    <p:animEffect transition="in" filter="wipe(up)">
                                      <p:cBhvr>
                                        <p:cTn id="25" dur="500"/>
                                        <p:tgtEl>
                                          <p:spTgt spid="12294">
                                            <p:txEl>
                                              <p:pRg st="1" end="1"/>
                                            </p:txEl>
                                          </p:spTgt>
                                        </p:tgtEl>
                                      </p:cBhvr>
                                    </p:animEffect>
                                  </p:childTnLst>
                                </p:cTn>
                              </p:par>
                            </p:childTnLst>
                          </p:cTn>
                        </p:par>
                        <p:par>
                          <p:cTn id="26" fill="hold">
                            <p:stCondLst>
                              <p:cond delay="1000"/>
                            </p:stCondLst>
                            <p:childTnLst>
                              <p:par>
                                <p:cTn id="27" presetID="22" presetClass="entr" presetSubtype="1" fill="hold" nodeType="afterEffect">
                                  <p:stCondLst>
                                    <p:cond delay="0"/>
                                  </p:stCondLst>
                                  <p:childTnLst>
                                    <p:set>
                                      <p:cBhvr>
                                        <p:cTn id="28" dur="1" fill="hold">
                                          <p:stCondLst>
                                            <p:cond delay="0"/>
                                          </p:stCondLst>
                                        </p:cTn>
                                        <p:tgtEl>
                                          <p:spTgt spid="12294">
                                            <p:txEl>
                                              <p:pRg st="2" end="2"/>
                                            </p:txEl>
                                          </p:spTgt>
                                        </p:tgtEl>
                                        <p:attrNameLst>
                                          <p:attrName>style.visibility</p:attrName>
                                        </p:attrNameLst>
                                      </p:cBhvr>
                                      <p:to>
                                        <p:strVal val="visible"/>
                                      </p:to>
                                    </p:set>
                                    <p:animEffect transition="in" filter="wipe(up)">
                                      <p:cBhvr>
                                        <p:cTn id="29" dur="500"/>
                                        <p:tgtEl>
                                          <p:spTgt spid="12294">
                                            <p:txEl>
                                              <p:pRg st="2" end="2"/>
                                            </p:txEl>
                                          </p:spTgt>
                                        </p:tgtEl>
                                      </p:cBhvr>
                                    </p:animEffect>
                                  </p:childTnLst>
                                </p:cTn>
                              </p:par>
                            </p:childTnLst>
                          </p:cTn>
                        </p:par>
                        <p:par>
                          <p:cTn id="30" fill="hold">
                            <p:stCondLst>
                              <p:cond delay="1500"/>
                            </p:stCondLst>
                            <p:childTnLst>
                              <p:par>
                                <p:cTn id="31" presetID="1" presetClass="entr" presetSubtype="0" fill="hold" grpId="0" nodeType="afterEffect">
                                  <p:stCondLst>
                                    <p:cond delay="0"/>
                                  </p:stCondLst>
                                  <p:childTnLst>
                                    <p:set>
                                      <p:cBhvr>
                                        <p:cTn id="32" dur="1" fill="hold">
                                          <p:stCondLst>
                                            <p:cond delay="0"/>
                                          </p:stCondLst>
                                        </p:cTn>
                                        <p:tgtEl>
                                          <p:spTgt spid="1229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2296"/>
                                        </p:tgtEl>
                                        <p:attrNameLst>
                                          <p:attrName>style.visibility</p:attrName>
                                        </p:attrNameLst>
                                      </p:cBhvr>
                                      <p:to>
                                        <p:strVal val="visible"/>
                                      </p:to>
                                    </p:set>
                                    <p:animEffect transition="in" filter="wipe(up)">
                                      <p:cBhvr>
                                        <p:cTn id="37" dur="5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p:bldP spid="12295" grpId="0" animBg="1"/>
      <p:bldP spid="12296"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7890"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37891" name="Text Box 3"/>
          <p:cNvSpPr txBox="1">
            <a:spLocks noChangeArrowheads="1"/>
          </p:cNvSpPr>
          <p:nvPr/>
        </p:nvSpPr>
        <p:spPr bwMode="auto">
          <a:xfrm>
            <a:off x="1676400" y="619125"/>
            <a:ext cx="5029200" cy="579438"/>
          </a:xfrm>
          <a:prstGeom prst="rect">
            <a:avLst/>
          </a:prstGeom>
          <a:noFill/>
          <a:ln w="9525">
            <a:noFill/>
            <a:miter lim="800000"/>
            <a:headEnd/>
            <a:tailEnd/>
          </a:ln>
        </p:spPr>
        <p:txBody>
          <a:bodyPr>
            <a:prstTxWarp prst="textNoShape">
              <a:avLst/>
            </a:prstTxWarp>
            <a:spAutoFit/>
          </a:bodyPr>
          <a:lstStyle/>
          <a:p>
            <a:pPr>
              <a:spcBef>
                <a:spcPct val="50000"/>
              </a:spcBef>
              <a:buFont typeface="Wingdings" charset="2"/>
              <a:buChar char=""/>
            </a:pPr>
            <a:r>
              <a:rPr lang="en-US" sz="3200" b="1">
                <a:solidFill>
                  <a:srgbClr val="993300"/>
                </a:solidFill>
              </a:rPr>
              <a:t> What is Sin?</a:t>
            </a:r>
          </a:p>
        </p:txBody>
      </p:sp>
      <p:sp>
        <p:nvSpPr>
          <p:cNvPr id="13316" name="Text Box 4"/>
          <p:cNvSpPr txBox="1">
            <a:spLocks noChangeArrowheads="1"/>
          </p:cNvSpPr>
          <p:nvPr/>
        </p:nvSpPr>
        <p:spPr bwMode="auto">
          <a:xfrm>
            <a:off x="1676400" y="1228725"/>
            <a:ext cx="7086600" cy="3876675"/>
          </a:xfrm>
          <a:prstGeom prst="rect">
            <a:avLst/>
          </a:prstGeom>
          <a:noFill/>
          <a:ln w="9525">
            <a:noFill/>
            <a:miter lim="800000"/>
            <a:headEnd/>
            <a:tailEnd/>
          </a:ln>
        </p:spPr>
        <p:txBody>
          <a:bodyPr>
            <a:prstTxWarp prst="textNoShape">
              <a:avLst/>
            </a:prstTxWarp>
            <a:spAutoFit/>
          </a:bodyPr>
          <a:lstStyle/>
          <a:p>
            <a:pPr>
              <a:lnSpc>
                <a:spcPct val="115000"/>
              </a:lnSpc>
            </a:pPr>
            <a:r>
              <a:rPr lang="en-US"/>
              <a:t>Therefore, to him who knows to do good and does not do it, to him it is sin. (James 4:17)</a:t>
            </a:r>
          </a:p>
          <a:p>
            <a:pPr>
              <a:lnSpc>
                <a:spcPct val="115000"/>
              </a:lnSpc>
            </a:pPr>
            <a:endParaRPr lang="en-US" sz="1200"/>
          </a:p>
          <a:p>
            <a:pPr>
              <a:lnSpc>
                <a:spcPct val="115000"/>
              </a:lnSpc>
            </a:pPr>
            <a:r>
              <a:rPr lang="en-US"/>
              <a:t>But whoever has this world's goods, and sees his brother in need, and shuts up his heart from him, how does the love of God abide in him? My little children, let us not love in word or in tongue, but in deed and in truth. (1 John 3:17-18)</a:t>
            </a:r>
          </a:p>
          <a:p>
            <a:pPr>
              <a:lnSpc>
                <a:spcPct val="115000"/>
              </a:lnSpc>
            </a:pPr>
            <a:endParaRPr lang="en-US" sz="1200"/>
          </a:p>
          <a:p>
            <a:pPr>
              <a:lnSpc>
                <a:spcPct val="115000"/>
              </a:lnSpc>
            </a:pPr>
            <a:r>
              <a:rPr lang="en-US" b="1"/>
              <a:t>Matthew 25:41-46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3316">
                                            <p:txEl>
                                              <p:pRg st="0" end="0"/>
                                            </p:txEl>
                                          </p:spTgt>
                                        </p:tgtEl>
                                        <p:attrNameLst>
                                          <p:attrName>style.visibility</p:attrName>
                                        </p:attrNameLst>
                                      </p:cBhvr>
                                      <p:to>
                                        <p:strVal val="visible"/>
                                      </p:to>
                                    </p:set>
                                    <p:animEffect transition="in" filter="wipe(up)">
                                      <p:cBhvr>
                                        <p:cTn id="7" dur="500"/>
                                        <p:tgtEl>
                                          <p:spTgt spid="133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3316">
                                            <p:txEl>
                                              <p:pRg st="2" end="2"/>
                                            </p:txEl>
                                          </p:spTgt>
                                        </p:tgtEl>
                                        <p:attrNameLst>
                                          <p:attrName>style.visibility</p:attrName>
                                        </p:attrNameLst>
                                      </p:cBhvr>
                                      <p:to>
                                        <p:strVal val="visible"/>
                                      </p:to>
                                    </p:set>
                                    <p:animEffect transition="in" filter="wipe(up)">
                                      <p:cBhvr>
                                        <p:cTn id="12" dur="500"/>
                                        <p:tgtEl>
                                          <p:spTgt spid="1331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3316">
                                            <p:txEl>
                                              <p:pRg st="4" end="4"/>
                                            </p:txEl>
                                          </p:spTgt>
                                        </p:tgtEl>
                                        <p:attrNameLst>
                                          <p:attrName>style.visibility</p:attrName>
                                        </p:attrNameLst>
                                      </p:cBhvr>
                                      <p:to>
                                        <p:strVal val="visible"/>
                                      </p:to>
                                    </p:set>
                                    <p:animEffect transition="in" filter="wipe(up)">
                                      <p:cBhvr>
                                        <p:cTn id="17" dur="500"/>
                                        <p:tgtEl>
                                          <p:spTgt spid="133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9938"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39939" name="Text Box 3"/>
          <p:cNvSpPr txBox="1">
            <a:spLocks noChangeArrowheads="1"/>
          </p:cNvSpPr>
          <p:nvPr/>
        </p:nvSpPr>
        <p:spPr bwMode="auto">
          <a:xfrm>
            <a:off x="1524000" y="334963"/>
            <a:ext cx="6934200" cy="579437"/>
          </a:xfrm>
          <a:prstGeom prst="rect">
            <a:avLst/>
          </a:prstGeom>
          <a:noFill/>
          <a:ln w="9525">
            <a:noFill/>
            <a:miter lim="800000"/>
            <a:headEnd/>
            <a:tailEnd/>
          </a:ln>
        </p:spPr>
        <p:txBody>
          <a:bodyPr>
            <a:prstTxWarp prst="textNoShape">
              <a:avLst/>
            </a:prstTxWarp>
            <a:spAutoFit/>
          </a:bodyPr>
          <a:lstStyle/>
          <a:p>
            <a:pPr>
              <a:spcBef>
                <a:spcPct val="50000"/>
              </a:spcBef>
              <a:buFont typeface="Wingdings" charset="2"/>
              <a:buChar char=""/>
            </a:pPr>
            <a:r>
              <a:rPr lang="en-US" sz="3200" b="1">
                <a:solidFill>
                  <a:srgbClr val="993300"/>
                </a:solidFill>
              </a:rPr>
              <a:t> What is Sin?  </a:t>
            </a:r>
            <a:r>
              <a:rPr lang="en-US" sz="3200" b="1" u="sng">
                <a:solidFill>
                  <a:srgbClr val="993300"/>
                </a:solidFill>
              </a:rPr>
              <a:t>Not Doing Good</a:t>
            </a:r>
          </a:p>
        </p:txBody>
      </p:sp>
      <p:sp>
        <p:nvSpPr>
          <p:cNvPr id="14340" name="Text Box 4"/>
          <p:cNvSpPr txBox="1">
            <a:spLocks noChangeArrowheads="1"/>
          </p:cNvSpPr>
          <p:nvPr/>
        </p:nvSpPr>
        <p:spPr bwMode="auto">
          <a:xfrm>
            <a:off x="1524000" y="1114425"/>
            <a:ext cx="7315200" cy="457200"/>
          </a:xfrm>
          <a:prstGeom prst="rect">
            <a:avLst/>
          </a:prstGeom>
          <a:noFill/>
          <a:ln w="9525">
            <a:noFill/>
            <a:miter lim="800000"/>
            <a:headEnd/>
            <a:tailEnd/>
          </a:ln>
        </p:spPr>
        <p:txBody>
          <a:bodyPr>
            <a:prstTxWarp prst="textNoShape">
              <a:avLst/>
            </a:prstTxWarp>
            <a:spAutoFit/>
          </a:bodyPr>
          <a:lstStyle/>
          <a:p>
            <a:pPr>
              <a:spcBef>
                <a:spcPct val="50000"/>
              </a:spcBef>
              <a:buClr>
                <a:srgbClr val="993300"/>
              </a:buClr>
              <a:buFont typeface="Wingdings" charset="2"/>
              <a:buChar char="è"/>
            </a:pPr>
            <a:r>
              <a:rPr lang="en-US"/>
              <a:t>See Good and Can Accomplish, but Don’t Act!</a:t>
            </a:r>
          </a:p>
        </p:txBody>
      </p:sp>
      <p:sp>
        <p:nvSpPr>
          <p:cNvPr id="14341" name="Text Box 5"/>
          <p:cNvSpPr txBox="1">
            <a:spLocks noChangeArrowheads="1"/>
          </p:cNvSpPr>
          <p:nvPr/>
        </p:nvSpPr>
        <p:spPr bwMode="auto">
          <a:xfrm>
            <a:off x="1524000" y="1752600"/>
            <a:ext cx="7086600" cy="519113"/>
          </a:xfrm>
          <a:prstGeom prst="rect">
            <a:avLst/>
          </a:prstGeom>
          <a:noFill/>
          <a:ln w="9525">
            <a:noFill/>
            <a:miter lim="800000"/>
            <a:headEnd/>
            <a:tailEnd/>
          </a:ln>
        </p:spPr>
        <p:txBody>
          <a:bodyPr>
            <a:prstTxWarp prst="textNoShape">
              <a:avLst/>
            </a:prstTxWarp>
            <a:spAutoFit/>
          </a:bodyPr>
          <a:lstStyle/>
          <a:p>
            <a:pPr>
              <a:spcBef>
                <a:spcPct val="50000"/>
              </a:spcBef>
            </a:pPr>
            <a:r>
              <a:rPr lang="en-US" sz="2800" b="1">
                <a:solidFill>
                  <a:srgbClr val="993300"/>
                </a:solidFill>
              </a:rPr>
              <a:t>Good Deeds Left Undone:</a:t>
            </a:r>
          </a:p>
        </p:txBody>
      </p:sp>
      <p:sp>
        <p:nvSpPr>
          <p:cNvPr id="14342" name="Text Box 6"/>
          <p:cNvSpPr txBox="1">
            <a:spLocks noChangeArrowheads="1"/>
          </p:cNvSpPr>
          <p:nvPr/>
        </p:nvSpPr>
        <p:spPr bwMode="auto">
          <a:xfrm>
            <a:off x="1524000" y="2362200"/>
            <a:ext cx="5410200" cy="4291013"/>
          </a:xfrm>
          <a:prstGeom prst="rect">
            <a:avLst/>
          </a:prstGeom>
          <a:noFill/>
          <a:ln w="9525">
            <a:noFill/>
            <a:miter lim="800000"/>
            <a:headEnd/>
            <a:tailEnd/>
          </a:ln>
        </p:spPr>
        <p:txBody>
          <a:bodyPr>
            <a:prstTxWarp prst="textNoShape">
              <a:avLst/>
            </a:prstTxWarp>
            <a:spAutoFit/>
          </a:bodyPr>
          <a:lstStyle/>
          <a:p>
            <a:pPr>
              <a:lnSpc>
                <a:spcPct val="70000"/>
              </a:lnSpc>
              <a:spcBef>
                <a:spcPct val="50000"/>
              </a:spcBef>
              <a:buClr>
                <a:srgbClr val="993300"/>
              </a:buClr>
              <a:buFont typeface="Wingdings" charset="2"/>
              <a:buChar char="è"/>
            </a:pPr>
            <a:r>
              <a:rPr lang="en-US"/>
              <a:t>Hungry not fed.</a:t>
            </a:r>
          </a:p>
          <a:p>
            <a:pPr>
              <a:lnSpc>
                <a:spcPct val="70000"/>
              </a:lnSpc>
              <a:spcBef>
                <a:spcPct val="50000"/>
              </a:spcBef>
              <a:buClr>
                <a:srgbClr val="993300"/>
              </a:buClr>
              <a:buFont typeface="Wingdings" charset="2"/>
              <a:buChar char="è"/>
            </a:pPr>
            <a:r>
              <a:rPr lang="en-US"/>
              <a:t>Thirsty not given drink.</a:t>
            </a:r>
          </a:p>
          <a:p>
            <a:pPr>
              <a:lnSpc>
                <a:spcPct val="70000"/>
              </a:lnSpc>
              <a:spcBef>
                <a:spcPct val="50000"/>
              </a:spcBef>
              <a:buClr>
                <a:srgbClr val="993300"/>
              </a:buClr>
              <a:buFont typeface="Wingdings" charset="2"/>
              <a:buChar char="è"/>
            </a:pPr>
            <a:r>
              <a:rPr lang="en-US"/>
              <a:t>Stranger left outside – inhospitable.</a:t>
            </a:r>
          </a:p>
          <a:p>
            <a:pPr>
              <a:lnSpc>
                <a:spcPct val="70000"/>
              </a:lnSpc>
              <a:spcBef>
                <a:spcPct val="50000"/>
              </a:spcBef>
              <a:buClr>
                <a:srgbClr val="993300"/>
              </a:buClr>
              <a:buFont typeface="Wingdings" charset="2"/>
              <a:buChar char="è"/>
            </a:pPr>
            <a:r>
              <a:rPr lang="en-US"/>
              <a:t>Left naked unclothed.</a:t>
            </a:r>
          </a:p>
          <a:p>
            <a:pPr>
              <a:lnSpc>
                <a:spcPct val="70000"/>
              </a:lnSpc>
              <a:spcBef>
                <a:spcPct val="50000"/>
              </a:spcBef>
              <a:buClr>
                <a:srgbClr val="993300"/>
              </a:buClr>
              <a:buFont typeface="Wingdings" charset="2"/>
              <a:buChar char="è"/>
            </a:pPr>
            <a:r>
              <a:rPr lang="en-US"/>
              <a:t>Sick not taken care of.</a:t>
            </a:r>
          </a:p>
          <a:p>
            <a:pPr>
              <a:lnSpc>
                <a:spcPct val="70000"/>
              </a:lnSpc>
              <a:spcBef>
                <a:spcPct val="50000"/>
              </a:spcBef>
              <a:buClr>
                <a:srgbClr val="993300"/>
              </a:buClr>
              <a:buFont typeface="Wingdings" charset="2"/>
              <a:buChar char="è"/>
            </a:pPr>
            <a:r>
              <a:rPr lang="en-US"/>
              <a:t>Widows and orphans left destitute.</a:t>
            </a:r>
          </a:p>
          <a:p>
            <a:pPr>
              <a:lnSpc>
                <a:spcPct val="70000"/>
              </a:lnSpc>
              <a:spcBef>
                <a:spcPct val="50000"/>
              </a:spcBef>
              <a:buClr>
                <a:srgbClr val="993300"/>
              </a:buClr>
              <a:buFont typeface="Wingdings" charset="2"/>
              <a:buChar char="è"/>
            </a:pPr>
            <a:r>
              <a:rPr lang="en-US"/>
              <a:t>Neglected those in prison.</a:t>
            </a:r>
          </a:p>
          <a:p>
            <a:pPr>
              <a:lnSpc>
                <a:spcPct val="70000"/>
              </a:lnSpc>
              <a:spcBef>
                <a:spcPct val="50000"/>
              </a:spcBef>
              <a:buClr>
                <a:srgbClr val="993300"/>
              </a:buClr>
              <a:buFont typeface="Wingdings" charset="2"/>
              <a:buChar char="è"/>
            </a:pPr>
            <a:r>
              <a:rPr lang="en-US"/>
              <a:t>Not attend assembly.</a:t>
            </a:r>
          </a:p>
          <a:p>
            <a:pPr>
              <a:lnSpc>
                <a:spcPct val="70000"/>
              </a:lnSpc>
              <a:spcBef>
                <a:spcPct val="50000"/>
              </a:spcBef>
              <a:buClr>
                <a:srgbClr val="993300"/>
              </a:buClr>
              <a:buFont typeface="Wingdings" charset="2"/>
              <a:buChar char="è"/>
            </a:pPr>
            <a:r>
              <a:rPr lang="en-US"/>
              <a:t>Not invite others to Christ.</a:t>
            </a:r>
          </a:p>
          <a:p>
            <a:pPr>
              <a:lnSpc>
                <a:spcPct val="70000"/>
              </a:lnSpc>
              <a:spcBef>
                <a:spcPct val="50000"/>
              </a:spcBef>
              <a:buClr>
                <a:srgbClr val="993300"/>
              </a:buClr>
              <a:buFont typeface="Wingdings" charset="2"/>
              <a:buChar char="è"/>
            </a:pPr>
            <a:r>
              <a:rPr lang="en-US"/>
              <a:t>Fail to study and grow.</a:t>
            </a:r>
          </a:p>
        </p:txBody>
      </p:sp>
      <p:sp>
        <p:nvSpPr>
          <p:cNvPr id="14343" name="Text Box 7"/>
          <p:cNvSpPr txBox="1">
            <a:spLocks noChangeArrowheads="1"/>
          </p:cNvSpPr>
          <p:nvPr/>
        </p:nvSpPr>
        <p:spPr bwMode="auto">
          <a:xfrm>
            <a:off x="6553200" y="5105400"/>
            <a:ext cx="1981200" cy="1311275"/>
          </a:xfrm>
          <a:prstGeom prst="rect">
            <a:avLst/>
          </a:prstGeom>
          <a:solidFill>
            <a:srgbClr val="CC0000"/>
          </a:solidFill>
          <a:ln w="9525">
            <a:noFill/>
            <a:miter lim="800000"/>
            <a:headEnd/>
            <a:tailEnd/>
          </a:ln>
        </p:spPr>
        <p:txBody>
          <a:bodyPr>
            <a:prstTxWarp prst="textNoShape">
              <a:avLst/>
            </a:prstTxWarp>
            <a:spAutoFit/>
          </a:bodyPr>
          <a:lstStyle/>
          <a:p>
            <a:pPr algn="ctr">
              <a:spcBef>
                <a:spcPct val="50000"/>
              </a:spcBef>
            </a:pPr>
            <a:r>
              <a:rPr lang="en-US" sz="3200" b="1">
                <a:solidFill>
                  <a:schemeClr val="bg1"/>
                </a:solidFill>
              </a:rPr>
              <a:t>Are You</a:t>
            </a:r>
          </a:p>
          <a:p>
            <a:pPr algn="ctr">
              <a:spcBef>
                <a:spcPct val="50000"/>
              </a:spcBef>
            </a:pPr>
            <a:r>
              <a:rPr lang="en-US" sz="3200" b="1">
                <a:solidFill>
                  <a:schemeClr val="bg1"/>
                </a:solidFill>
              </a:rPr>
              <a:t>Guilty?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4340">
                                            <p:txEl>
                                              <p:pRg st="0" end="0"/>
                                            </p:txEl>
                                          </p:spTgt>
                                        </p:tgtEl>
                                        <p:attrNameLst>
                                          <p:attrName>style.visibility</p:attrName>
                                        </p:attrNameLst>
                                      </p:cBhvr>
                                      <p:to>
                                        <p:strVal val="visible"/>
                                      </p:to>
                                    </p:set>
                                    <p:animEffect transition="in" filter="wipe(up)">
                                      <p:cBhvr>
                                        <p:cTn id="7" dur="500"/>
                                        <p:tgtEl>
                                          <p:spTgt spid="1434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4341"/>
                                        </p:tgtEl>
                                        <p:attrNameLst>
                                          <p:attrName>style.visibility</p:attrName>
                                        </p:attrNameLst>
                                      </p:cBhvr>
                                      <p:to>
                                        <p:strVal val="visible"/>
                                      </p:to>
                                    </p:set>
                                  </p:childTnLst>
                                </p:cTn>
                              </p:par>
                            </p:childTnLst>
                          </p:cTn>
                        </p:par>
                        <p:par>
                          <p:cTn id="12" fill="hold">
                            <p:stCondLst>
                              <p:cond delay="0"/>
                            </p:stCondLst>
                            <p:childTnLst>
                              <p:par>
                                <p:cTn id="13" presetID="22" presetClass="entr" presetSubtype="1" fill="hold" nodeType="afterEffect">
                                  <p:stCondLst>
                                    <p:cond delay="0"/>
                                  </p:stCondLst>
                                  <p:childTnLst>
                                    <p:set>
                                      <p:cBhvr>
                                        <p:cTn id="14" dur="1" fill="hold">
                                          <p:stCondLst>
                                            <p:cond delay="0"/>
                                          </p:stCondLst>
                                        </p:cTn>
                                        <p:tgtEl>
                                          <p:spTgt spid="14342">
                                            <p:txEl>
                                              <p:pRg st="0" end="0"/>
                                            </p:txEl>
                                          </p:spTgt>
                                        </p:tgtEl>
                                        <p:attrNameLst>
                                          <p:attrName>style.visibility</p:attrName>
                                        </p:attrNameLst>
                                      </p:cBhvr>
                                      <p:to>
                                        <p:strVal val="visible"/>
                                      </p:to>
                                    </p:set>
                                    <p:animEffect transition="in" filter="wipe(up)">
                                      <p:cBhvr>
                                        <p:cTn id="15" dur="500"/>
                                        <p:tgtEl>
                                          <p:spTgt spid="14342">
                                            <p:txEl>
                                              <p:pRg st="0" end="0"/>
                                            </p:txEl>
                                          </p:spTgt>
                                        </p:tgtEl>
                                      </p:cBhvr>
                                    </p:animEffect>
                                  </p:childTnLst>
                                </p:cTn>
                              </p:par>
                            </p:childTnLst>
                          </p:cTn>
                        </p:par>
                        <p:par>
                          <p:cTn id="16" fill="hold">
                            <p:stCondLst>
                              <p:cond delay="500"/>
                            </p:stCondLst>
                            <p:childTnLst>
                              <p:par>
                                <p:cTn id="17" presetID="22" presetClass="entr" presetSubtype="1" fill="hold" nodeType="afterEffect">
                                  <p:stCondLst>
                                    <p:cond delay="0"/>
                                  </p:stCondLst>
                                  <p:childTnLst>
                                    <p:set>
                                      <p:cBhvr>
                                        <p:cTn id="18" dur="1" fill="hold">
                                          <p:stCondLst>
                                            <p:cond delay="0"/>
                                          </p:stCondLst>
                                        </p:cTn>
                                        <p:tgtEl>
                                          <p:spTgt spid="14342">
                                            <p:txEl>
                                              <p:pRg st="1" end="1"/>
                                            </p:txEl>
                                          </p:spTgt>
                                        </p:tgtEl>
                                        <p:attrNameLst>
                                          <p:attrName>style.visibility</p:attrName>
                                        </p:attrNameLst>
                                      </p:cBhvr>
                                      <p:to>
                                        <p:strVal val="visible"/>
                                      </p:to>
                                    </p:set>
                                    <p:animEffect transition="in" filter="wipe(up)">
                                      <p:cBhvr>
                                        <p:cTn id="19" dur="500"/>
                                        <p:tgtEl>
                                          <p:spTgt spid="14342">
                                            <p:txEl>
                                              <p:pRg st="1" end="1"/>
                                            </p:txEl>
                                          </p:spTgt>
                                        </p:tgtEl>
                                      </p:cBhvr>
                                    </p:animEffect>
                                  </p:childTnLst>
                                </p:cTn>
                              </p:par>
                            </p:childTnLst>
                          </p:cTn>
                        </p:par>
                        <p:par>
                          <p:cTn id="20" fill="hold">
                            <p:stCondLst>
                              <p:cond delay="1000"/>
                            </p:stCondLst>
                            <p:childTnLst>
                              <p:par>
                                <p:cTn id="21" presetID="22" presetClass="entr" presetSubtype="1" fill="hold" nodeType="afterEffect">
                                  <p:stCondLst>
                                    <p:cond delay="0"/>
                                  </p:stCondLst>
                                  <p:childTnLst>
                                    <p:set>
                                      <p:cBhvr>
                                        <p:cTn id="22" dur="1" fill="hold">
                                          <p:stCondLst>
                                            <p:cond delay="0"/>
                                          </p:stCondLst>
                                        </p:cTn>
                                        <p:tgtEl>
                                          <p:spTgt spid="14342">
                                            <p:txEl>
                                              <p:pRg st="2" end="2"/>
                                            </p:txEl>
                                          </p:spTgt>
                                        </p:tgtEl>
                                        <p:attrNameLst>
                                          <p:attrName>style.visibility</p:attrName>
                                        </p:attrNameLst>
                                      </p:cBhvr>
                                      <p:to>
                                        <p:strVal val="visible"/>
                                      </p:to>
                                    </p:set>
                                    <p:animEffect transition="in" filter="wipe(up)">
                                      <p:cBhvr>
                                        <p:cTn id="23" dur="500"/>
                                        <p:tgtEl>
                                          <p:spTgt spid="14342">
                                            <p:txEl>
                                              <p:pRg st="2" end="2"/>
                                            </p:txEl>
                                          </p:spTgt>
                                        </p:tgtEl>
                                      </p:cBhvr>
                                    </p:animEffect>
                                  </p:childTnLst>
                                </p:cTn>
                              </p:par>
                            </p:childTnLst>
                          </p:cTn>
                        </p:par>
                        <p:par>
                          <p:cTn id="24" fill="hold">
                            <p:stCondLst>
                              <p:cond delay="1500"/>
                            </p:stCondLst>
                            <p:childTnLst>
                              <p:par>
                                <p:cTn id="25" presetID="22" presetClass="entr" presetSubtype="1" fill="hold" nodeType="afterEffect">
                                  <p:stCondLst>
                                    <p:cond delay="0"/>
                                  </p:stCondLst>
                                  <p:childTnLst>
                                    <p:set>
                                      <p:cBhvr>
                                        <p:cTn id="26" dur="1" fill="hold">
                                          <p:stCondLst>
                                            <p:cond delay="0"/>
                                          </p:stCondLst>
                                        </p:cTn>
                                        <p:tgtEl>
                                          <p:spTgt spid="14342">
                                            <p:txEl>
                                              <p:pRg st="3" end="3"/>
                                            </p:txEl>
                                          </p:spTgt>
                                        </p:tgtEl>
                                        <p:attrNameLst>
                                          <p:attrName>style.visibility</p:attrName>
                                        </p:attrNameLst>
                                      </p:cBhvr>
                                      <p:to>
                                        <p:strVal val="visible"/>
                                      </p:to>
                                    </p:set>
                                    <p:animEffect transition="in" filter="wipe(up)">
                                      <p:cBhvr>
                                        <p:cTn id="27" dur="500"/>
                                        <p:tgtEl>
                                          <p:spTgt spid="14342">
                                            <p:txEl>
                                              <p:pRg st="3" end="3"/>
                                            </p:txEl>
                                          </p:spTgt>
                                        </p:tgtEl>
                                      </p:cBhvr>
                                    </p:animEffect>
                                  </p:childTnLst>
                                </p:cTn>
                              </p:par>
                            </p:childTnLst>
                          </p:cTn>
                        </p:par>
                        <p:par>
                          <p:cTn id="28" fill="hold">
                            <p:stCondLst>
                              <p:cond delay="2000"/>
                            </p:stCondLst>
                            <p:childTnLst>
                              <p:par>
                                <p:cTn id="29" presetID="22" presetClass="entr" presetSubtype="1" fill="hold" nodeType="afterEffect">
                                  <p:stCondLst>
                                    <p:cond delay="0"/>
                                  </p:stCondLst>
                                  <p:childTnLst>
                                    <p:set>
                                      <p:cBhvr>
                                        <p:cTn id="30" dur="1" fill="hold">
                                          <p:stCondLst>
                                            <p:cond delay="0"/>
                                          </p:stCondLst>
                                        </p:cTn>
                                        <p:tgtEl>
                                          <p:spTgt spid="14342">
                                            <p:txEl>
                                              <p:pRg st="4" end="4"/>
                                            </p:txEl>
                                          </p:spTgt>
                                        </p:tgtEl>
                                        <p:attrNameLst>
                                          <p:attrName>style.visibility</p:attrName>
                                        </p:attrNameLst>
                                      </p:cBhvr>
                                      <p:to>
                                        <p:strVal val="visible"/>
                                      </p:to>
                                    </p:set>
                                    <p:animEffect transition="in" filter="wipe(up)">
                                      <p:cBhvr>
                                        <p:cTn id="31" dur="500"/>
                                        <p:tgtEl>
                                          <p:spTgt spid="14342">
                                            <p:txEl>
                                              <p:pRg st="4" end="4"/>
                                            </p:txEl>
                                          </p:spTgt>
                                        </p:tgtEl>
                                      </p:cBhvr>
                                    </p:animEffect>
                                  </p:childTnLst>
                                </p:cTn>
                              </p:par>
                            </p:childTnLst>
                          </p:cTn>
                        </p:par>
                        <p:par>
                          <p:cTn id="32" fill="hold">
                            <p:stCondLst>
                              <p:cond delay="2500"/>
                            </p:stCondLst>
                            <p:childTnLst>
                              <p:par>
                                <p:cTn id="33" presetID="22" presetClass="entr" presetSubtype="1" fill="hold" nodeType="afterEffect">
                                  <p:stCondLst>
                                    <p:cond delay="0"/>
                                  </p:stCondLst>
                                  <p:childTnLst>
                                    <p:set>
                                      <p:cBhvr>
                                        <p:cTn id="34" dur="1" fill="hold">
                                          <p:stCondLst>
                                            <p:cond delay="0"/>
                                          </p:stCondLst>
                                        </p:cTn>
                                        <p:tgtEl>
                                          <p:spTgt spid="14342">
                                            <p:txEl>
                                              <p:pRg st="5" end="5"/>
                                            </p:txEl>
                                          </p:spTgt>
                                        </p:tgtEl>
                                        <p:attrNameLst>
                                          <p:attrName>style.visibility</p:attrName>
                                        </p:attrNameLst>
                                      </p:cBhvr>
                                      <p:to>
                                        <p:strVal val="visible"/>
                                      </p:to>
                                    </p:set>
                                    <p:animEffect transition="in" filter="wipe(up)">
                                      <p:cBhvr>
                                        <p:cTn id="35" dur="500"/>
                                        <p:tgtEl>
                                          <p:spTgt spid="14342">
                                            <p:txEl>
                                              <p:pRg st="5" end="5"/>
                                            </p:txEl>
                                          </p:spTgt>
                                        </p:tgtEl>
                                      </p:cBhvr>
                                    </p:animEffect>
                                  </p:childTnLst>
                                </p:cTn>
                              </p:par>
                            </p:childTnLst>
                          </p:cTn>
                        </p:par>
                        <p:par>
                          <p:cTn id="36" fill="hold">
                            <p:stCondLst>
                              <p:cond delay="3000"/>
                            </p:stCondLst>
                            <p:childTnLst>
                              <p:par>
                                <p:cTn id="37" presetID="22" presetClass="entr" presetSubtype="1" fill="hold" nodeType="afterEffect">
                                  <p:stCondLst>
                                    <p:cond delay="0"/>
                                  </p:stCondLst>
                                  <p:childTnLst>
                                    <p:set>
                                      <p:cBhvr>
                                        <p:cTn id="38" dur="1" fill="hold">
                                          <p:stCondLst>
                                            <p:cond delay="0"/>
                                          </p:stCondLst>
                                        </p:cTn>
                                        <p:tgtEl>
                                          <p:spTgt spid="14342">
                                            <p:txEl>
                                              <p:pRg st="6" end="6"/>
                                            </p:txEl>
                                          </p:spTgt>
                                        </p:tgtEl>
                                        <p:attrNameLst>
                                          <p:attrName>style.visibility</p:attrName>
                                        </p:attrNameLst>
                                      </p:cBhvr>
                                      <p:to>
                                        <p:strVal val="visible"/>
                                      </p:to>
                                    </p:set>
                                    <p:animEffect transition="in" filter="wipe(up)">
                                      <p:cBhvr>
                                        <p:cTn id="39" dur="500"/>
                                        <p:tgtEl>
                                          <p:spTgt spid="14342">
                                            <p:txEl>
                                              <p:pRg st="6" end="6"/>
                                            </p:txEl>
                                          </p:spTgt>
                                        </p:tgtEl>
                                      </p:cBhvr>
                                    </p:animEffect>
                                  </p:childTnLst>
                                </p:cTn>
                              </p:par>
                            </p:childTnLst>
                          </p:cTn>
                        </p:par>
                        <p:par>
                          <p:cTn id="40" fill="hold">
                            <p:stCondLst>
                              <p:cond delay="3500"/>
                            </p:stCondLst>
                            <p:childTnLst>
                              <p:par>
                                <p:cTn id="41" presetID="22" presetClass="entr" presetSubtype="1" fill="hold" nodeType="afterEffect">
                                  <p:stCondLst>
                                    <p:cond delay="0"/>
                                  </p:stCondLst>
                                  <p:childTnLst>
                                    <p:set>
                                      <p:cBhvr>
                                        <p:cTn id="42" dur="1" fill="hold">
                                          <p:stCondLst>
                                            <p:cond delay="0"/>
                                          </p:stCondLst>
                                        </p:cTn>
                                        <p:tgtEl>
                                          <p:spTgt spid="14342">
                                            <p:txEl>
                                              <p:pRg st="7" end="7"/>
                                            </p:txEl>
                                          </p:spTgt>
                                        </p:tgtEl>
                                        <p:attrNameLst>
                                          <p:attrName>style.visibility</p:attrName>
                                        </p:attrNameLst>
                                      </p:cBhvr>
                                      <p:to>
                                        <p:strVal val="visible"/>
                                      </p:to>
                                    </p:set>
                                    <p:animEffect transition="in" filter="wipe(up)">
                                      <p:cBhvr>
                                        <p:cTn id="43" dur="500"/>
                                        <p:tgtEl>
                                          <p:spTgt spid="14342">
                                            <p:txEl>
                                              <p:pRg st="7" end="7"/>
                                            </p:txEl>
                                          </p:spTgt>
                                        </p:tgtEl>
                                      </p:cBhvr>
                                    </p:animEffect>
                                  </p:childTnLst>
                                </p:cTn>
                              </p:par>
                            </p:childTnLst>
                          </p:cTn>
                        </p:par>
                        <p:par>
                          <p:cTn id="44" fill="hold">
                            <p:stCondLst>
                              <p:cond delay="4000"/>
                            </p:stCondLst>
                            <p:childTnLst>
                              <p:par>
                                <p:cTn id="45" presetID="22" presetClass="entr" presetSubtype="1" fill="hold" nodeType="afterEffect">
                                  <p:stCondLst>
                                    <p:cond delay="0"/>
                                  </p:stCondLst>
                                  <p:childTnLst>
                                    <p:set>
                                      <p:cBhvr>
                                        <p:cTn id="46" dur="1" fill="hold">
                                          <p:stCondLst>
                                            <p:cond delay="0"/>
                                          </p:stCondLst>
                                        </p:cTn>
                                        <p:tgtEl>
                                          <p:spTgt spid="14342">
                                            <p:txEl>
                                              <p:pRg st="8" end="8"/>
                                            </p:txEl>
                                          </p:spTgt>
                                        </p:tgtEl>
                                        <p:attrNameLst>
                                          <p:attrName>style.visibility</p:attrName>
                                        </p:attrNameLst>
                                      </p:cBhvr>
                                      <p:to>
                                        <p:strVal val="visible"/>
                                      </p:to>
                                    </p:set>
                                    <p:animEffect transition="in" filter="wipe(up)">
                                      <p:cBhvr>
                                        <p:cTn id="47" dur="500"/>
                                        <p:tgtEl>
                                          <p:spTgt spid="14342">
                                            <p:txEl>
                                              <p:pRg st="8" end="8"/>
                                            </p:txEl>
                                          </p:spTgt>
                                        </p:tgtEl>
                                      </p:cBhvr>
                                    </p:animEffect>
                                  </p:childTnLst>
                                </p:cTn>
                              </p:par>
                            </p:childTnLst>
                          </p:cTn>
                        </p:par>
                        <p:par>
                          <p:cTn id="48" fill="hold">
                            <p:stCondLst>
                              <p:cond delay="4500"/>
                            </p:stCondLst>
                            <p:childTnLst>
                              <p:par>
                                <p:cTn id="49" presetID="22" presetClass="entr" presetSubtype="1" fill="hold" nodeType="afterEffect">
                                  <p:stCondLst>
                                    <p:cond delay="0"/>
                                  </p:stCondLst>
                                  <p:childTnLst>
                                    <p:set>
                                      <p:cBhvr>
                                        <p:cTn id="50" dur="1" fill="hold">
                                          <p:stCondLst>
                                            <p:cond delay="0"/>
                                          </p:stCondLst>
                                        </p:cTn>
                                        <p:tgtEl>
                                          <p:spTgt spid="14342">
                                            <p:txEl>
                                              <p:pRg st="9" end="9"/>
                                            </p:txEl>
                                          </p:spTgt>
                                        </p:tgtEl>
                                        <p:attrNameLst>
                                          <p:attrName>style.visibility</p:attrName>
                                        </p:attrNameLst>
                                      </p:cBhvr>
                                      <p:to>
                                        <p:strVal val="visible"/>
                                      </p:to>
                                    </p:set>
                                    <p:animEffect transition="in" filter="wipe(up)">
                                      <p:cBhvr>
                                        <p:cTn id="51" dur="500"/>
                                        <p:tgtEl>
                                          <p:spTgt spid="14342">
                                            <p:txEl>
                                              <p:pRg st="9" end="9"/>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1" fill="hold" grpId="0" nodeType="clickEffect">
                                  <p:stCondLst>
                                    <p:cond delay="0"/>
                                  </p:stCondLst>
                                  <p:childTnLst>
                                    <p:set>
                                      <p:cBhvr>
                                        <p:cTn id="55" dur="1" fill="hold">
                                          <p:stCondLst>
                                            <p:cond delay="0"/>
                                          </p:stCondLst>
                                        </p:cTn>
                                        <p:tgtEl>
                                          <p:spTgt spid="14343"/>
                                        </p:tgtEl>
                                        <p:attrNameLst>
                                          <p:attrName>style.visibility</p:attrName>
                                        </p:attrNameLst>
                                      </p:cBhvr>
                                      <p:to>
                                        <p:strVal val="visible"/>
                                      </p:to>
                                    </p:set>
                                    <p:animEffect transition="in" filter="wipe(up)">
                                      <p:cBhvr>
                                        <p:cTn id="56" dur="500"/>
                                        <p:tgtEl>
                                          <p:spTgt spid="143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p:bldP spid="14343" grpId="0" animBg="1"/>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1986"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41987" name="Text Box 3"/>
          <p:cNvSpPr txBox="1">
            <a:spLocks noChangeArrowheads="1"/>
          </p:cNvSpPr>
          <p:nvPr/>
        </p:nvSpPr>
        <p:spPr bwMode="auto">
          <a:xfrm>
            <a:off x="1676400" y="619125"/>
            <a:ext cx="5029200" cy="579438"/>
          </a:xfrm>
          <a:prstGeom prst="rect">
            <a:avLst/>
          </a:prstGeom>
          <a:noFill/>
          <a:ln w="9525">
            <a:noFill/>
            <a:miter lim="800000"/>
            <a:headEnd/>
            <a:tailEnd/>
          </a:ln>
        </p:spPr>
        <p:txBody>
          <a:bodyPr>
            <a:prstTxWarp prst="textNoShape">
              <a:avLst/>
            </a:prstTxWarp>
            <a:spAutoFit/>
          </a:bodyPr>
          <a:lstStyle/>
          <a:p>
            <a:pPr>
              <a:spcBef>
                <a:spcPct val="50000"/>
              </a:spcBef>
              <a:buFont typeface="Wingdings" charset="2"/>
              <a:buChar char=""/>
            </a:pPr>
            <a:r>
              <a:rPr lang="en-US" sz="3200" b="1">
                <a:solidFill>
                  <a:srgbClr val="993300"/>
                </a:solidFill>
              </a:rPr>
              <a:t> What is Sin?</a:t>
            </a:r>
          </a:p>
        </p:txBody>
      </p:sp>
      <p:sp>
        <p:nvSpPr>
          <p:cNvPr id="17412" name="Text Box 4"/>
          <p:cNvSpPr txBox="1">
            <a:spLocks noChangeArrowheads="1"/>
          </p:cNvSpPr>
          <p:nvPr/>
        </p:nvSpPr>
        <p:spPr bwMode="auto">
          <a:xfrm>
            <a:off x="1676400" y="1341438"/>
            <a:ext cx="7086600" cy="4297362"/>
          </a:xfrm>
          <a:prstGeom prst="rect">
            <a:avLst/>
          </a:prstGeom>
          <a:noFill/>
          <a:ln w="9525">
            <a:noFill/>
            <a:miter lim="800000"/>
            <a:headEnd/>
            <a:tailEnd/>
          </a:ln>
        </p:spPr>
        <p:txBody>
          <a:bodyPr>
            <a:prstTxWarp prst="textNoShape">
              <a:avLst/>
            </a:prstTxWarp>
            <a:spAutoFit/>
          </a:bodyPr>
          <a:lstStyle/>
          <a:p>
            <a:pPr>
              <a:lnSpc>
                <a:spcPct val="115000"/>
              </a:lnSpc>
            </a:pPr>
            <a:r>
              <a:rPr lang="en-US"/>
              <a:t>But he who doubts is condemned if he eats, because he does not eat from faith; for whatever is not from faith is sin. (Rom. 14:23)</a:t>
            </a:r>
          </a:p>
          <a:p>
            <a:pPr>
              <a:lnSpc>
                <a:spcPct val="115000"/>
              </a:lnSpc>
            </a:pPr>
            <a:endParaRPr lang="en-US" sz="1200"/>
          </a:p>
          <a:p>
            <a:pPr>
              <a:lnSpc>
                <a:spcPct val="115000"/>
              </a:lnSpc>
            </a:pPr>
            <a:r>
              <a:rPr lang="en-US"/>
              <a:t>One person esteems one day above another; another esteems every day alike. Let each be fully convinced in his own mind. (Rom. 14:5)</a:t>
            </a:r>
          </a:p>
          <a:p>
            <a:pPr>
              <a:lnSpc>
                <a:spcPct val="115000"/>
              </a:lnSpc>
            </a:pPr>
            <a:endParaRPr lang="en-US" sz="1200"/>
          </a:p>
          <a:p>
            <a:pPr>
              <a:lnSpc>
                <a:spcPct val="115000"/>
              </a:lnSpc>
            </a:pPr>
            <a:r>
              <a:rPr lang="en-US"/>
              <a:t>Do you have faith? Have it to yourself before God. Happy is he who does not condemn himself in what he approves. (Rom. 14:22)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wipe(up)">
                                      <p:cBhvr>
                                        <p:cTn id="7" dur="500"/>
                                        <p:tgtEl>
                                          <p:spTgt spid="174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7412">
                                            <p:txEl>
                                              <p:pRg st="2" end="2"/>
                                            </p:txEl>
                                          </p:spTgt>
                                        </p:tgtEl>
                                        <p:attrNameLst>
                                          <p:attrName>style.visibility</p:attrName>
                                        </p:attrNameLst>
                                      </p:cBhvr>
                                      <p:to>
                                        <p:strVal val="visible"/>
                                      </p:to>
                                    </p:set>
                                    <p:animEffect transition="in" filter="wipe(up)">
                                      <p:cBhvr>
                                        <p:cTn id="12" dur="500"/>
                                        <p:tgtEl>
                                          <p:spTgt spid="1741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7412">
                                            <p:txEl>
                                              <p:pRg st="4" end="4"/>
                                            </p:txEl>
                                          </p:spTgt>
                                        </p:tgtEl>
                                        <p:attrNameLst>
                                          <p:attrName>style.visibility</p:attrName>
                                        </p:attrNameLst>
                                      </p:cBhvr>
                                      <p:to>
                                        <p:strVal val="visible"/>
                                      </p:to>
                                    </p:set>
                                    <p:animEffect transition="in" filter="wipe(up)">
                                      <p:cBhvr>
                                        <p:cTn id="17" dur="500"/>
                                        <p:tgtEl>
                                          <p:spTgt spid="174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4034"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44035" name="Text Box 3"/>
          <p:cNvSpPr txBox="1">
            <a:spLocks noChangeArrowheads="1"/>
          </p:cNvSpPr>
          <p:nvPr/>
        </p:nvSpPr>
        <p:spPr bwMode="auto">
          <a:xfrm>
            <a:off x="1524000" y="334963"/>
            <a:ext cx="7467600" cy="579437"/>
          </a:xfrm>
          <a:prstGeom prst="rect">
            <a:avLst/>
          </a:prstGeom>
          <a:noFill/>
          <a:ln w="9525">
            <a:noFill/>
            <a:miter lim="800000"/>
            <a:headEnd/>
            <a:tailEnd/>
          </a:ln>
        </p:spPr>
        <p:txBody>
          <a:bodyPr>
            <a:prstTxWarp prst="textNoShape">
              <a:avLst/>
            </a:prstTxWarp>
            <a:spAutoFit/>
          </a:bodyPr>
          <a:lstStyle/>
          <a:p>
            <a:pPr>
              <a:spcBef>
                <a:spcPct val="50000"/>
              </a:spcBef>
              <a:buFont typeface="Wingdings" charset="2"/>
              <a:buChar char=""/>
            </a:pPr>
            <a:r>
              <a:rPr lang="en-US" sz="3200" b="1">
                <a:solidFill>
                  <a:srgbClr val="993300"/>
                </a:solidFill>
              </a:rPr>
              <a:t> What is Sin?  </a:t>
            </a:r>
            <a:r>
              <a:rPr lang="en-US" sz="3200" b="1" u="sng">
                <a:solidFill>
                  <a:srgbClr val="993300"/>
                </a:solidFill>
              </a:rPr>
              <a:t>Violating Conscience</a:t>
            </a:r>
          </a:p>
        </p:txBody>
      </p:sp>
      <p:sp>
        <p:nvSpPr>
          <p:cNvPr id="18436" name="Text Box 4"/>
          <p:cNvSpPr txBox="1">
            <a:spLocks noChangeArrowheads="1"/>
          </p:cNvSpPr>
          <p:nvPr/>
        </p:nvSpPr>
        <p:spPr bwMode="auto">
          <a:xfrm>
            <a:off x="1524000" y="1114425"/>
            <a:ext cx="7467600" cy="1552575"/>
          </a:xfrm>
          <a:prstGeom prst="rect">
            <a:avLst/>
          </a:prstGeom>
          <a:noFill/>
          <a:ln w="9525">
            <a:noFill/>
            <a:miter lim="800000"/>
            <a:headEnd/>
            <a:tailEnd/>
          </a:ln>
        </p:spPr>
        <p:txBody>
          <a:bodyPr>
            <a:prstTxWarp prst="textNoShape">
              <a:avLst/>
            </a:prstTxWarp>
            <a:spAutoFit/>
          </a:bodyPr>
          <a:lstStyle/>
          <a:p>
            <a:pPr>
              <a:spcBef>
                <a:spcPct val="50000"/>
              </a:spcBef>
              <a:buClr>
                <a:srgbClr val="993300"/>
              </a:buClr>
              <a:buFont typeface="Wingdings" charset="2"/>
              <a:buChar char="è"/>
            </a:pPr>
            <a:r>
              <a:rPr lang="en-US"/>
              <a:t>Doing something you believe to be wrong.</a:t>
            </a:r>
          </a:p>
          <a:p>
            <a:pPr>
              <a:spcBef>
                <a:spcPct val="50000"/>
              </a:spcBef>
              <a:buClr>
                <a:srgbClr val="993300"/>
              </a:buClr>
              <a:buFont typeface="Wingdings" charset="2"/>
              <a:buChar char="è"/>
            </a:pPr>
            <a:r>
              <a:rPr lang="en-US"/>
              <a:t>Conscience doesn’t determine right &amp; wrong.</a:t>
            </a:r>
          </a:p>
          <a:p>
            <a:pPr>
              <a:spcBef>
                <a:spcPct val="50000"/>
              </a:spcBef>
              <a:buClr>
                <a:srgbClr val="993300"/>
              </a:buClr>
              <a:buFont typeface="Wingdings" charset="2"/>
              <a:buChar char="è"/>
            </a:pPr>
            <a:r>
              <a:rPr lang="en-US"/>
              <a:t>Live in accordance with what we believe to be right.</a:t>
            </a:r>
          </a:p>
        </p:txBody>
      </p:sp>
      <p:sp>
        <p:nvSpPr>
          <p:cNvPr id="18437" name="Text Box 5"/>
          <p:cNvSpPr txBox="1">
            <a:spLocks noChangeArrowheads="1"/>
          </p:cNvSpPr>
          <p:nvPr/>
        </p:nvSpPr>
        <p:spPr bwMode="auto">
          <a:xfrm>
            <a:off x="1524000" y="2871788"/>
            <a:ext cx="7086600" cy="519112"/>
          </a:xfrm>
          <a:prstGeom prst="rect">
            <a:avLst/>
          </a:prstGeom>
          <a:noFill/>
          <a:ln w="9525">
            <a:noFill/>
            <a:miter lim="800000"/>
            <a:headEnd/>
            <a:tailEnd/>
          </a:ln>
        </p:spPr>
        <p:txBody>
          <a:bodyPr>
            <a:prstTxWarp prst="textNoShape">
              <a:avLst/>
            </a:prstTxWarp>
            <a:spAutoFit/>
          </a:bodyPr>
          <a:lstStyle/>
          <a:p>
            <a:pPr>
              <a:spcBef>
                <a:spcPct val="50000"/>
              </a:spcBef>
            </a:pPr>
            <a:r>
              <a:rPr lang="en-US" sz="2800" b="1">
                <a:solidFill>
                  <a:srgbClr val="993300"/>
                </a:solidFill>
              </a:rPr>
              <a:t>You believe the action wrong:</a:t>
            </a:r>
          </a:p>
        </p:txBody>
      </p:sp>
      <p:sp>
        <p:nvSpPr>
          <p:cNvPr id="18438" name="Text Box 6"/>
          <p:cNvSpPr txBox="1">
            <a:spLocks noChangeArrowheads="1"/>
          </p:cNvSpPr>
          <p:nvPr/>
        </p:nvSpPr>
        <p:spPr bwMode="auto">
          <a:xfrm>
            <a:off x="1524000" y="3557588"/>
            <a:ext cx="7391400" cy="2100262"/>
          </a:xfrm>
          <a:prstGeom prst="rect">
            <a:avLst/>
          </a:prstGeom>
          <a:noFill/>
          <a:ln w="9525">
            <a:noFill/>
            <a:miter lim="800000"/>
            <a:headEnd/>
            <a:tailEnd/>
          </a:ln>
        </p:spPr>
        <p:txBody>
          <a:bodyPr>
            <a:prstTxWarp prst="textNoShape">
              <a:avLst/>
            </a:prstTxWarp>
            <a:spAutoFit/>
          </a:bodyPr>
          <a:lstStyle/>
          <a:p>
            <a:pPr>
              <a:spcBef>
                <a:spcPct val="50000"/>
              </a:spcBef>
              <a:buClr>
                <a:srgbClr val="993300"/>
              </a:buClr>
              <a:buFont typeface="Wingdings" charset="2"/>
              <a:buChar char="è"/>
            </a:pPr>
            <a:r>
              <a:rPr lang="en-US"/>
              <a:t>Eating meat sacrificed to idols.</a:t>
            </a:r>
          </a:p>
          <a:p>
            <a:pPr>
              <a:spcBef>
                <a:spcPct val="50000"/>
              </a:spcBef>
              <a:buClr>
                <a:srgbClr val="993300"/>
              </a:buClr>
              <a:buFont typeface="Wingdings" charset="2"/>
              <a:buChar char="è"/>
            </a:pPr>
            <a:r>
              <a:rPr lang="en-US"/>
              <a:t>Observing certain days.</a:t>
            </a:r>
          </a:p>
          <a:p>
            <a:pPr>
              <a:spcBef>
                <a:spcPct val="50000"/>
              </a:spcBef>
              <a:buClr>
                <a:srgbClr val="993300"/>
              </a:buClr>
              <a:buFont typeface="Wingdings" charset="2"/>
              <a:buChar char="è"/>
            </a:pPr>
            <a:r>
              <a:rPr lang="en-US"/>
              <a:t>Not wearing the covering of 1 Corinthians 11.</a:t>
            </a:r>
          </a:p>
          <a:p>
            <a:pPr>
              <a:spcBef>
                <a:spcPct val="50000"/>
              </a:spcBef>
              <a:buClr>
                <a:srgbClr val="993300"/>
              </a:buClr>
              <a:buFont typeface="Wingdings" charset="2"/>
              <a:buChar char="è"/>
            </a:pPr>
            <a:r>
              <a:rPr lang="en-US"/>
              <a:t>Decorating a tree at Christmas time.</a:t>
            </a:r>
          </a:p>
        </p:txBody>
      </p:sp>
      <p:sp>
        <p:nvSpPr>
          <p:cNvPr id="18439" name="Text Box 7"/>
          <p:cNvSpPr txBox="1">
            <a:spLocks noChangeArrowheads="1"/>
          </p:cNvSpPr>
          <p:nvPr/>
        </p:nvSpPr>
        <p:spPr bwMode="auto">
          <a:xfrm>
            <a:off x="1676400" y="5759450"/>
            <a:ext cx="7162800" cy="946150"/>
          </a:xfrm>
          <a:prstGeom prst="rect">
            <a:avLst/>
          </a:prstGeom>
          <a:solidFill>
            <a:srgbClr val="993300"/>
          </a:solidFill>
          <a:ln w="9525">
            <a:noFill/>
            <a:miter lim="800000"/>
            <a:headEnd/>
            <a:tailEnd/>
          </a:ln>
        </p:spPr>
        <p:txBody>
          <a:bodyPr>
            <a:prstTxWarp prst="textNoShape">
              <a:avLst/>
            </a:prstTxWarp>
            <a:spAutoFit/>
          </a:bodyPr>
          <a:lstStyle/>
          <a:p>
            <a:pPr algn="ctr">
              <a:spcBef>
                <a:spcPct val="50000"/>
              </a:spcBef>
            </a:pPr>
            <a:r>
              <a:rPr lang="en-US" sz="2800" b="1">
                <a:solidFill>
                  <a:schemeClr val="bg1"/>
                </a:solidFill>
              </a:rPr>
              <a:t>Must keep educating our conscience by the right Standard – the Word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wipe(up)">
                                      <p:cBhvr>
                                        <p:cTn id="7" dur="500"/>
                                        <p:tgtEl>
                                          <p:spTgt spid="184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8436">
                                            <p:txEl>
                                              <p:pRg st="1" end="1"/>
                                            </p:txEl>
                                          </p:spTgt>
                                        </p:tgtEl>
                                        <p:attrNameLst>
                                          <p:attrName>style.visibility</p:attrName>
                                        </p:attrNameLst>
                                      </p:cBhvr>
                                      <p:to>
                                        <p:strVal val="visible"/>
                                      </p:to>
                                    </p:set>
                                    <p:animEffect transition="in" filter="wipe(up)">
                                      <p:cBhvr>
                                        <p:cTn id="12" dur="500"/>
                                        <p:tgtEl>
                                          <p:spTgt spid="1843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8436">
                                            <p:txEl>
                                              <p:pRg st="2" end="2"/>
                                            </p:txEl>
                                          </p:spTgt>
                                        </p:tgtEl>
                                        <p:attrNameLst>
                                          <p:attrName>style.visibility</p:attrName>
                                        </p:attrNameLst>
                                      </p:cBhvr>
                                      <p:to>
                                        <p:strVal val="visible"/>
                                      </p:to>
                                    </p:set>
                                    <p:animEffect transition="in" filter="wipe(up)">
                                      <p:cBhvr>
                                        <p:cTn id="17" dur="500"/>
                                        <p:tgtEl>
                                          <p:spTgt spid="1843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8437"/>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18438">
                                            <p:txEl>
                                              <p:pRg st="0" end="0"/>
                                            </p:txEl>
                                          </p:spTgt>
                                        </p:tgtEl>
                                        <p:attrNameLst>
                                          <p:attrName>style.visibility</p:attrName>
                                        </p:attrNameLst>
                                      </p:cBhvr>
                                      <p:to>
                                        <p:strVal val="visible"/>
                                      </p:to>
                                    </p:set>
                                    <p:animEffect transition="in" filter="wipe(up)">
                                      <p:cBhvr>
                                        <p:cTn id="26" dur="500"/>
                                        <p:tgtEl>
                                          <p:spTgt spid="18438">
                                            <p:txEl>
                                              <p:pRg st="0" end="0"/>
                                            </p:txEl>
                                          </p:spTgt>
                                        </p:tgtEl>
                                      </p:cBhvr>
                                    </p:animEffect>
                                  </p:childTnLst>
                                </p:cTn>
                              </p:par>
                              <p:par>
                                <p:cTn id="27" presetID="22" presetClass="entr" presetSubtype="1" fill="hold" nodeType="withEffect">
                                  <p:stCondLst>
                                    <p:cond delay="0"/>
                                  </p:stCondLst>
                                  <p:childTnLst>
                                    <p:set>
                                      <p:cBhvr>
                                        <p:cTn id="28" dur="1" fill="hold">
                                          <p:stCondLst>
                                            <p:cond delay="0"/>
                                          </p:stCondLst>
                                        </p:cTn>
                                        <p:tgtEl>
                                          <p:spTgt spid="18438">
                                            <p:txEl>
                                              <p:pRg st="1" end="1"/>
                                            </p:txEl>
                                          </p:spTgt>
                                        </p:tgtEl>
                                        <p:attrNameLst>
                                          <p:attrName>style.visibility</p:attrName>
                                        </p:attrNameLst>
                                      </p:cBhvr>
                                      <p:to>
                                        <p:strVal val="visible"/>
                                      </p:to>
                                    </p:set>
                                    <p:animEffect transition="in" filter="wipe(up)">
                                      <p:cBhvr>
                                        <p:cTn id="29" dur="500"/>
                                        <p:tgtEl>
                                          <p:spTgt spid="18438">
                                            <p:txEl>
                                              <p:pRg st="1" end="1"/>
                                            </p:txEl>
                                          </p:spTgt>
                                        </p:tgtEl>
                                      </p:cBhvr>
                                    </p:animEffect>
                                  </p:childTnLst>
                                </p:cTn>
                              </p:par>
                              <p:par>
                                <p:cTn id="30" presetID="22" presetClass="entr" presetSubtype="1" fill="hold" nodeType="withEffect">
                                  <p:stCondLst>
                                    <p:cond delay="0"/>
                                  </p:stCondLst>
                                  <p:childTnLst>
                                    <p:set>
                                      <p:cBhvr>
                                        <p:cTn id="31" dur="1" fill="hold">
                                          <p:stCondLst>
                                            <p:cond delay="0"/>
                                          </p:stCondLst>
                                        </p:cTn>
                                        <p:tgtEl>
                                          <p:spTgt spid="18438">
                                            <p:txEl>
                                              <p:pRg st="2" end="2"/>
                                            </p:txEl>
                                          </p:spTgt>
                                        </p:tgtEl>
                                        <p:attrNameLst>
                                          <p:attrName>style.visibility</p:attrName>
                                        </p:attrNameLst>
                                      </p:cBhvr>
                                      <p:to>
                                        <p:strVal val="visible"/>
                                      </p:to>
                                    </p:set>
                                    <p:animEffect transition="in" filter="wipe(up)">
                                      <p:cBhvr>
                                        <p:cTn id="32" dur="500"/>
                                        <p:tgtEl>
                                          <p:spTgt spid="18438">
                                            <p:txEl>
                                              <p:pRg st="2" end="2"/>
                                            </p:txEl>
                                          </p:spTgt>
                                        </p:tgtEl>
                                      </p:cBhvr>
                                    </p:animEffect>
                                  </p:childTnLst>
                                </p:cTn>
                              </p:par>
                              <p:par>
                                <p:cTn id="33" presetID="22" presetClass="entr" presetSubtype="1" fill="hold" nodeType="withEffect">
                                  <p:stCondLst>
                                    <p:cond delay="0"/>
                                  </p:stCondLst>
                                  <p:childTnLst>
                                    <p:set>
                                      <p:cBhvr>
                                        <p:cTn id="34" dur="1" fill="hold">
                                          <p:stCondLst>
                                            <p:cond delay="0"/>
                                          </p:stCondLst>
                                        </p:cTn>
                                        <p:tgtEl>
                                          <p:spTgt spid="18438">
                                            <p:txEl>
                                              <p:pRg st="3" end="3"/>
                                            </p:txEl>
                                          </p:spTgt>
                                        </p:tgtEl>
                                        <p:attrNameLst>
                                          <p:attrName>style.visibility</p:attrName>
                                        </p:attrNameLst>
                                      </p:cBhvr>
                                      <p:to>
                                        <p:strVal val="visible"/>
                                      </p:to>
                                    </p:set>
                                    <p:animEffect transition="in" filter="wipe(up)">
                                      <p:cBhvr>
                                        <p:cTn id="35" dur="500"/>
                                        <p:tgtEl>
                                          <p:spTgt spid="18438">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84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p:bldP spid="18439"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6082"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46083" name="Text Box 3"/>
          <p:cNvSpPr txBox="1">
            <a:spLocks noChangeArrowheads="1"/>
          </p:cNvSpPr>
          <p:nvPr/>
        </p:nvSpPr>
        <p:spPr bwMode="auto">
          <a:xfrm>
            <a:off x="1524000" y="990600"/>
            <a:ext cx="7315200" cy="823913"/>
          </a:xfrm>
          <a:prstGeom prst="rect">
            <a:avLst/>
          </a:prstGeom>
          <a:noFill/>
          <a:ln w="9525">
            <a:noFill/>
            <a:miter lim="800000"/>
            <a:headEnd/>
            <a:tailEnd/>
          </a:ln>
        </p:spPr>
        <p:txBody>
          <a:bodyPr>
            <a:prstTxWarp prst="textNoShape">
              <a:avLst/>
            </a:prstTxWarp>
            <a:spAutoFit/>
          </a:bodyPr>
          <a:lstStyle/>
          <a:p>
            <a:pPr>
              <a:spcBef>
                <a:spcPct val="50000"/>
              </a:spcBef>
            </a:pPr>
            <a:r>
              <a:rPr lang="en-US" sz="4800" b="1">
                <a:solidFill>
                  <a:srgbClr val="993300"/>
                </a:solidFill>
              </a:rPr>
              <a:t>Sin is:  </a:t>
            </a:r>
            <a:endParaRPr lang="en-US" sz="4800" b="1" u="sng">
              <a:solidFill>
                <a:srgbClr val="993300"/>
              </a:solidFill>
            </a:endParaRPr>
          </a:p>
        </p:txBody>
      </p:sp>
      <p:sp>
        <p:nvSpPr>
          <p:cNvPr id="46084" name="Text Box 8"/>
          <p:cNvSpPr txBox="1">
            <a:spLocks noChangeArrowheads="1"/>
          </p:cNvSpPr>
          <p:nvPr/>
        </p:nvSpPr>
        <p:spPr bwMode="auto">
          <a:xfrm>
            <a:off x="1524000" y="1905000"/>
            <a:ext cx="7467600" cy="3113088"/>
          </a:xfrm>
          <a:prstGeom prst="rect">
            <a:avLst/>
          </a:prstGeom>
          <a:noFill/>
          <a:ln w="9525">
            <a:noFill/>
            <a:miter lim="800000"/>
            <a:headEnd/>
            <a:tailEnd/>
          </a:ln>
        </p:spPr>
        <p:txBody>
          <a:bodyPr>
            <a:prstTxWarp prst="textNoShape">
              <a:avLst/>
            </a:prstTxWarp>
            <a:spAutoFit/>
          </a:bodyPr>
          <a:lstStyle/>
          <a:p>
            <a:pPr marL="342900" indent="-342900">
              <a:spcBef>
                <a:spcPct val="50000"/>
              </a:spcBef>
              <a:buClr>
                <a:srgbClr val="993300"/>
              </a:buClr>
              <a:buFont typeface="Wingdings" charset="2"/>
              <a:buChar char=""/>
            </a:pPr>
            <a:r>
              <a:rPr lang="en-US" sz="3600" b="1"/>
              <a:t> Lawlessness</a:t>
            </a:r>
          </a:p>
          <a:p>
            <a:pPr marL="342900" indent="-342900">
              <a:spcBef>
                <a:spcPct val="50000"/>
              </a:spcBef>
              <a:buClr>
                <a:srgbClr val="993300"/>
              </a:buClr>
              <a:buFont typeface="Wingdings" charset="2"/>
              <a:buChar char=""/>
            </a:pPr>
            <a:r>
              <a:rPr lang="en-US" sz="3600" b="1"/>
              <a:t> All Unrighteousness</a:t>
            </a:r>
          </a:p>
          <a:p>
            <a:pPr marL="342900" indent="-342900">
              <a:spcBef>
                <a:spcPct val="50000"/>
              </a:spcBef>
              <a:buClr>
                <a:srgbClr val="993300"/>
              </a:buClr>
              <a:buFont typeface="Wingdings" charset="2"/>
              <a:buChar char=""/>
            </a:pPr>
            <a:r>
              <a:rPr lang="en-US" sz="3600" b="1"/>
              <a:t> Knowing, But Not Doing Good</a:t>
            </a:r>
          </a:p>
          <a:p>
            <a:pPr marL="342900" indent="-342900">
              <a:spcBef>
                <a:spcPct val="50000"/>
              </a:spcBef>
              <a:buClr>
                <a:srgbClr val="993300"/>
              </a:buClr>
              <a:buFont typeface="Wingdings" charset="2"/>
              <a:buChar char=""/>
            </a:pPr>
            <a:r>
              <a:rPr lang="en-US" sz="3600" b="1"/>
              <a:t> Violating Conscience</a:t>
            </a:r>
            <a:endParaRPr lang="en-US" sz="36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8130" name="Picture 4"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48131" name="Text Box 5"/>
          <p:cNvSpPr txBox="1">
            <a:spLocks noChangeArrowheads="1"/>
          </p:cNvSpPr>
          <p:nvPr/>
        </p:nvSpPr>
        <p:spPr bwMode="auto">
          <a:xfrm>
            <a:off x="1524000" y="304800"/>
            <a:ext cx="6477000" cy="641350"/>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rgbClr val="33CC33"/>
                </a:solidFill>
              </a:rPr>
              <a:t>The Cure For Sin</a:t>
            </a:r>
          </a:p>
        </p:txBody>
      </p:sp>
      <p:sp>
        <p:nvSpPr>
          <p:cNvPr id="19462" name="Text Box 6"/>
          <p:cNvSpPr txBox="1">
            <a:spLocks noChangeArrowheads="1"/>
          </p:cNvSpPr>
          <p:nvPr/>
        </p:nvSpPr>
        <p:spPr bwMode="auto">
          <a:xfrm>
            <a:off x="1524000" y="1443038"/>
            <a:ext cx="7239000" cy="4587875"/>
          </a:xfrm>
          <a:prstGeom prst="rect">
            <a:avLst/>
          </a:prstGeom>
          <a:noFill/>
          <a:ln w="9525">
            <a:noFill/>
            <a:miter lim="800000"/>
            <a:headEnd/>
            <a:tailEnd/>
          </a:ln>
        </p:spPr>
        <p:txBody>
          <a:bodyPr>
            <a:prstTxWarp prst="textNoShape">
              <a:avLst/>
            </a:prstTxWarp>
            <a:spAutoFit/>
          </a:bodyPr>
          <a:lstStyle/>
          <a:p>
            <a:pPr>
              <a:lnSpc>
                <a:spcPct val="125000"/>
              </a:lnSpc>
            </a:pPr>
            <a:r>
              <a:rPr lang="en-US"/>
              <a:t>I will bless those who bless you, And I will curse him who curses you; And in you all the families of the earth shall be blessed. (Gen.12:3)</a:t>
            </a:r>
          </a:p>
          <a:p>
            <a:pPr>
              <a:lnSpc>
                <a:spcPct val="125000"/>
              </a:lnSpc>
            </a:pPr>
            <a:endParaRPr lang="en-US" sz="1000"/>
          </a:p>
          <a:p>
            <a:pPr>
              <a:lnSpc>
                <a:spcPct val="125000"/>
              </a:lnSpc>
            </a:pPr>
            <a:r>
              <a:rPr lang="en-US"/>
              <a:t>But He was wounded for our transgressions, He was bruised for our iniquities; The chastisement for our peace was upon Him, And by His stripes we are healed. (Isaiah 53:5)</a:t>
            </a:r>
          </a:p>
          <a:p>
            <a:pPr>
              <a:lnSpc>
                <a:spcPct val="125000"/>
              </a:lnSpc>
            </a:pPr>
            <a:endParaRPr lang="en-US" sz="1000"/>
          </a:p>
          <a:p>
            <a:pPr>
              <a:lnSpc>
                <a:spcPct val="125000"/>
              </a:lnSpc>
            </a:pPr>
            <a:r>
              <a:rPr lang="en-US"/>
              <a:t>For this is My blood of the new covenant, which is shed for many for the remission of sins. (Mt. 26:28)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9462">
                                            <p:txEl>
                                              <p:pRg st="0" end="0"/>
                                            </p:txEl>
                                          </p:spTgt>
                                        </p:tgtEl>
                                        <p:attrNameLst>
                                          <p:attrName>style.visibility</p:attrName>
                                        </p:attrNameLst>
                                      </p:cBhvr>
                                      <p:to>
                                        <p:strVal val="visible"/>
                                      </p:to>
                                    </p:set>
                                    <p:animEffect transition="in" filter="wipe(up)">
                                      <p:cBhvr>
                                        <p:cTn id="7" dur="500"/>
                                        <p:tgtEl>
                                          <p:spTgt spid="1946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9462">
                                            <p:txEl>
                                              <p:pRg st="2" end="2"/>
                                            </p:txEl>
                                          </p:spTgt>
                                        </p:tgtEl>
                                        <p:attrNameLst>
                                          <p:attrName>style.visibility</p:attrName>
                                        </p:attrNameLst>
                                      </p:cBhvr>
                                      <p:to>
                                        <p:strVal val="visible"/>
                                      </p:to>
                                    </p:set>
                                    <p:animEffect transition="in" filter="wipe(up)">
                                      <p:cBhvr>
                                        <p:cTn id="12" dur="500"/>
                                        <p:tgtEl>
                                          <p:spTgt spid="1946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9462">
                                            <p:txEl>
                                              <p:pRg st="4" end="4"/>
                                            </p:txEl>
                                          </p:spTgt>
                                        </p:tgtEl>
                                        <p:attrNameLst>
                                          <p:attrName>style.visibility</p:attrName>
                                        </p:attrNameLst>
                                      </p:cBhvr>
                                      <p:to>
                                        <p:strVal val="visible"/>
                                      </p:to>
                                    </p:set>
                                    <p:animEffect transition="in" filter="wipe(up)">
                                      <p:cBhvr>
                                        <p:cTn id="17" dur="500"/>
                                        <p:tgtEl>
                                          <p:spTgt spid="1946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0178"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50179" name="Text Box 3"/>
          <p:cNvSpPr txBox="1">
            <a:spLocks noChangeArrowheads="1"/>
          </p:cNvSpPr>
          <p:nvPr/>
        </p:nvSpPr>
        <p:spPr bwMode="auto">
          <a:xfrm>
            <a:off x="1524000" y="304800"/>
            <a:ext cx="6477000" cy="641350"/>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rgbClr val="33CC33"/>
                </a:solidFill>
              </a:rPr>
              <a:t>The Ugliness of Sin</a:t>
            </a:r>
          </a:p>
        </p:txBody>
      </p:sp>
      <p:sp>
        <p:nvSpPr>
          <p:cNvPr id="20484" name="Text Box 4"/>
          <p:cNvSpPr txBox="1">
            <a:spLocks noChangeArrowheads="1"/>
          </p:cNvSpPr>
          <p:nvPr/>
        </p:nvSpPr>
        <p:spPr bwMode="auto">
          <a:xfrm>
            <a:off x="1524000" y="1066800"/>
            <a:ext cx="7239000" cy="4864100"/>
          </a:xfrm>
          <a:prstGeom prst="rect">
            <a:avLst/>
          </a:prstGeom>
          <a:noFill/>
          <a:ln w="9525">
            <a:noFill/>
            <a:miter lim="800000"/>
            <a:headEnd/>
            <a:tailEnd/>
          </a:ln>
        </p:spPr>
        <p:txBody>
          <a:bodyPr>
            <a:prstTxWarp prst="textNoShape">
              <a:avLst/>
            </a:prstTxWarp>
            <a:spAutoFit/>
          </a:bodyPr>
          <a:lstStyle/>
          <a:p>
            <a:pPr>
              <a:lnSpc>
                <a:spcPct val="145000"/>
              </a:lnSpc>
              <a:buClr>
                <a:srgbClr val="66FF66"/>
              </a:buClr>
              <a:buFont typeface="Wingdings" charset="2"/>
              <a:buChar char="è"/>
            </a:pPr>
            <a:r>
              <a:rPr lang="en-US"/>
              <a:t>Defiled Garment (Rev. 3:4)</a:t>
            </a:r>
          </a:p>
          <a:p>
            <a:pPr>
              <a:lnSpc>
                <a:spcPct val="145000"/>
              </a:lnSpc>
              <a:buClr>
                <a:srgbClr val="66FF66"/>
              </a:buClr>
              <a:buFont typeface="Wingdings" charset="2"/>
              <a:buChar char="è"/>
            </a:pPr>
            <a:r>
              <a:rPr lang="en-US"/>
              <a:t>Diseased Body (Isa. 1:6)</a:t>
            </a:r>
          </a:p>
          <a:p>
            <a:pPr>
              <a:lnSpc>
                <a:spcPct val="145000"/>
              </a:lnSpc>
              <a:buClr>
                <a:srgbClr val="66FF66"/>
              </a:buClr>
              <a:buFont typeface="Wingdings" charset="2"/>
              <a:buChar char="è"/>
            </a:pPr>
            <a:r>
              <a:rPr lang="en-US"/>
              <a:t>Corrupted Dead Body (Matt. 23:27)</a:t>
            </a:r>
          </a:p>
          <a:p>
            <a:pPr>
              <a:lnSpc>
                <a:spcPct val="145000"/>
              </a:lnSpc>
              <a:buClr>
                <a:srgbClr val="66FF66"/>
              </a:buClr>
              <a:buFont typeface="Wingdings" charset="2"/>
              <a:buChar char="è"/>
            </a:pPr>
            <a:r>
              <a:rPr lang="en-US"/>
              <a:t>Darkness (Prov. 4:19; Jn. 3:19)</a:t>
            </a:r>
          </a:p>
          <a:p>
            <a:pPr>
              <a:lnSpc>
                <a:spcPct val="145000"/>
              </a:lnSpc>
              <a:buClr>
                <a:srgbClr val="66FF66"/>
              </a:buClr>
              <a:buFont typeface="Wingdings" charset="2"/>
              <a:buChar char="è"/>
            </a:pPr>
            <a:r>
              <a:rPr lang="en-US"/>
              <a:t>Bondage (Jn. 8:33-34)</a:t>
            </a:r>
          </a:p>
          <a:p>
            <a:pPr>
              <a:lnSpc>
                <a:spcPct val="145000"/>
              </a:lnSpc>
              <a:buClr>
                <a:srgbClr val="66FF66"/>
              </a:buClr>
              <a:buFont typeface="Wingdings" charset="2"/>
              <a:buChar char="è"/>
            </a:pPr>
            <a:r>
              <a:rPr lang="en-US"/>
              <a:t>Filth and Vomit (2 Pet. 2:20-22)</a:t>
            </a:r>
          </a:p>
          <a:p>
            <a:pPr>
              <a:lnSpc>
                <a:spcPct val="145000"/>
              </a:lnSpc>
              <a:buClr>
                <a:srgbClr val="66FF66"/>
              </a:buClr>
              <a:buFont typeface="Wingdings" charset="2"/>
              <a:buChar char="è"/>
            </a:pPr>
            <a:r>
              <a:rPr lang="en-US"/>
              <a:t>Corruption (2 Pet. 2:19)</a:t>
            </a:r>
          </a:p>
          <a:p>
            <a:pPr>
              <a:lnSpc>
                <a:spcPct val="145000"/>
              </a:lnSpc>
              <a:buClr>
                <a:srgbClr val="66FF66"/>
              </a:buClr>
              <a:buFont typeface="Wingdings" charset="2"/>
              <a:buChar char="è"/>
            </a:pPr>
            <a:r>
              <a:rPr lang="en-US"/>
              <a:t>Something to be Hated (Prov. 6:16-17; Rev. 2:6)</a:t>
            </a:r>
          </a:p>
          <a:p>
            <a:pPr>
              <a:lnSpc>
                <a:spcPct val="145000"/>
              </a:lnSpc>
              <a:buClr>
                <a:srgbClr val="66FF66"/>
              </a:buClr>
              <a:buFont typeface="Wingdings" charset="2"/>
              <a:buChar char="è"/>
            </a:pPr>
            <a:r>
              <a:rPr lang="en-US"/>
              <a:t>Abomination (Jer. 44:4)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0484">
                                            <p:txEl>
                                              <p:pRg st="0" end="0"/>
                                            </p:txEl>
                                          </p:spTgt>
                                        </p:tgtEl>
                                        <p:attrNameLst>
                                          <p:attrName>style.visibility</p:attrName>
                                        </p:attrNameLst>
                                      </p:cBhvr>
                                      <p:to>
                                        <p:strVal val="visible"/>
                                      </p:to>
                                    </p:set>
                                    <p:animEffect transition="in" filter="wipe(up)">
                                      <p:cBhvr>
                                        <p:cTn id="7" dur="500"/>
                                        <p:tgtEl>
                                          <p:spTgt spid="20484">
                                            <p:txEl>
                                              <p:pRg st="0" end="0"/>
                                            </p:txEl>
                                          </p:spTgt>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0484">
                                            <p:txEl>
                                              <p:pRg st="1" end="1"/>
                                            </p:txEl>
                                          </p:spTgt>
                                        </p:tgtEl>
                                        <p:attrNameLst>
                                          <p:attrName>style.visibility</p:attrName>
                                        </p:attrNameLst>
                                      </p:cBhvr>
                                      <p:to>
                                        <p:strVal val="visible"/>
                                      </p:to>
                                    </p:set>
                                    <p:animEffect transition="in" filter="wipe(up)">
                                      <p:cBhvr>
                                        <p:cTn id="11" dur="500"/>
                                        <p:tgtEl>
                                          <p:spTgt spid="20484">
                                            <p:txEl>
                                              <p:pRg st="1" end="1"/>
                                            </p:txEl>
                                          </p:spTgt>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20484">
                                            <p:txEl>
                                              <p:pRg st="2" end="2"/>
                                            </p:txEl>
                                          </p:spTgt>
                                        </p:tgtEl>
                                        <p:attrNameLst>
                                          <p:attrName>style.visibility</p:attrName>
                                        </p:attrNameLst>
                                      </p:cBhvr>
                                      <p:to>
                                        <p:strVal val="visible"/>
                                      </p:to>
                                    </p:set>
                                    <p:animEffect transition="in" filter="wipe(up)">
                                      <p:cBhvr>
                                        <p:cTn id="15" dur="500"/>
                                        <p:tgtEl>
                                          <p:spTgt spid="20484">
                                            <p:txEl>
                                              <p:pRg st="2" end="2"/>
                                            </p:txEl>
                                          </p:spTgt>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20484">
                                            <p:txEl>
                                              <p:pRg st="3" end="3"/>
                                            </p:txEl>
                                          </p:spTgt>
                                        </p:tgtEl>
                                        <p:attrNameLst>
                                          <p:attrName>style.visibility</p:attrName>
                                        </p:attrNameLst>
                                      </p:cBhvr>
                                      <p:to>
                                        <p:strVal val="visible"/>
                                      </p:to>
                                    </p:set>
                                    <p:animEffect transition="in" filter="wipe(up)">
                                      <p:cBhvr>
                                        <p:cTn id="19" dur="500"/>
                                        <p:tgtEl>
                                          <p:spTgt spid="20484">
                                            <p:txEl>
                                              <p:pRg st="3" end="3"/>
                                            </p:txEl>
                                          </p:spTgt>
                                        </p:tgtEl>
                                      </p:cBhvr>
                                    </p:animEffect>
                                  </p:childTnLst>
                                </p:cTn>
                              </p:par>
                            </p:childTnLst>
                          </p:cTn>
                        </p:par>
                        <p:par>
                          <p:cTn id="20" fill="hold">
                            <p:stCondLst>
                              <p:cond delay="2000"/>
                            </p:stCondLst>
                            <p:childTnLst>
                              <p:par>
                                <p:cTn id="21" presetID="22" presetClass="entr" presetSubtype="1" fill="hold" nodeType="afterEffect">
                                  <p:stCondLst>
                                    <p:cond delay="0"/>
                                  </p:stCondLst>
                                  <p:childTnLst>
                                    <p:set>
                                      <p:cBhvr>
                                        <p:cTn id="22" dur="1" fill="hold">
                                          <p:stCondLst>
                                            <p:cond delay="0"/>
                                          </p:stCondLst>
                                        </p:cTn>
                                        <p:tgtEl>
                                          <p:spTgt spid="20484">
                                            <p:txEl>
                                              <p:pRg st="4" end="4"/>
                                            </p:txEl>
                                          </p:spTgt>
                                        </p:tgtEl>
                                        <p:attrNameLst>
                                          <p:attrName>style.visibility</p:attrName>
                                        </p:attrNameLst>
                                      </p:cBhvr>
                                      <p:to>
                                        <p:strVal val="visible"/>
                                      </p:to>
                                    </p:set>
                                    <p:animEffect transition="in" filter="wipe(up)">
                                      <p:cBhvr>
                                        <p:cTn id="23" dur="500"/>
                                        <p:tgtEl>
                                          <p:spTgt spid="20484">
                                            <p:txEl>
                                              <p:pRg st="4" end="4"/>
                                            </p:txEl>
                                          </p:spTgt>
                                        </p:tgtEl>
                                      </p:cBhvr>
                                    </p:animEffect>
                                  </p:childTnLst>
                                </p:cTn>
                              </p:par>
                            </p:childTnLst>
                          </p:cTn>
                        </p:par>
                        <p:par>
                          <p:cTn id="24" fill="hold">
                            <p:stCondLst>
                              <p:cond delay="2500"/>
                            </p:stCondLst>
                            <p:childTnLst>
                              <p:par>
                                <p:cTn id="25" presetID="22" presetClass="entr" presetSubtype="1" fill="hold" nodeType="afterEffect">
                                  <p:stCondLst>
                                    <p:cond delay="0"/>
                                  </p:stCondLst>
                                  <p:childTnLst>
                                    <p:set>
                                      <p:cBhvr>
                                        <p:cTn id="26" dur="1" fill="hold">
                                          <p:stCondLst>
                                            <p:cond delay="0"/>
                                          </p:stCondLst>
                                        </p:cTn>
                                        <p:tgtEl>
                                          <p:spTgt spid="20484">
                                            <p:txEl>
                                              <p:pRg st="5" end="5"/>
                                            </p:txEl>
                                          </p:spTgt>
                                        </p:tgtEl>
                                        <p:attrNameLst>
                                          <p:attrName>style.visibility</p:attrName>
                                        </p:attrNameLst>
                                      </p:cBhvr>
                                      <p:to>
                                        <p:strVal val="visible"/>
                                      </p:to>
                                    </p:set>
                                    <p:animEffect transition="in" filter="wipe(up)">
                                      <p:cBhvr>
                                        <p:cTn id="27" dur="500"/>
                                        <p:tgtEl>
                                          <p:spTgt spid="20484">
                                            <p:txEl>
                                              <p:pRg st="5" end="5"/>
                                            </p:txEl>
                                          </p:spTgt>
                                        </p:tgtEl>
                                      </p:cBhvr>
                                    </p:animEffect>
                                  </p:childTnLst>
                                </p:cTn>
                              </p:par>
                            </p:childTnLst>
                          </p:cTn>
                        </p:par>
                        <p:par>
                          <p:cTn id="28" fill="hold">
                            <p:stCondLst>
                              <p:cond delay="3000"/>
                            </p:stCondLst>
                            <p:childTnLst>
                              <p:par>
                                <p:cTn id="29" presetID="22" presetClass="entr" presetSubtype="1" fill="hold" nodeType="afterEffect">
                                  <p:stCondLst>
                                    <p:cond delay="0"/>
                                  </p:stCondLst>
                                  <p:childTnLst>
                                    <p:set>
                                      <p:cBhvr>
                                        <p:cTn id="30" dur="1" fill="hold">
                                          <p:stCondLst>
                                            <p:cond delay="0"/>
                                          </p:stCondLst>
                                        </p:cTn>
                                        <p:tgtEl>
                                          <p:spTgt spid="20484">
                                            <p:txEl>
                                              <p:pRg st="6" end="6"/>
                                            </p:txEl>
                                          </p:spTgt>
                                        </p:tgtEl>
                                        <p:attrNameLst>
                                          <p:attrName>style.visibility</p:attrName>
                                        </p:attrNameLst>
                                      </p:cBhvr>
                                      <p:to>
                                        <p:strVal val="visible"/>
                                      </p:to>
                                    </p:set>
                                    <p:animEffect transition="in" filter="wipe(up)">
                                      <p:cBhvr>
                                        <p:cTn id="31" dur="500"/>
                                        <p:tgtEl>
                                          <p:spTgt spid="20484">
                                            <p:txEl>
                                              <p:pRg st="6" end="6"/>
                                            </p:txEl>
                                          </p:spTgt>
                                        </p:tgtEl>
                                      </p:cBhvr>
                                    </p:animEffect>
                                  </p:childTnLst>
                                </p:cTn>
                              </p:par>
                            </p:childTnLst>
                          </p:cTn>
                        </p:par>
                        <p:par>
                          <p:cTn id="32" fill="hold">
                            <p:stCondLst>
                              <p:cond delay="3500"/>
                            </p:stCondLst>
                            <p:childTnLst>
                              <p:par>
                                <p:cTn id="33" presetID="22" presetClass="entr" presetSubtype="1" fill="hold" nodeType="afterEffect">
                                  <p:stCondLst>
                                    <p:cond delay="0"/>
                                  </p:stCondLst>
                                  <p:childTnLst>
                                    <p:set>
                                      <p:cBhvr>
                                        <p:cTn id="34" dur="1" fill="hold">
                                          <p:stCondLst>
                                            <p:cond delay="0"/>
                                          </p:stCondLst>
                                        </p:cTn>
                                        <p:tgtEl>
                                          <p:spTgt spid="20484">
                                            <p:txEl>
                                              <p:pRg st="7" end="7"/>
                                            </p:txEl>
                                          </p:spTgt>
                                        </p:tgtEl>
                                        <p:attrNameLst>
                                          <p:attrName>style.visibility</p:attrName>
                                        </p:attrNameLst>
                                      </p:cBhvr>
                                      <p:to>
                                        <p:strVal val="visible"/>
                                      </p:to>
                                    </p:set>
                                    <p:animEffect transition="in" filter="wipe(up)">
                                      <p:cBhvr>
                                        <p:cTn id="35" dur="500"/>
                                        <p:tgtEl>
                                          <p:spTgt spid="20484">
                                            <p:txEl>
                                              <p:pRg st="7" end="7"/>
                                            </p:txEl>
                                          </p:spTgt>
                                        </p:tgtEl>
                                      </p:cBhvr>
                                    </p:animEffect>
                                  </p:childTnLst>
                                </p:cTn>
                              </p:par>
                            </p:childTnLst>
                          </p:cTn>
                        </p:par>
                        <p:par>
                          <p:cTn id="36" fill="hold">
                            <p:stCondLst>
                              <p:cond delay="4000"/>
                            </p:stCondLst>
                            <p:childTnLst>
                              <p:par>
                                <p:cTn id="37" presetID="22" presetClass="entr" presetSubtype="1" fill="hold" nodeType="afterEffect">
                                  <p:stCondLst>
                                    <p:cond delay="0"/>
                                  </p:stCondLst>
                                  <p:childTnLst>
                                    <p:set>
                                      <p:cBhvr>
                                        <p:cTn id="38" dur="1" fill="hold">
                                          <p:stCondLst>
                                            <p:cond delay="0"/>
                                          </p:stCondLst>
                                        </p:cTn>
                                        <p:tgtEl>
                                          <p:spTgt spid="20484">
                                            <p:txEl>
                                              <p:pRg st="8" end="8"/>
                                            </p:txEl>
                                          </p:spTgt>
                                        </p:tgtEl>
                                        <p:attrNameLst>
                                          <p:attrName>style.visibility</p:attrName>
                                        </p:attrNameLst>
                                      </p:cBhvr>
                                      <p:to>
                                        <p:strVal val="visible"/>
                                      </p:to>
                                    </p:set>
                                    <p:animEffect transition="in" filter="wipe(up)">
                                      <p:cBhvr>
                                        <p:cTn id="39" dur="500"/>
                                        <p:tgtEl>
                                          <p:spTgt spid="2048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2226"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52227" name="Text Box 3"/>
          <p:cNvSpPr txBox="1">
            <a:spLocks noChangeArrowheads="1"/>
          </p:cNvSpPr>
          <p:nvPr/>
        </p:nvSpPr>
        <p:spPr bwMode="auto">
          <a:xfrm>
            <a:off x="1524000" y="76200"/>
            <a:ext cx="7391400" cy="641350"/>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rgbClr val="33CC33"/>
                </a:solidFill>
              </a:rPr>
              <a:t>The Cure for Sin is Conditional</a:t>
            </a:r>
          </a:p>
        </p:txBody>
      </p:sp>
      <p:sp>
        <p:nvSpPr>
          <p:cNvPr id="21509" name="Text Box 5"/>
          <p:cNvSpPr txBox="1">
            <a:spLocks noChangeArrowheads="1"/>
          </p:cNvSpPr>
          <p:nvPr/>
        </p:nvSpPr>
        <p:spPr bwMode="auto">
          <a:xfrm>
            <a:off x="1539875" y="838200"/>
            <a:ext cx="3200400" cy="457200"/>
          </a:xfrm>
          <a:prstGeom prst="rect">
            <a:avLst/>
          </a:prstGeom>
          <a:noFill/>
          <a:ln w="9525">
            <a:noFill/>
            <a:miter lim="800000"/>
            <a:headEnd/>
            <a:tailEnd/>
          </a:ln>
        </p:spPr>
        <p:txBody>
          <a:bodyPr wrap="none">
            <a:prstTxWarp prst="textNoShape">
              <a:avLst/>
            </a:prstTxWarp>
            <a:spAutoFit/>
          </a:bodyPr>
          <a:lstStyle/>
          <a:p>
            <a:r>
              <a:rPr lang="en-US"/>
              <a:t>Snake-bitten Israelites</a:t>
            </a:r>
          </a:p>
        </p:txBody>
      </p:sp>
      <p:sp>
        <p:nvSpPr>
          <p:cNvPr id="21510" name="Text Box 6"/>
          <p:cNvSpPr txBox="1">
            <a:spLocks noChangeArrowheads="1"/>
          </p:cNvSpPr>
          <p:nvPr/>
        </p:nvSpPr>
        <p:spPr bwMode="auto">
          <a:xfrm>
            <a:off x="1524000" y="1447800"/>
            <a:ext cx="2522538" cy="457200"/>
          </a:xfrm>
          <a:prstGeom prst="rect">
            <a:avLst/>
          </a:prstGeom>
          <a:noFill/>
          <a:ln w="9525">
            <a:noFill/>
            <a:miter lim="800000"/>
            <a:headEnd/>
            <a:tailEnd/>
          </a:ln>
        </p:spPr>
        <p:txBody>
          <a:bodyPr wrap="none">
            <a:prstTxWarp prst="textNoShape">
              <a:avLst/>
            </a:prstTxWarp>
            <a:spAutoFit/>
          </a:bodyPr>
          <a:lstStyle/>
          <a:p>
            <a:r>
              <a:rPr lang="en-US"/>
              <a:t>Leprous Naaman</a:t>
            </a:r>
          </a:p>
        </p:txBody>
      </p:sp>
      <p:sp>
        <p:nvSpPr>
          <p:cNvPr id="21511" name="Text Box 7"/>
          <p:cNvSpPr txBox="1">
            <a:spLocks noChangeArrowheads="1"/>
          </p:cNvSpPr>
          <p:nvPr/>
        </p:nvSpPr>
        <p:spPr bwMode="auto">
          <a:xfrm>
            <a:off x="7129463" y="838200"/>
            <a:ext cx="1860550" cy="457200"/>
          </a:xfrm>
          <a:prstGeom prst="rect">
            <a:avLst/>
          </a:prstGeom>
          <a:noFill/>
          <a:ln w="9525">
            <a:noFill/>
            <a:miter lim="800000"/>
            <a:headEnd/>
            <a:tailEnd/>
          </a:ln>
        </p:spPr>
        <p:txBody>
          <a:bodyPr wrap="none">
            <a:prstTxWarp prst="textNoShape">
              <a:avLst/>
            </a:prstTxWarp>
            <a:spAutoFit/>
          </a:bodyPr>
          <a:lstStyle/>
          <a:p>
            <a:r>
              <a:rPr lang="en-US"/>
              <a:t>Num. 21:8-9</a:t>
            </a:r>
          </a:p>
        </p:txBody>
      </p:sp>
      <p:sp>
        <p:nvSpPr>
          <p:cNvPr id="21512" name="Text Box 8"/>
          <p:cNvSpPr txBox="1">
            <a:spLocks noChangeArrowheads="1"/>
          </p:cNvSpPr>
          <p:nvPr/>
        </p:nvSpPr>
        <p:spPr bwMode="auto">
          <a:xfrm>
            <a:off x="7265988" y="1447800"/>
            <a:ext cx="1725612" cy="457200"/>
          </a:xfrm>
          <a:prstGeom prst="rect">
            <a:avLst/>
          </a:prstGeom>
          <a:noFill/>
          <a:ln w="9525">
            <a:noFill/>
            <a:miter lim="800000"/>
            <a:headEnd/>
            <a:tailEnd/>
          </a:ln>
        </p:spPr>
        <p:txBody>
          <a:bodyPr wrap="none">
            <a:prstTxWarp prst="textNoShape">
              <a:avLst/>
            </a:prstTxWarp>
            <a:spAutoFit/>
          </a:bodyPr>
          <a:lstStyle/>
          <a:p>
            <a:r>
              <a:rPr lang="en-US"/>
              <a:t>2 Kgs. 5:10</a:t>
            </a:r>
          </a:p>
        </p:txBody>
      </p:sp>
      <p:sp>
        <p:nvSpPr>
          <p:cNvPr id="21513" name="Text Box 9"/>
          <p:cNvSpPr txBox="1">
            <a:spLocks noChangeArrowheads="1"/>
          </p:cNvSpPr>
          <p:nvPr/>
        </p:nvSpPr>
        <p:spPr bwMode="auto">
          <a:xfrm>
            <a:off x="5486400" y="838200"/>
            <a:ext cx="857250" cy="469900"/>
          </a:xfrm>
          <a:prstGeom prst="rect">
            <a:avLst/>
          </a:prstGeom>
          <a:solidFill>
            <a:srgbClr val="FFFF66"/>
          </a:solidFill>
          <a:ln w="12700">
            <a:solidFill>
              <a:schemeClr val="tx1"/>
            </a:solidFill>
            <a:miter lim="800000"/>
            <a:headEnd/>
            <a:tailEnd/>
          </a:ln>
        </p:spPr>
        <p:txBody>
          <a:bodyPr wrap="none">
            <a:prstTxWarp prst="textNoShape">
              <a:avLst/>
            </a:prstTxWarp>
            <a:spAutoFit/>
          </a:bodyPr>
          <a:lstStyle/>
          <a:p>
            <a:r>
              <a:rPr lang="en-US"/>
              <a:t>Look</a:t>
            </a:r>
          </a:p>
        </p:txBody>
      </p:sp>
      <p:sp>
        <p:nvSpPr>
          <p:cNvPr id="21514" name="Text Box 10"/>
          <p:cNvSpPr txBox="1">
            <a:spLocks noChangeArrowheads="1"/>
          </p:cNvSpPr>
          <p:nvPr/>
        </p:nvSpPr>
        <p:spPr bwMode="auto">
          <a:xfrm>
            <a:off x="5165725" y="1447800"/>
            <a:ext cx="654050" cy="469900"/>
          </a:xfrm>
          <a:prstGeom prst="rect">
            <a:avLst/>
          </a:prstGeom>
          <a:solidFill>
            <a:srgbClr val="FFFF66"/>
          </a:solidFill>
          <a:ln w="12700">
            <a:solidFill>
              <a:schemeClr val="tx1"/>
            </a:solidFill>
            <a:miter lim="800000"/>
            <a:headEnd/>
            <a:tailEnd/>
          </a:ln>
        </p:spPr>
        <p:txBody>
          <a:bodyPr wrap="none">
            <a:prstTxWarp prst="textNoShape">
              <a:avLst/>
            </a:prstTxWarp>
            <a:spAutoFit/>
          </a:bodyPr>
          <a:lstStyle/>
          <a:p>
            <a:r>
              <a:rPr lang="en-US"/>
              <a:t>Dip</a:t>
            </a:r>
          </a:p>
        </p:txBody>
      </p:sp>
      <p:cxnSp>
        <p:nvCxnSpPr>
          <p:cNvPr id="21516" name="AutoShape 12"/>
          <p:cNvCxnSpPr>
            <a:cxnSpLocks noChangeShapeType="1"/>
            <a:stCxn id="21509" idx="3"/>
            <a:endCxn id="21513" idx="1"/>
          </p:cNvCxnSpPr>
          <p:nvPr/>
        </p:nvCxnSpPr>
        <p:spPr bwMode="auto">
          <a:xfrm>
            <a:off x="4740275" y="1066800"/>
            <a:ext cx="746125" cy="6350"/>
          </a:xfrm>
          <a:prstGeom prst="straightConnector1">
            <a:avLst/>
          </a:prstGeom>
          <a:noFill/>
          <a:ln w="28575">
            <a:solidFill>
              <a:schemeClr val="tx1"/>
            </a:solidFill>
            <a:round/>
            <a:headEnd/>
            <a:tailEnd/>
          </a:ln>
        </p:spPr>
      </p:cxnSp>
      <p:cxnSp>
        <p:nvCxnSpPr>
          <p:cNvPr id="21517" name="AutoShape 13"/>
          <p:cNvCxnSpPr>
            <a:cxnSpLocks noChangeShapeType="1"/>
            <a:stCxn id="21513" idx="3"/>
            <a:endCxn id="21511" idx="1"/>
          </p:cNvCxnSpPr>
          <p:nvPr/>
        </p:nvCxnSpPr>
        <p:spPr bwMode="auto">
          <a:xfrm flipV="1">
            <a:off x="6343650" y="1066800"/>
            <a:ext cx="785813" cy="6350"/>
          </a:xfrm>
          <a:prstGeom prst="straightConnector1">
            <a:avLst/>
          </a:prstGeom>
          <a:noFill/>
          <a:ln w="28575">
            <a:solidFill>
              <a:schemeClr val="tx1"/>
            </a:solidFill>
            <a:round/>
            <a:headEnd/>
            <a:tailEnd type="triangle" w="med" len="med"/>
          </a:ln>
        </p:spPr>
      </p:cxnSp>
      <p:cxnSp>
        <p:nvCxnSpPr>
          <p:cNvPr id="21518" name="AutoShape 14"/>
          <p:cNvCxnSpPr>
            <a:cxnSpLocks noChangeShapeType="1"/>
            <a:stCxn id="21510" idx="3"/>
            <a:endCxn id="21514" idx="1"/>
          </p:cNvCxnSpPr>
          <p:nvPr/>
        </p:nvCxnSpPr>
        <p:spPr bwMode="auto">
          <a:xfrm>
            <a:off x="4046538" y="1676400"/>
            <a:ext cx="1119187" cy="6350"/>
          </a:xfrm>
          <a:prstGeom prst="straightConnector1">
            <a:avLst/>
          </a:prstGeom>
          <a:noFill/>
          <a:ln w="28575">
            <a:solidFill>
              <a:schemeClr val="tx1"/>
            </a:solidFill>
            <a:round/>
            <a:headEnd/>
            <a:tailEnd/>
          </a:ln>
        </p:spPr>
      </p:cxnSp>
      <p:cxnSp>
        <p:nvCxnSpPr>
          <p:cNvPr id="21519" name="AutoShape 15"/>
          <p:cNvCxnSpPr>
            <a:cxnSpLocks noChangeShapeType="1"/>
            <a:stCxn id="21514" idx="3"/>
            <a:endCxn id="21512" idx="1"/>
          </p:cNvCxnSpPr>
          <p:nvPr/>
        </p:nvCxnSpPr>
        <p:spPr bwMode="auto">
          <a:xfrm flipV="1">
            <a:off x="5819775" y="1676400"/>
            <a:ext cx="1446213" cy="6350"/>
          </a:xfrm>
          <a:prstGeom prst="straightConnector1">
            <a:avLst/>
          </a:prstGeom>
          <a:noFill/>
          <a:ln w="28575">
            <a:solidFill>
              <a:schemeClr val="tx1"/>
            </a:solidFill>
            <a:round/>
            <a:headEnd/>
            <a:tailEnd type="triangle" w="med" len="med"/>
          </a:ln>
        </p:spPr>
      </p:cxnSp>
      <p:sp>
        <p:nvSpPr>
          <p:cNvPr id="21520" name="Text Box 16"/>
          <p:cNvSpPr txBox="1">
            <a:spLocks noChangeArrowheads="1"/>
          </p:cNvSpPr>
          <p:nvPr/>
        </p:nvSpPr>
        <p:spPr bwMode="auto">
          <a:xfrm>
            <a:off x="1600200" y="2057400"/>
            <a:ext cx="7239000" cy="519113"/>
          </a:xfrm>
          <a:prstGeom prst="rect">
            <a:avLst/>
          </a:prstGeom>
          <a:solidFill>
            <a:srgbClr val="66FF66"/>
          </a:solidFill>
          <a:ln w="9525">
            <a:noFill/>
            <a:miter lim="800000"/>
            <a:headEnd/>
            <a:tailEnd/>
          </a:ln>
        </p:spPr>
        <p:txBody>
          <a:bodyPr>
            <a:prstTxWarp prst="textNoShape">
              <a:avLst/>
            </a:prstTxWarp>
            <a:spAutoFit/>
          </a:bodyPr>
          <a:lstStyle/>
          <a:p>
            <a:pPr algn="ctr">
              <a:spcBef>
                <a:spcPct val="50000"/>
              </a:spcBef>
            </a:pPr>
            <a:r>
              <a:rPr lang="en-US" sz="2800" b="1"/>
              <a:t>Sinners Today Must Obey the Conditions</a:t>
            </a:r>
          </a:p>
        </p:txBody>
      </p:sp>
      <p:sp>
        <p:nvSpPr>
          <p:cNvPr id="21522" name="Text Box 18"/>
          <p:cNvSpPr txBox="1">
            <a:spLocks noChangeArrowheads="1"/>
          </p:cNvSpPr>
          <p:nvPr/>
        </p:nvSpPr>
        <p:spPr bwMode="auto">
          <a:xfrm>
            <a:off x="2057400" y="3276600"/>
            <a:ext cx="1522413" cy="457200"/>
          </a:xfrm>
          <a:prstGeom prst="rect">
            <a:avLst/>
          </a:prstGeom>
          <a:noFill/>
          <a:ln w="9525">
            <a:noFill/>
            <a:miter lim="800000"/>
            <a:headEnd/>
            <a:tailEnd/>
          </a:ln>
        </p:spPr>
        <p:txBody>
          <a:bodyPr wrap="none">
            <a:prstTxWarp prst="textNoShape">
              <a:avLst/>
            </a:prstTxWarp>
            <a:spAutoFit/>
          </a:bodyPr>
          <a:lstStyle/>
          <a:p>
            <a:r>
              <a:rPr lang="en-US"/>
              <a:t>John 8:24</a:t>
            </a:r>
          </a:p>
        </p:txBody>
      </p:sp>
      <p:sp>
        <p:nvSpPr>
          <p:cNvPr id="21523" name="Text Box 19"/>
          <p:cNvSpPr txBox="1">
            <a:spLocks noChangeArrowheads="1"/>
          </p:cNvSpPr>
          <p:nvPr/>
        </p:nvSpPr>
        <p:spPr bwMode="auto">
          <a:xfrm>
            <a:off x="6891338" y="3276600"/>
            <a:ext cx="1454150" cy="457200"/>
          </a:xfrm>
          <a:prstGeom prst="rect">
            <a:avLst/>
          </a:prstGeom>
          <a:noFill/>
          <a:ln w="9525">
            <a:noFill/>
            <a:miter lim="800000"/>
            <a:headEnd/>
            <a:tailEnd/>
          </a:ln>
        </p:spPr>
        <p:txBody>
          <a:bodyPr wrap="none">
            <a:prstTxWarp prst="textNoShape">
              <a:avLst/>
            </a:prstTxWarp>
            <a:spAutoFit/>
          </a:bodyPr>
          <a:lstStyle/>
          <a:p>
            <a:r>
              <a:rPr lang="en-US"/>
              <a:t>Acts 8:12</a:t>
            </a:r>
          </a:p>
        </p:txBody>
      </p:sp>
      <p:sp>
        <p:nvSpPr>
          <p:cNvPr id="21524" name="Text Box 20"/>
          <p:cNvSpPr txBox="1">
            <a:spLocks noChangeArrowheads="1"/>
          </p:cNvSpPr>
          <p:nvPr/>
        </p:nvSpPr>
        <p:spPr bwMode="auto">
          <a:xfrm>
            <a:off x="4800600" y="3263900"/>
            <a:ext cx="1196975" cy="469900"/>
          </a:xfrm>
          <a:prstGeom prst="rect">
            <a:avLst/>
          </a:prstGeom>
          <a:solidFill>
            <a:srgbClr val="FFFF66"/>
          </a:solidFill>
          <a:ln w="12700">
            <a:solidFill>
              <a:schemeClr val="tx1"/>
            </a:solidFill>
            <a:miter lim="800000"/>
            <a:headEnd/>
            <a:tailEnd/>
          </a:ln>
        </p:spPr>
        <p:txBody>
          <a:bodyPr wrap="none">
            <a:prstTxWarp prst="textNoShape">
              <a:avLst/>
            </a:prstTxWarp>
            <a:spAutoFit/>
          </a:bodyPr>
          <a:lstStyle/>
          <a:p>
            <a:r>
              <a:rPr lang="en-US"/>
              <a:t>Believe</a:t>
            </a:r>
          </a:p>
        </p:txBody>
      </p:sp>
      <p:cxnSp>
        <p:nvCxnSpPr>
          <p:cNvPr id="21525" name="AutoShape 21"/>
          <p:cNvCxnSpPr>
            <a:cxnSpLocks noChangeShapeType="1"/>
            <a:stCxn id="21522" idx="3"/>
            <a:endCxn id="21524" idx="1"/>
          </p:cNvCxnSpPr>
          <p:nvPr/>
        </p:nvCxnSpPr>
        <p:spPr bwMode="auto">
          <a:xfrm flipV="1">
            <a:off x="3579813" y="3498850"/>
            <a:ext cx="1220787" cy="6350"/>
          </a:xfrm>
          <a:prstGeom prst="straightConnector1">
            <a:avLst/>
          </a:prstGeom>
          <a:noFill/>
          <a:ln w="28575">
            <a:solidFill>
              <a:schemeClr val="tx1"/>
            </a:solidFill>
            <a:round/>
            <a:headEnd/>
            <a:tailEnd/>
          </a:ln>
        </p:spPr>
      </p:cxnSp>
      <p:cxnSp>
        <p:nvCxnSpPr>
          <p:cNvPr id="21526" name="AutoShape 22"/>
          <p:cNvCxnSpPr>
            <a:cxnSpLocks noChangeShapeType="1"/>
            <a:stCxn id="21524" idx="3"/>
            <a:endCxn id="21523" idx="1"/>
          </p:cNvCxnSpPr>
          <p:nvPr/>
        </p:nvCxnSpPr>
        <p:spPr bwMode="auto">
          <a:xfrm>
            <a:off x="5997575" y="3498850"/>
            <a:ext cx="893763" cy="6350"/>
          </a:xfrm>
          <a:prstGeom prst="straightConnector1">
            <a:avLst/>
          </a:prstGeom>
          <a:noFill/>
          <a:ln w="28575">
            <a:solidFill>
              <a:schemeClr val="tx1"/>
            </a:solidFill>
            <a:round/>
            <a:headEnd/>
            <a:tailEnd type="triangle" w="med" len="med"/>
          </a:ln>
        </p:spPr>
      </p:cxnSp>
      <p:sp>
        <p:nvSpPr>
          <p:cNvPr id="21527" name="Text Box 23"/>
          <p:cNvSpPr txBox="1">
            <a:spLocks noChangeArrowheads="1"/>
          </p:cNvSpPr>
          <p:nvPr/>
        </p:nvSpPr>
        <p:spPr bwMode="auto">
          <a:xfrm>
            <a:off x="2057400" y="3898900"/>
            <a:ext cx="1709738" cy="457200"/>
          </a:xfrm>
          <a:prstGeom prst="rect">
            <a:avLst/>
          </a:prstGeom>
          <a:noFill/>
          <a:ln w="9525">
            <a:noFill/>
            <a:miter lim="800000"/>
            <a:headEnd/>
            <a:tailEnd/>
          </a:ln>
        </p:spPr>
        <p:txBody>
          <a:bodyPr wrap="none">
            <a:prstTxWarp prst="textNoShape">
              <a:avLst/>
            </a:prstTxWarp>
            <a:spAutoFit/>
          </a:bodyPr>
          <a:lstStyle/>
          <a:p>
            <a:r>
              <a:rPr lang="en-US"/>
              <a:t>Matt. 10:32</a:t>
            </a:r>
          </a:p>
        </p:txBody>
      </p:sp>
      <p:sp>
        <p:nvSpPr>
          <p:cNvPr id="21528" name="Text Box 24"/>
          <p:cNvSpPr txBox="1">
            <a:spLocks noChangeArrowheads="1"/>
          </p:cNvSpPr>
          <p:nvPr/>
        </p:nvSpPr>
        <p:spPr bwMode="auto">
          <a:xfrm>
            <a:off x="6891338" y="3898900"/>
            <a:ext cx="1454150" cy="457200"/>
          </a:xfrm>
          <a:prstGeom prst="rect">
            <a:avLst/>
          </a:prstGeom>
          <a:noFill/>
          <a:ln w="9525">
            <a:noFill/>
            <a:miter lim="800000"/>
            <a:headEnd/>
            <a:tailEnd/>
          </a:ln>
        </p:spPr>
        <p:txBody>
          <a:bodyPr wrap="none">
            <a:prstTxWarp prst="textNoShape">
              <a:avLst/>
            </a:prstTxWarp>
            <a:spAutoFit/>
          </a:bodyPr>
          <a:lstStyle/>
          <a:p>
            <a:r>
              <a:rPr lang="en-US"/>
              <a:t>Acts 8:37</a:t>
            </a:r>
          </a:p>
        </p:txBody>
      </p:sp>
      <p:sp>
        <p:nvSpPr>
          <p:cNvPr id="21529" name="Text Box 25"/>
          <p:cNvSpPr txBox="1">
            <a:spLocks noChangeArrowheads="1"/>
          </p:cNvSpPr>
          <p:nvPr/>
        </p:nvSpPr>
        <p:spPr bwMode="auto">
          <a:xfrm>
            <a:off x="4724400" y="3886200"/>
            <a:ext cx="1314450" cy="469900"/>
          </a:xfrm>
          <a:prstGeom prst="rect">
            <a:avLst/>
          </a:prstGeom>
          <a:solidFill>
            <a:srgbClr val="FFFF66"/>
          </a:solidFill>
          <a:ln w="12700">
            <a:solidFill>
              <a:schemeClr val="tx1"/>
            </a:solidFill>
            <a:miter lim="800000"/>
            <a:headEnd/>
            <a:tailEnd/>
          </a:ln>
        </p:spPr>
        <p:txBody>
          <a:bodyPr wrap="none">
            <a:prstTxWarp prst="textNoShape">
              <a:avLst/>
            </a:prstTxWarp>
            <a:spAutoFit/>
          </a:bodyPr>
          <a:lstStyle/>
          <a:p>
            <a:r>
              <a:rPr lang="en-US"/>
              <a:t>Confess</a:t>
            </a:r>
          </a:p>
        </p:txBody>
      </p:sp>
      <p:cxnSp>
        <p:nvCxnSpPr>
          <p:cNvPr id="21530" name="AutoShape 26"/>
          <p:cNvCxnSpPr>
            <a:cxnSpLocks noChangeShapeType="1"/>
            <a:stCxn id="21527" idx="3"/>
            <a:endCxn id="21529" idx="1"/>
          </p:cNvCxnSpPr>
          <p:nvPr/>
        </p:nvCxnSpPr>
        <p:spPr bwMode="auto">
          <a:xfrm flipV="1">
            <a:off x="3767138" y="4121150"/>
            <a:ext cx="957262" cy="6350"/>
          </a:xfrm>
          <a:prstGeom prst="straightConnector1">
            <a:avLst/>
          </a:prstGeom>
          <a:noFill/>
          <a:ln w="28575">
            <a:solidFill>
              <a:schemeClr val="tx1"/>
            </a:solidFill>
            <a:round/>
            <a:headEnd/>
            <a:tailEnd/>
          </a:ln>
        </p:spPr>
      </p:cxnSp>
      <p:cxnSp>
        <p:nvCxnSpPr>
          <p:cNvPr id="21531" name="AutoShape 27"/>
          <p:cNvCxnSpPr>
            <a:cxnSpLocks noChangeShapeType="1"/>
            <a:stCxn id="21529" idx="3"/>
            <a:endCxn id="21528" idx="1"/>
          </p:cNvCxnSpPr>
          <p:nvPr/>
        </p:nvCxnSpPr>
        <p:spPr bwMode="auto">
          <a:xfrm>
            <a:off x="6038850" y="4121150"/>
            <a:ext cx="852488" cy="6350"/>
          </a:xfrm>
          <a:prstGeom prst="straightConnector1">
            <a:avLst/>
          </a:prstGeom>
          <a:noFill/>
          <a:ln w="28575">
            <a:solidFill>
              <a:schemeClr val="tx1"/>
            </a:solidFill>
            <a:round/>
            <a:headEnd/>
            <a:tailEnd type="triangle" w="med" len="med"/>
          </a:ln>
        </p:spPr>
      </p:cxnSp>
      <p:sp>
        <p:nvSpPr>
          <p:cNvPr id="21532" name="Text Box 28"/>
          <p:cNvSpPr txBox="1">
            <a:spLocks noChangeArrowheads="1"/>
          </p:cNvSpPr>
          <p:nvPr/>
        </p:nvSpPr>
        <p:spPr bwMode="auto">
          <a:xfrm>
            <a:off x="2057400" y="4508500"/>
            <a:ext cx="1522413" cy="457200"/>
          </a:xfrm>
          <a:prstGeom prst="rect">
            <a:avLst/>
          </a:prstGeom>
          <a:noFill/>
          <a:ln w="9525">
            <a:noFill/>
            <a:miter lim="800000"/>
            <a:headEnd/>
            <a:tailEnd/>
          </a:ln>
        </p:spPr>
        <p:txBody>
          <a:bodyPr wrap="none">
            <a:prstTxWarp prst="textNoShape">
              <a:avLst/>
            </a:prstTxWarp>
            <a:spAutoFit/>
          </a:bodyPr>
          <a:lstStyle/>
          <a:p>
            <a:r>
              <a:rPr lang="en-US"/>
              <a:t>Luke 13:3</a:t>
            </a:r>
          </a:p>
        </p:txBody>
      </p:sp>
      <p:sp>
        <p:nvSpPr>
          <p:cNvPr id="21533" name="Text Box 29"/>
          <p:cNvSpPr txBox="1">
            <a:spLocks noChangeArrowheads="1"/>
          </p:cNvSpPr>
          <p:nvPr/>
        </p:nvSpPr>
        <p:spPr bwMode="auto">
          <a:xfrm>
            <a:off x="6891338" y="4508500"/>
            <a:ext cx="1454150" cy="457200"/>
          </a:xfrm>
          <a:prstGeom prst="rect">
            <a:avLst/>
          </a:prstGeom>
          <a:noFill/>
          <a:ln w="9525">
            <a:noFill/>
            <a:miter lim="800000"/>
            <a:headEnd/>
            <a:tailEnd/>
          </a:ln>
        </p:spPr>
        <p:txBody>
          <a:bodyPr wrap="none">
            <a:prstTxWarp prst="textNoShape">
              <a:avLst/>
            </a:prstTxWarp>
            <a:spAutoFit/>
          </a:bodyPr>
          <a:lstStyle/>
          <a:p>
            <a:r>
              <a:rPr lang="en-US"/>
              <a:t>Acts 2:38</a:t>
            </a:r>
          </a:p>
        </p:txBody>
      </p:sp>
      <p:sp>
        <p:nvSpPr>
          <p:cNvPr id="21534" name="Text Box 30"/>
          <p:cNvSpPr txBox="1">
            <a:spLocks noChangeArrowheads="1"/>
          </p:cNvSpPr>
          <p:nvPr/>
        </p:nvSpPr>
        <p:spPr bwMode="auto">
          <a:xfrm>
            <a:off x="4791075" y="4495800"/>
            <a:ext cx="1179513" cy="469900"/>
          </a:xfrm>
          <a:prstGeom prst="rect">
            <a:avLst/>
          </a:prstGeom>
          <a:solidFill>
            <a:srgbClr val="FFFF66"/>
          </a:solidFill>
          <a:ln w="12700">
            <a:solidFill>
              <a:schemeClr val="tx1"/>
            </a:solidFill>
            <a:miter lim="800000"/>
            <a:headEnd/>
            <a:tailEnd/>
          </a:ln>
        </p:spPr>
        <p:txBody>
          <a:bodyPr wrap="none">
            <a:prstTxWarp prst="textNoShape">
              <a:avLst/>
            </a:prstTxWarp>
            <a:spAutoFit/>
          </a:bodyPr>
          <a:lstStyle/>
          <a:p>
            <a:r>
              <a:rPr lang="en-US"/>
              <a:t>Repent</a:t>
            </a:r>
          </a:p>
        </p:txBody>
      </p:sp>
      <p:cxnSp>
        <p:nvCxnSpPr>
          <p:cNvPr id="21535" name="AutoShape 31"/>
          <p:cNvCxnSpPr>
            <a:cxnSpLocks noChangeShapeType="1"/>
            <a:stCxn id="21532" idx="3"/>
            <a:endCxn id="21534" idx="1"/>
          </p:cNvCxnSpPr>
          <p:nvPr/>
        </p:nvCxnSpPr>
        <p:spPr bwMode="auto">
          <a:xfrm flipV="1">
            <a:off x="3579813" y="4730750"/>
            <a:ext cx="1211262" cy="6350"/>
          </a:xfrm>
          <a:prstGeom prst="straightConnector1">
            <a:avLst/>
          </a:prstGeom>
          <a:noFill/>
          <a:ln w="28575">
            <a:solidFill>
              <a:schemeClr val="tx1"/>
            </a:solidFill>
            <a:round/>
            <a:headEnd/>
            <a:tailEnd/>
          </a:ln>
        </p:spPr>
      </p:cxnSp>
      <p:cxnSp>
        <p:nvCxnSpPr>
          <p:cNvPr id="21536" name="AutoShape 32"/>
          <p:cNvCxnSpPr>
            <a:cxnSpLocks noChangeShapeType="1"/>
            <a:stCxn id="21534" idx="3"/>
            <a:endCxn id="21533" idx="1"/>
          </p:cNvCxnSpPr>
          <p:nvPr/>
        </p:nvCxnSpPr>
        <p:spPr bwMode="auto">
          <a:xfrm>
            <a:off x="5970588" y="4730750"/>
            <a:ext cx="920750" cy="6350"/>
          </a:xfrm>
          <a:prstGeom prst="straightConnector1">
            <a:avLst/>
          </a:prstGeom>
          <a:noFill/>
          <a:ln w="28575">
            <a:solidFill>
              <a:schemeClr val="tx1"/>
            </a:solidFill>
            <a:round/>
            <a:headEnd/>
            <a:tailEnd type="triangle" w="med" len="med"/>
          </a:ln>
        </p:spPr>
      </p:cxnSp>
      <p:sp>
        <p:nvSpPr>
          <p:cNvPr id="21537" name="Text Box 33"/>
          <p:cNvSpPr txBox="1">
            <a:spLocks noChangeArrowheads="1"/>
          </p:cNvSpPr>
          <p:nvPr/>
        </p:nvSpPr>
        <p:spPr bwMode="auto">
          <a:xfrm>
            <a:off x="2057400" y="5105400"/>
            <a:ext cx="1708150" cy="457200"/>
          </a:xfrm>
          <a:prstGeom prst="rect">
            <a:avLst/>
          </a:prstGeom>
          <a:noFill/>
          <a:ln w="9525">
            <a:noFill/>
            <a:miter lim="800000"/>
            <a:headEnd/>
            <a:tailEnd/>
          </a:ln>
        </p:spPr>
        <p:txBody>
          <a:bodyPr wrap="none">
            <a:prstTxWarp prst="textNoShape">
              <a:avLst/>
            </a:prstTxWarp>
            <a:spAutoFit/>
          </a:bodyPr>
          <a:lstStyle/>
          <a:p>
            <a:r>
              <a:rPr lang="en-US"/>
              <a:t>Mark 16:16</a:t>
            </a:r>
          </a:p>
        </p:txBody>
      </p:sp>
      <p:sp>
        <p:nvSpPr>
          <p:cNvPr id="21538" name="Text Box 34"/>
          <p:cNvSpPr txBox="1">
            <a:spLocks noChangeArrowheads="1"/>
          </p:cNvSpPr>
          <p:nvPr/>
        </p:nvSpPr>
        <p:spPr bwMode="auto">
          <a:xfrm>
            <a:off x="6891338" y="5105400"/>
            <a:ext cx="1454150" cy="457200"/>
          </a:xfrm>
          <a:prstGeom prst="rect">
            <a:avLst/>
          </a:prstGeom>
          <a:noFill/>
          <a:ln w="9525">
            <a:noFill/>
            <a:miter lim="800000"/>
            <a:headEnd/>
            <a:tailEnd/>
          </a:ln>
        </p:spPr>
        <p:txBody>
          <a:bodyPr wrap="none">
            <a:prstTxWarp prst="textNoShape">
              <a:avLst/>
            </a:prstTxWarp>
            <a:spAutoFit/>
          </a:bodyPr>
          <a:lstStyle/>
          <a:p>
            <a:r>
              <a:rPr lang="en-US"/>
              <a:t>Acts 8:38</a:t>
            </a:r>
          </a:p>
        </p:txBody>
      </p:sp>
      <p:sp>
        <p:nvSpPr>
          <p:cNvPr id="21539" name="Text Box 35"/>
          <p:cNvSpPr txBox="1">
            <a:spLocks noChangeArrowheads="1"/>
          </p:cNvSpPr>
          <p:nvPr/>
        </p:nvSpPr>
        <p:spPr bwMode="auto">
          <a:xfrm>
            <a:off x="4732338" y="5105400"/>
            <a:ext cx="1298575" cy="469900"/>
          </a:xfrm>
          <a:prstGeom prst="rect">
            <a:avLst/>
          </a:prstGeom>
          <a:solidFill>
            <a:srgbClr val="FFFF66"/>
          </a:solidFill>
          <a:ln w="12700">
            <a:solidFill>
              <a:schemeClr val="tx1"/>
            </a:solidFill>
            <a:miter lim="800000"/>
            <a:headEnd/>
            <a:tailEnd/>
          </a:ln>
        </p:spPr>
        <p:txBody>
          <a:bodyPr wrap="none">
            <a:prstTxWarp prst="textNoShape">
              <a:avLst/>
            </a:prstTxWarp>
            <a:spAutoFit/>
          </a:bodyPr>
          <a:lstStyle/>
          <a:p>
            <a:r>
              <a:rPr lang="en-US"/>
              <a:t>Baptism</a:t>
            </a:r>
          </a:p>
        </p:txBody>
      </p:sp>
      <p:cxnSp>
        <p:nvCxnSpPr>
          <p:cNvPr id="21540" name="AutoShape 36"/>
          <p:cNvCxnSpPr>
            <a:cxnSpLocks noChangeShapeType="1"/>
            <a:stCxn id="21537" idx="3"/>
            <a:endCxn id="21539" idx="1"/>
          </p:cNvCxnSpPr>
          <p:nvPr/>
        </p:nvCxnSpPr>
        <p:spPr bwMode="auto">
          <a:xfrm>
            <a:off x="3765550" y="5334000"/>
            <a:ext cx="966788" cy="6350"/>
          </a:xfrm>
          <a:prstGeom prst="straightConnector1">
            <a:avLst/>
          </a:prstGeom>
          <a:noFill/>
          <a:ln w="28575">
            <a:solidFill>
              <a:schemeClr val="tx1"/>
            </a:solidFill>
            <a:round/>
            <a:headEnd/>
            <a:tailEnd/>
          </a:ln>
        </p:spPr>
      </p:cxnSp>
      <p:cxnSp>
        <p:nvCxnSpPr>
          <p:cNvPr id="21541" name="AutoShape 37"/>
          <p:cNvCxnSpPr>
            <a:cxnSpLocks noChangeShapeType="1"/>
            <a:stCxn id="21539" idx="3"/>
            <a:endCxn id="21538" idx="1"/>
          </p:cNvCxnSpPr>
          <p:nvPr/>
        </p:nvCxnSpPr>
        <p:spPr bwMode="auto">
          <a:xfrm flipV="1">
            <a:off x="6030913" y="5334000"/>
            <a:ext cx="860425" cy="6350"/>
          </a:xfrm>
          <a:prstGeom prst="straightConnector1">
            <a:avLst/>
          </a:prstGeom>
          <a:noFill/>
          <a:ln w="28575">
            <a:solidFill>
              <a:schemeClr val="tx1"/>
            </a:solidFill>
            <a:round/>
            <a:headEnd/>
            <a:tailEnd type="triangle" w="med" len="med"/>
          </a:ln>
        </p:spPr>
      </p:cxnSp>
      <p:sp>
        <p:nvSpPr>
          <p:cNvPr id="21542" name="Text Box 38"/>
          <p:cNvSpPr txBox="1">
            <a:spLocks noChangeArrowheads="1"/>
          </p:cNvSpPr>
          <p:nvPr/>
        </p:nvSpPr>
        <p:spPr bwMode="auto">
          <a:xfrm>
            <a:off x="2057400" y="2743200"/>
            <a:ext cx="1590675" cy="457200"/>
          </a:xfrm>
          <a:prstGeom prst="rect">
            <a:avLst/>
          </a:prstGeom>
          <a:solidFill>
            <a:srgbClr val="66FF66"/>
          </a:solidFill>
          <a:ln w="9525">
            <a:noFill/>
            <a:miter lim="800000"/>
            <a:headEnd/>
            <a:tailEnd/>
          </a:ln>
        </p:spPr>
        <p:txBody>
          <a:bodyPr wrap="none">
            <a:prstTxWarp prst="textNoShape">
              <a:avLst/>
            </a:prstTxWarp>
            <a:spAutoFit/>
          </a:bodyPr>
          <a:lstStyle/>
          <a:p>
            <a:r>
              <a:rPr lang="en-US"/>
              <a:t>Command</a:t>
            </a:r>
          </a:p>
        </p:txBody>
      </p:sp>
      <p:sp>
        <p:nvSpPr>
          <p:cNvPr id="21543" name="Text Box 39"/>
          <p:cNvSpPr txBox="1">
            <a:spLocks noChangeArrowheads="1"/>
          </p:cNvSpPr>
          <p:nvPr/>
        </p:nvSpPr>
        <p:spPr bwMode="auto">
          <a:xfrm>
            <a:off x="6973888" y="2743200"/>
            <a:ext cx="1370012" cy="457200"/>
          </a:xfrm>
          <a:prstGeom prst="rect">
            <a:avLst/>
          </a:prstGeom>
          <a:solidFill>
            <a:srgbClr val="66FF66"/>
          </a:solidFill>
          <a:ln w="9525">
            <a:noFill/>
            <a:miter lim="800000"/>
            <a:headEnd/>
            <a:tailEnd/>
          </a:ln>
        </p:spPr>
        <p:txBody>
          <a:bodyPr wrap="none">
            <a:prstTxWarp prst="textNoShape">
              <a:avLst/>
            </a:prstTxWarp>
            <a:spAutoFit/>
          </a:bodyPr>
          <a:lstStyle/>
          <a:p>
            <a:r>
              <a:rPr lang="en-US"/>
              <a:t>Example</a:t>
            </a:r>
          </a:p>
        </p:txBody>
      </p:sp>
      <p:sp>
        <p:nvSpPr>
          <p:cNvPr id="21544" name="Text Box 40"/>
          <p:cNvSpPr txBox="1">
            <a:spLocks noChangeArrowheads="1"/>
          </p:cNvSpPr>
          <p:nvPr/>
        </p:nvSpPr>
        <p:spPr bwMode="auto">
          <a:xfrm>
            <a:off x="1600200" y="5729288"/>
            <a:ext cx="7239000" cy="519112"/>
          </a:xfrm>
          <a:prstGeom prst="rect">
            <a:avLst/>
          </a:prstGeom>
          <a:solidFill>
            <a:srgbClr val="66FF66"/>
          </a:solidFill>
          <a:ln w="9525">
            <a:noFill/>
            <a:miter lim="800000"/>
            <a:headEnd/>
            <a:tailEnd/>
          </a:ln>
        </p:spPr>
        <p:txBody>
          <a:bodyPr>
            <a:prstTxWarp prst="textNoShape">
              <a:avLst/>
            </a:prstTxWarp>
            <a:spAutoFit/>
          </a:bodyPr>
          <a:lstStyle/>
          <a:p>
            <a:pPr algn="ctr">
              <a:spcBef>
                <a:spcPct val="50000"/>
              </a:spcBef>
            </a:pPr>
            <a:r>
              <a:rPr lang="en-US" sz="2800" b="1"/>
              <a:t>Christian Who Sins</a:t>
            </a:r>
          </a:p>
        </p:txBody>
      </p:sp>
      <p:sp>
        <p:nvSpPr>
          <p:cNvPr id="21545" name="Text Box 41"/>
          <p:cNvSpPr txBox="1">
            <a:spLocks noChangeArrowheads="1"/>
          </p:cNvSpPr>
          <p:nvPr/>
        </p:nvSpPr>
        <p:spPr bwMode="auto">
          <a:xfrm>
            <a:off x="1676400" y="6324600"/>
            <a:ext cx="3538538" cy="457200"/>
          </a:xfrm>
          <a:prstGeom prst="rect">
            <a:avLst/>
          </a:prstGeom>
          <a:noFill/>
          <a:ln w="9525">
            <a:noFill/>
            <a:miter lim="800000"/>
            <a:headEnd/>
            <a:tailEnd/>
          </a:ln>
        </p:spPr>
        <p:txBody>
          <a:bodyPr wrap="none">
            <a:prstTxWarp prst="textNoShape">
              <a:avLst/>
            </a:prstTxWarp>
            <a:spAutoFit/>
          </a:bodyPr>
          <a:lstStyle/>
          <a:p>
            <a:r>
              <a:rPr lang="en-US"/>
              <a:t>Repent, Confess, &amp; Pray</a:t>
            </a:r>
          </a:p>
        </p:txBody>
      </p:sp>
      <p:sp>
        <p:nvSpPr>
          <p:cNvPr id="21546" name="Text Box 42"/>
          <p:cNvSpPr txBox="1">
            <a:spLocks noChangeArrowheads="1"/>
          </p:cNvSpPr>
          <p:nvPr/>
        </p:nvSpPr>
        <p:spPr bwMode="auto">
          <a:xfrm>
            <a:off x="6096000" y="6324600"/>
            <a:ext cx="2794000" cy="457200"/>
          </a:xfrm>
          <a:prstGeom prst="rect">
            <a:avLst/>
          </a:prstGeom>
          <a:noFill/>
          <a:ln w="9525">
            <a:noFill/>
            <a:miter lim="800000"/>
            <a:headEnd/>
            <a:tailEnd/>
          </a:ln>
        </p:spPr>
        <p:txBody>
          <a:bodyPr wrap="none">
            <a:prstTxWarp prst="textNoShape">
              <a:avLst/>
            </a:prstTxWarp>
            <a:spAutoFit/>
          </a:bodyPr>
          <a:lstStyle/>
          <a:p>
            <a:r>
              <a:rPr lang="en-US"/>
              <a:t>Acts 8:22; 1 Jn. 1:9</a:t>
            </a:r>
          </a:p>
        </p:txBody>
      </p:sp>
      <p:cxnSp>
        <p:nvCxnSpPr>
          <p:cNvPr id="21547" name="AutoShape 43"/>
          <p:cNvCxnSpPr>
            <a:cxnSpLocks noChangeShapeType="1"/>
            <a:stCxn id="21545" idx="3"/>
            <a:endCxn id="21546" idx="1"/>
          </p:cNvCxnSpPr>
          <p:nvPr/>
        </p:nvCxnSpPr>
        <p:spPr bwMode="auto">
          <a:xfrm>
            <a:off x="5214938" y="6553200"/>
            <a:ext cx="881062" cy="0"/>
          </a:xfrm>
          <a:prstGeom prst="straightConnector1">
            <a:avLst/>
          </a:prstGeom>
          <a:noFill/>
          <a:ln w="28575">
            <a:solidFill>
              <a:schemeClr val="tx1"/>
            </a:solidFill>
            <a:round/>
            <a:headEnd/>
            <a:tailEnd type="triangl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wipe(left)">
                                      <p:cBhvr>
                                        <p:cTn id="7" dur="500"/>
                                        <p:tgtEl>
                                          <p:spTgt spid="2150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1516"/>
                                        </p:tgtEl>
                                        <p:attrNameLst>
                                          <p:attrName>style.visibility</p:attrName>
                                        </p:attrNameLst>
                                      </p:cBhvr>
                                      <p:to>
                                        <p:strVal val="visible"/>
                                      </p:to>
                                    </p:set>
                                    <p:animEffect transition="in" filter="wipe(left)">
                                      <p:cBhvr>
                                        <p:cTn id="11" dur="500"/>
                                        <p:tgtEl>
                                          <p:spTgt spid="21516"/>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1513"/>
                                        </p:tgtEl>
                                        <p:attrNameLst>
                                          <p:attrName>style.visibility</p:attrName>
                                        </p:attrNameLst>
                                      </p:cBhvr>
                                      <p:to>
                                        <p:strVal val="visible"/>
                                      </p:to>
                                    </p:set>
                                    <p:animEffect transition="in" filter="wipe(left)">
                                      <p:cBhvr>
                                        <p:cTn id="15" dur="500"/>
                                        <p:tgtEl>
                                          <p:spTgt spid="21513"/>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21517"/>
                                        </p:tgtEl>
                                        <p:attrNameLst>
                                          <p:attrName>style.visibility</p:attrName>
                                        </p:attrNameLst>
                                      </p:cBhvr>
                                      <p:to>
                                        <p:strVal val="visible"/>
                                      </p:to>
                                    </p:set>
                                    <p:animEffect transition="in" filter="wipe(left)">
                                      <p:cBhvr>
                                        <p:cTn id="19" dur="500"/>
                                        <p:tgtEl>
                                          <p:spTgt spid="21517"/>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1511"/>
                                        </p:tgtEl>
                                        <p:attrNameLst>
                                          <p:attrName>style.visibility</p:attrName>
                                        </p:attrNameLst>
                                      </p:cBhvr>
                                      <p:to>
                                        <p:strVal val="visible"/>
                                      </p:to>
                                    </p:set>
                                    <p:animEffect transition="in" filter="wipe(left)">
                                      <p:cBhvr>
                                        <p:cTn id="23" dur="500"/>
                                        <p:tgtEl>
                                          <p:spTgt spid="21511"/>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21510"/>
                                        </p:tgtEl>
                                        <p:attrNameLst>
                                          <p:attrName>style.visibility</p:attrName>
                                        </p:attrNameLst>
                                      </p:cBhvr>
                                      <p:to>
                                        <p:strVal val="visible"/>
                                      </p:to>
                                    </p:set>
                                    <p:animEffect transition="in" filter="wipe(left)">
                                      <p:cBhvr>
                                        <p:cTn id="28" dur="500"/>
                                        <p:tgtEl>
                                          <p:spTgt spid="21510"/>
                                        </p:tgtEl>
                                      </p:cBhvr>
                                    </p:animEffec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21518"/>
                                        </p:tgtEl>
                                        <p:attrNameLst>
                                          <p:attrName>style.visibility</p:attrName>
                                        </p:attrNameLst>
                                      </p:cBhvr>
                                      <p:to>
                                        <p:strVal val="visible"/>
                                      </p:to>
                                    </p:set>
                                    <p:animEffect transition="in" filter="wipe(left)">
                                      <p:cBhvr>
                                        <p:cTn id="32" dur="500"/>
                                        <p:tgtEl>
                                          <p:spTgt spid="21518"/>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21514"/>
                                        </p:tgtEl>
                                        <p:attrNameLst>
                                          <p:attrName>style.visibility</p:attrName>
                                        </p:attrNameLst>
                                      </p:cBhvr>
                                      <p:to>
                                        <p:strVal val="visible"/>
                                      </p:to>
                                    </p:set>
                                    <p:animEffect transition="in" filter="wipe(left)">
                                      <p:cBhvr>
                                        <p:cTn id="36" dur="500"/>
                                        <p:tgtEl>
                                          <p:spTgt spid="21514"/>
                                        </p:tgtEl>
                                      </p:cBhvr>
                                    </p:animEffect>
                                  </p:childTnLst>
                                </p:cTn>
                              </p:par>
                            </p:childTnLst>
                          </p:cTn>
                        </p:par>
                        <p:par>
                          <p:cTn id="37" fill="hold">
                            <p:stCondLst>
                              <p:cond delay="1500"/>
                            </p:stCondLst>
                            <p:childTnLst>
                              <p:par>
                                <p:cTn id="38" presetID="22" presetClass="entr" presetSubtype="8" fill="hold" nodeType="afterEffect">
                                  <p:stCondLst>
                                    <p:cond delay="0"/>
                                  </p:stCondLst>
                                  <p:childTnLst>
                                    <p:set>
                                      <p:cBhvr>
                                        <p:cTn id="39" dur="1" fill="hold">
                                          <p:stCondLst>
                                            <p:cond delay="0"/>
                                          </p:stCondLst>
                                        </p:cTn>
                                        <p:tgtEl>
                                          <p:spTgt spid="21519"/>
                                        </p:tgtEl>
                                        <p:attrNameLst>
                                          <p:attrName>style.visibility</p:attrName>
                                        </p:attrNameLst>
                                      </p:cBhvr>
                                      <p:to>
                                        <p:strVal val="visible"/>
                                      </p:to>
                                    </p:set>
                                    <p:animEffect transition="in" filter="wipe(left)">
                                      <p:cBhvr>
                                        <p:cTn id="40" dur="500"/>
                                        <p:tgtEl>
                                          <p:spTgt spid="21519"/>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21512"/>
                                        </p:tgtEl>
                                        <p:attrNameLst>
                                          <p:attrName>style.visibility</p:attrName>
                                        </p:attrNameLst>
                                      </p:cBhvr>
                                      <p:to>
                                        <p:strVal val="visible"/>
                                      </p:to>
                                    </p:set>
                                    <p:animEffect transition="in" filter="wipe(left)">
                                      <p:cBhvr>
                                        <p:cTn id="44" dur="500"/>
                                        <p:tgtEl>
                                          <p:spTgt spid="21512"/>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152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54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154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21522"/>
                                        </p:tgtEl>
                                        <p:attrNameLst>
                                          <p:attrName>style.visibility</p:attrName>
                                        </p:attrNameLst>
                                      </p:cBhvr>
                                      <p:to>
                                        <p:strVal val="visible"/>
                                      </p:to>
                                    </p:set>
                                    <p:animEffect transition="in" filter="wipe(left)">
                                      <p:cBhvr>
                                        <p:cTn id="57" dur="500"/>
                                        <p:tgtEl>
                                          <p:spTgt spid="21522"/>
                                        </p:tgtEl>
                                      </p:cBhvr>
                                    </p:animEffect>
                                  </p:childTnLst>
                                </p:cTn>
                              </p:par>
                            </p:childTnLst>
                          </p:cTn>
                        </p:par>
                        <p:par>
                          <p:cTn id="58" fill="hold">
                            <p:stCondLst>
                              <p:cond delay="500"/>
                            </p:stCondLst>
                            <p:childTnLst>
                              <p:par>
                                <p:cTn id="59" presetID="22" presetClass="entr" presetSubtype="8" fill="hold" nodeType="afterEffect">
                                  <p:stCondLst>
                                    <p:cond delay="0"/>
                                  </p:stCondLst>
                                  <p:childTnLst>
                                    <p:set>
                                      <p:cBhvr>
                                        <p:cTn id="60" dur="1" fill="hold">
                                          <p:stCondLst>
                                            <p:cond delay="0"/>
                                          </p:stCondLst>
                                        </p:cTn>
                                        <p:tgtEl>
                                          <p:spTgt spid="21525"/>
                                        </p:tgtEl>
                                        <p:attrNameLst>
                                          <p:attrName>style.visibility</p:attrName>
                                        </p:attrNameLst>
                                      </p:cBhvr>
                                      <p:to>
                                        <p:strVal val="visible"/>
                                      </p:to>
                                    </p:set>
                                    <p:animEffect transition="in" filter="wipe(left)">
                                      <p:cBhvr>
                                        <p:cTn id="61" dur="500"/>
                                        <p:tgtEl>
                                          <p:spTgt spid="21525"/>
                                        </p:tgtEl>
                                      </p:cBhvr>
                                    </p:animEffect>
                                  </p:childTnLst>
                                </p:cTn>
                              </p:par>
                            </p:childTnLst>
                          </p:cTn>
                        </p:par>
                        <p:par>
                          <p:cTn id="62" fill="hold">
                            <p:stCondLst>
                              <p:cond delay="1000"/>
                            </p:stCondLst>
                            <p:childTnLst>
                              <p:par>
                                <p:cTn id="63" presetID="22" presetClass="entr" presetSubtype="8" fill="hold" grpId="0" nodeType="afterEffect">
                                  <p:stCondLst>
                                    <p:cond delay="0"/>
                                  </p:stCondLst>
                                  <p:childTnLst>
                                    <p:set>
                                      <p:cBhvr>
                                        <p:cTn id="64" dur="1" fill="hold">
                                          <p:stCondLst>
                                            <p:cond delay="0"/>
                                          </p:stCondLst>
                                        </p:cTn>
                                        <p:tgtEl>
                                          <p:spTgt spid="21524"/>
                                        </p:tgtEl>
                                        <p:attrNameLst>
                                          <p:attrName>style.visibility</p:attrName>
                                        </p:attrNameLst>
                                      </p:cBhvr>
                                      <p:to>
                                        <p:strVal val="visible"/>
                                      </p:to>
                                    </p:set>
                                    <p:animEffect transition="in" filter="wipe(left)">
                                      <p:cBhvr>
                                        <p:cTn id="65" dur="500"/>
                                        <p:tgtEl>
                                          <p:spTgt spid="21524"/>
                                        </p:tgtEl>
                                      </p:cBhvr>
                                    </p:animEffect>
                                  </p:childTnLst>
                                </p:cTn>
                              </p:par>
                            </p:childTnLst>
                          </p:cTn>
                        </p:par>
                        <p:par>
                          <p:cTn id="66" fill="hold">
                            <p:stCondLst>
                              <p:cond delay="1500"/>
                            </p:stCondLst>
                            <p:childTnLst>
                              <p:par>
                                <p:cTn id="67" presetID="22" presetClass="entr" presetSubtype="8" fill="hold" nodeType="afterEffect">
                                  <p:stCondLst>
                                    <p:cond delay="0"/>
                                  </p:stCondLst>
                                  <p:childTnLst>
                                    <p:set>
                                      <p:cBhvr>
                                        <p:cTn id="68" dur="1" fill="hold">
                                          <p:stCondLst>
                                            <p:cond delay="0"/>
                                          </p:stCondLst>
                                        </p:cTn>
                                        <p:tgtEl>
                                          <p:spTgt spid="21526"/>
                                        </p:tgtEl>
                                        <p:attrNameLst>
                                          <p:attrName>style.visibility</p:attrName>
                                        </p:attrNameLst>
                                      </p:cBhvr>
                                      <p:to>
                                        <p:strVal val="visible"/>
                                      </p:to>
                                    </p:set>
                                    <p:animEffect transition="in" filter="wipe(left)">
                                      <p:cBhvr>
                                        <p:cTn id="69" dur="500"/>
                                        <p:tgtEl>
                                          <p:spTgt spid="21526"/>
                                        </p:tgtEl>
                                      </p:cBhvr>
                                    </p:animEffect>
                                  </p:childTnLst>
                                </p:cTn>
                              </p:par>
                            </p:childTnLst>
                          </p:cTn>
                        </p:par>
                        <p:par>
                          <p:cTn id="70" fill="hold">
                            <p:stCondLst>
                              <p:cond delay="2000"/>
                            </p:stCondLst>
                            <p:childTnLst>
                              <p:par>
                                <p:cTn id="71" presetID="22" presetClass="entr" presetSubtype="8" fill="hold" grpId="0" nodeType="afterEffect">
                                  <p:stCondLst>
                                    <p:cond delay="0"/>
                                  </p:stCondLst>
                                  <p:childTnLst>
                                    <p:set>
                                      <p:cBhvr>
                                        <p:cTn id="72" dur="1" fill="hold">
                                          <p:stCondLst>
                                            <p:cond delay="0"/>
                                          </p:stCondLst>
                                        </p:cTn>
                                        <p:tgtEl>
                                          <p:spTgt spid="21523"/>
                                        </p:tgtEl>
                                        <p:attrNameLst>
                                          <p:attrName>style.visibility</p:attrName>
                                        </p:attrNameLst>
                                      </p:cBhvr>
                                      <p:to>
                                        <p:strVal val="visible"/>
                                      </p:to>
                                    </p:set>
                                    <p:animEffect transition="in" filter="wipe(left)">
                                      <p:cBhvr>
                                        <p:cTn id="73" dur="500"/>
                                        <p:tgtEl>
                                          <p:spTgt spid="21523"/>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8" fill="hold" grpId="0" nodeType="clickEffect">
                                  <p:stCondLst>
                                    <p:cond delay="0"/>
                                  </p:stCondLst>
                                  <p:childTnLst>
                                    <p:set>
                                      <p:cBhvr>
                                        <p:cTn id="77" dur="1" fill="hold">
                                          <p:stCondLst>
                                            <p:cond delay="0"/>
                                          </p:stCondLst>
                                        </p:cTn>
                                        <p:tgtEl>
                                          <p:spTgt spid="21527"/>
                                        </p:tgtEl>
                                        <p:attrNameLst>
                                          <p:attrName>style.visibility</p:attrName>
                                        </p:attrNameLst>
                                      </p:cBhvr>
                                      <p:to>
                                        <p:strVal val="visible"/>
                                      </p:to>
                                    </p:set>
                                    <p:animEffect transition="in" filter="wipe(left)">
                                      <p:cBhvr>
                                        <p:cTn id="78" dur="500"/>
                                        <p:tgtEl>
                                          <p:spTgt spid="21527"/>
                                        </p:tgtEl>
                                      </p:cBhvr>
                                    </p:animEffect>
                                  </p:childTnLst>
                                </p:cTn>
                              </p:par>
                            </p:childTnLst>
                          </p:cTn>
                        </p:par>
                        <p:par>
                          <p:cTn id="79" fill="hold">
                            <p:stCondLst>
                              <p:cond delay="500"/>
                            </p:stCondLst>
                            <p:childTnLst>
                              <p:par>
                                <p:cTn id="80" presetID="22" presetClass="entr" presetSubtype="8" fill="hold" nodeType="afterEffect">
                                  <p:stCondLst>
                                    <p:cond delay="0"/>
                                  </p:stCondLst>
                                  <p:childTnLst>
                                    <p:set>
                                      <p:cBhvr>
                                        <p:cTn id="81" dur="1" fill="hold">
                                          <p:stCondLst>
                                            <p:cond delay="0"/>
                                          </p:stCondLst>
                                        </p:cTn>
                                        <p:tgtEl>
                                          <p:spTgt spid="21530"/>
                                        </p:tgtEl>
                                        <p:attrNameLst>
                                          <p:attrName>style.visibility</p:attrName>
                                        </p:attrNameLst>
                                      </p:cBhvr>
                                      <p:to>
                                        <p:strVal val="visible"/>
                                      </p:to>
                                    </p:set>
                                    <p:animEffect transition="in" filter="wipe(left)">
                                      <p:cBhvr>
                                        <p:cTn id="82" dur="500"/>
                                        <p:tgtEl>
                                          <p:spTgt spid="21530"/>
                                        </p:tgtEl>
                                      </p:cBhvr>
                                    </p:animEffect>
                                  </p:childTnLst>
                                </p:cTn>
                              </p:par>
                            </p:childTnLst>
                          </p:cTn>
                        </p:par>
                        <p:par>
                          <p:cTn id="83" fill="hold">
                            <p:stCondLst>
                              <p:cond delay="1000"/>
                            </p:stCondLst>
                            <p:childTnLst>
                              <p:par>
                                <p:cTn id="84" presetID="22" presetClass="entr" presetSubtype="8" fill="hold" grpId="0" nodeType="afterEffect">
                                  <p:stCondLst>
                                    <p:cond delay="0"/>
                                  </p:stCondLst>
                                  <p:childTnLst>
                                    <p:set>
                                      <p:cBhvr>
                                        <p:cTn id="85" dur="1" fill="hold">
                                          <p:stCondLst>
                                            <p:cond delay="0"/>
                                          </p:stCondLst>
                                        </p:cTn>
                                        <p:tgtEl>
                                          <p:spTgt spid="21529"/>
                                        </p:tgtEl>
                                        <p:attrNameLst>
                                          <p:attrName>style.visibility</p:attrName>
                                        </p:attrNameLst>
                                      </p:cBhvr>
                                      <p:to>
                                        <p:strVal val="visible"/>
                                      </p:to>
                                    </p:set>
                                    <p:animEffect transition="in" filter="wipe(left)">
                                      <p:cBhvr>
                                        <p:cTn id="86" dur="500"/>
                                        <p:tgtEl>
                                          <p:spTgt spid="21529"/>
                                        </p:tgtEl>
                                      </p:cBhvr>
                                    </p:animEffect>
                                  </p:childTnLst>
                                </p:cTn>
                              </p:par>
                            </p:childTnLst>
                          </p:cTn>
                        </p:par>
                        <p:par>
                          <p:cTn id="87" fill="hold">
                            <p:stCondLst>
                              <p:cond delay="1500"/>
                            </p:stCondLst>
                            <p:childTnLst>
                              <p:par>
                                <p:cTn id="88" presetID="22" presetClass="entr" presetSubtype="8" fill="hold" nodeType="afterEffect">
                                  <p:stCondLst>
                                    <p:cond delay="0"/>
                                  </p:stCondLst>
                                  <p:childTnLst>
                                    <p:set>
                                      <p:cBhvr>
                                        <p:cTn id="89" dur="1" fill="hold">
                                          <p:stCondLst>
                                            <p:cond delay="0"/>
                                          </p:stCondLst>
                                        </p:cTn>
                                        <p:tgtEl>
                                          <p:spTgt spid="21531"/>
                                        </p:tgtEl>
                                        <p:attrNameLst>
                                          <p:attrName>style.visibility</p:attrName>
                                        </p:attrNameLst>
                                      </p:cBhvr>
                                      <p:to>
                                        <p:strVal val="visible"/>
                                      </p:to>
                                    </p:set>
                                    <p:animEffect transition="in" filter="wipe(left)">
                                      <p:cBhvr>
                                        <p:cTn id="90" dur="500"/>
                                        <p:tgtEl>
                                          <p:spTgt spid="21531"/>
                                        </p:tgtEl>
                                      </p:cBhvr>
                                    </p:animEffect>
                                  </p:childTnLst>
                                </p:cTn>
                              </p:par>
                            </p:childTnLst>
                          </p:cTn>
                        </p:par>
                        <p:par>
                          <p:cTn id="91" fill="hold">
                            <p:stCondLst>
                              <p:cond delay="2000"/>
                            </p:stCondLst>
                            <p:childTnLst>
                              <p:par>
                                <p:cTn id="92" presetID="22" presetClass="entr" presetSubtype="8" fill="hold" grpId="0" nodeType="afterEffect">
                                  <p:stCondLst>
                                    <p:cond delay="0"/>
                                  </p:stCondLst>
                                  <p:childTnLst>
                                    <p:set>
                                      <p:cBhvr>
                                        <p:cTn id="93" dur="1" fill="hold">
                                          <p:stCondLst>
                                            <p:cond delay="0"/>
                                          </p:stCondLst>
                                        </p:cTn>
                                        <p:tgtEl>
                                          <p:spTgt spid="21528"/>
                                        </p:tgtEl>
                                        <p:attrNameLst>
                                          <p:attrName>style.visibility</p:attrName>
                                        </p:attrNameLst>
                                      </p:cBhvr>
                                      <p:to>
                                        <p:strVal val="visible"/>
                                      </p:to>
                                    </p:set>
                                    <p:animEffect transition="in" filter="wipe(left)">
                                      <p:cBhvr>
                                        <p:cTn id="94" dur="500"/>
                                        <p:tgtEl>
                                          <p:spTgt spid="21528"/>
                                        </p:tgtEl>
                                      </p:cBhvr>
                                    </p:animEffect>
                                  </p:childTnLst>
                                </p:cTn>
                              </p:par>
                            </p:childTnLst>
                          </p:cTn>
                        </p:par>
                      </p:childTnLst>
                    </p:cTn>
                  </p:par>
                  <p:par>
                    <p:cTn id="95" fill="hold">
                      <p:stCondLst>
                        <p:cond delay="indefinite"/>
                      </p:stCondLst>
                      <p:childTnLst>
                        <p:par>
                          <p:cTn id="96" fill="hold">
                            <p:stCondLst>
                              <p:cond delay="0"/>
                            </p:stCondLst>
                            <p:childTnLst>
                              <p:par>
                                <p:cTn id="97" presetID="22" presetClass="entr" presetSubtype="8" fill="hold" grpId="0" nodeType="clickEffect">
                                  <p:stCondLst>
                                    <p:cond delay="0"/>
                                  </p:stCondLst>
                                  <p:childTnLst>
                                    <p:set>
                                      <p:cBhvr>
                                        <p:cTn id="98" dur="1" fill="hold">
                                          <p:stCondLst>
                                            <p:cond delay="0"/>
                                          </p:stCondLst>
                                        </p:cTn>
                                        <p:tgtEl>
                                          <p:spTgt spid="21532"/>
                                        </p:tgtEl>
                                        <p:attrNameLst>
                                          <p:attrName>style.visibility</p:attrName>
                                        </p:attrNameLst>
                                      </p:cBhvr>
                                      <p:to>
                                        <p:strVal val="visible"/>
                                      </p:to>
                                    </p:set>
                                    <p:animEffect transition="in" filter="wipe(left)">
                                      <p:cBhvr>
                                        <p:cTn id="99" dur="500"/>
                                        <p:tgtEl>
                                          <p:spTgt spid="21532"/>
                                        </p:tgtEl>
                                      </p:cBhvr>
                                    </p:animEffect>
                                  </p:childTnLst>
                                </p:cTn>
                              </p:par>
                            </p:childTnLst>
                          </p:cTn>
                        </p:par>
                        <p:par>
                          <p:cTn id="100" fill="hold">
                            <p:stCondLst>
                              <p:cond delay="500"/>
                            </p:stCondLst>
                            <p:childTnLst>
                              <p:par>
                                <p:cTn id="101" presetID="22" presetClass="entr" presetSubtype="8" fill="hold" nodeType="afterEffect">
                                  <p:stCondLst>
                                    <p:cond delay="0"/>
                                  </p:stCondLst>
                                  <p:childTnLst>
                                    <p:set>
                                      <p:cBhvr>
                                        <p:cTn id="102" dur="1" fill="hold">
                                          <p:stCondLst>
                                            <p:cond delay="0"/>
                                          </p:stCondLst>
                                        </p:cTn>
                                        <p:tgtEl>
                                          <p:spTgt spid="21535"/>
                                        </p:tgtEl>
                                        <p:attrNameLst>
                                          <p:attrName>style.visibility</p:attrName>
                                        </p:attrNameLst>
                                      </p:cBhvr>
                                      <p:to>
                                        <p:strVal val="visible"/>
                                      </p:to>
                                    </p:set>
                                    <p:animEffect transition="in" filter="wipe(left)">
                                      <p:cBhvr>
                                        <p:cTn id="103" dur="500"/>
                                        <p:tgtEl>
                                          <p:spTgt spid="21535"/>
                                        </p:tgtEl>
                                      </p:cBhvr>
                                    </p:animEffect>
                                  </p:childTnLst>
                                </p:cTn>
                              </p:par>
                            </p:childTnLst>
                          </p:cTn>
                        </p:par>
                        <p:par>
                          <p:cTn id="104" fill="hold">
                            <p:stCondLst>
                              <p:cond delay="1000"/>
                            </p:stCondLst>
                            <p:childTnLst>
                              <p:par>
                                <p:cTn id="105" presetID="22" presetClass="entr" presetSubtype="8" fill="hold" grpId="0" nodeType="afterEffect">
                                  <p:stCondLst>
                                    <p:cond delay="0"/>
                                  </p:stCondLst>
                                  <p:childTnLst>
                                    <p:set>
                                      <p:cBhvr>
                                        <p:cTn id="106" dur="1" fill="hold">
                                          <p:stCondLst>
                                            <p:cond delay="0"/>
                                          </p:stCondLst>
                                        </p:cTn>
                                        <p:tgtEl>
                                          <p:spTgt spid="21534"/>
                                        </p:tgtEl>
                                        <p:attrNameLst>
                                          <p:attrName>style.visibility</p:attrName>
                                        </p:attrNameLst>
                                      </p:cBhvr>
                                      <p:to>
                                        <p:strVal val="visible"/>
                                      </p:to>
                                    </p:set>
                                    <p:animEffect transition="in" filter="wipe(left)">
                                      <p:cBhvr>
                                        <p:cTn id="107" dur="500"/>
                                        <p:tgtEl>
                                          <p:spTgt spid="21534"/>
                                        </p:tgtEl>
                                      </p:cBhvr>
                                    </p:animEffect>
                                  </p:childTnLst>
                                </p:cTn>
                              </p:par>
                            </p:childTnLst>
                          </p:cTn>
                        </p:par>
                        <p:par>
                          <p:cTn id="108" fill="hold">
                            <p:stCondLst>
                              <p:cond delay="1500"/>
                            </p:stCondLst>
                            <p:childTnLst>
                              <p:par>
                                <p:cTn id="109" presetID="22" presetClass="entr" presetSubtype="8" fill="hold" nodeType="afterEffect">
                                  <p:stCondLst>
                                    <p:cond delay="0"/>
                                  </p:stCondLst>
                                  <p:childTnLst>
                                    <p:set>
                                      <p:cBhvr>
                                        <p:cTn id="110" dur="1" fill="hold">
                                          <p:stCondLst>
                                            <p:cond delay="0"/>
                                          </p:stCondLst>
                                        </p:cTn>
                                        <p:tgtEl>
                                          <p:spTgt spid="21536"/>
                                        </p:tgtEl>
                                        <p:attrNameLst>
                                          <p:attrName>style.visibility</p:attrName>
                                        </p:attrNameLst>
                                      </p:cBhvr>
                                      <p:to>
                                        <p:strVal val="visible"/>
                                      </p:to>
                                    </p:set>
                                    <p:animEffect transition="in" filter="wipe(left)">
                                      <p:cBhvr>
                                        <p:cTn id="111" dur="500"/>
                                        <p:tgtEl>
                                          <p:spTgt spid="21536"/>
                                        </p:tgtEl>
                                      </p:cBhvr>
                                    </p:animEffect>
                                  </p:childTnLst>
                                </p:cTn>
                              </p:par>
                            </p:childTnLst>
                          </p:cTn>
                        </p:par>
                        <p:par>
                          <p:cTn id="112" fill="hold">
                            <p:stCondLst>
                              <p:cond delay="2000"/>
                            </p:stCondLst>
                            <p:childTnLst>
                              <p:par>
                                <p:cTn id="113" presetID="22" presetClass="entr" presetSubtype="8" fill="hold" grpId="0" nodeType="afterEffect">
                                  <p:stCondLst>
                                    <p:cond delay="0"/>
                                  </p:stCondLst>
                                  <p:childTnLst>
                                    <p:set>
                                      <p:cBhvr>
                                        <p:cTn id="114" dur="1" fill="hold">
                                          <p:stCondLst>
                                            <p:cond delay="0"/>
                                          </p:stCondLst>
                                        </p:cTn>
                                        <p:tgtEl>
                                          <p:spTgt spid="21533"/>
                                        </p:tgtEl>
                                        <p:attrNameLst>
                                          <p:attrName>style.visibility</p:attrName>
                                        </p:attrNameLst>
                                      </p:cBhvr>
                                      <p:to>
                                        <p:strVal val="visible"/>
                                      </p:to>
                                    </p:set>
                                    <p:animEffect transition="in" filter="wipe(left)">
                                      <p:cBhvr>
                                        <p:cTn id="115" dur="500"/>
                                        <p:tgtEl>
                                          <p:spTgt spid="21533"/>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8" fill="hold" grpId="0" nodeType="clickEffect">
                                  <p:stCondLst>
                                    <p:cond delay="0"/>
                                  </p:stCondLst>
                                  <p:childTnLst>
                                    <p:set>
                                      <p:cBhvr>
                                        <p:cTn id="119" dur="1" fill="hold">
                                          <p:stCondLst>
                                            <p:cond delay="0"/>
                                          </p:stCondLst>
                                        </p:cTn>
                                        <p:tgtEl>
                                          <p:spTgt spid="21537"/>
                                        </p:tgtEl>
                                        <p:attrNameLst>
                                          <p:attrName>style.visibility</p:attrName>
                                        </p:attrNameLst>
                                      </p:cBhvr>
                                      <p:to>
                                        <p:strVal val="visible"/>
                                      </p:to>
                                    </p:set>
                                    <p:animEffect transition="in" filter="wipe(left)">
                                      <p:cBhvr>
                                        <p:cTn id="120" dur="500"/>
                                        <p:tgtEl>
                                          <p:spTgt spid="21537"/>
                                        </p:tgtEl>
                                      </p:cBhvr>
                                    </p:animEffect>
                                  </p:childTnLst>
                                </p:cTn>
                              </p:par>
                            </p:childTnLst>
                          </p:cTn>
                        </p:par>
                        <p:par>
                          <p:cTn id="121" fill="hold">
                            <p:stCondLst>
                              <p:cond delay="500"/>
                            </p:stCondLst>
                            <p:childTnLst>
                              <p:par>
                                <p:cTn id="122" presetID="22" presetClass="entr" presetSubtype="8" fill="hold" nodeType="afterEffect">
                                  <p:stCondLst>
                                    <p:cond delay="0"/>
                                  </p:stCondLst>
                                  <p:childTnLst>
                                    <p:set>
                                      <p:cBhvr>
                                        <p:cTn id="123" dur="1" fill="hold">
                                          <p:stCondLst>
                                            <p:cond delay="0"/>
                                          </p:stCondLst>
                                        </p:cTn>
                                        <p:tgtEl>
                                          <p:spTgt spid="21540"/>
                                        </p:tgtEl>
                                        <p:attrNameLst>
                                          <p:attrName>style.visibility</p:attrName>
                                        </p:attrNameLst>
                                      </p:cBhvr>
                                      <p:to>
                                        <p:strVal val="visible"/>
                                      </p:to>
                                    </p:set>
                                    <p:animEffect transition="in" filter="wipe(left)">
                                      <p:cBhvr>
                                        <p:cTn id="124" dur="500"/>
                                        <p:tgtEl>
                                          <p:spTgt spid="21540"/>
                                        </p:tgtEl>
                                      </p:cBhvr>
                                    </p:animEffect>
                                  </p:childTnLst>
                                </p:cTn>
                              </p:par>
                            </p:childTnLst>
                          </p:cTn>
                        </p:par>
                        <p:par>
                          <p:cTn id="125" fill="hold">
                            <p:stCondLst>
                              <p:cond delay="1000"/>
                            </p:stCondLst>
                            <p:childTnLst>
                              <p:par>
                                <p:cTn id="126" presetID="22" presetClass="entr" presetSubtype="8" fill="hold" grpId="0" nodeType="afterEffect">
                                  <p:stCondLst>
                                    <p:cond delay="0"/>
                                  </p:stCondLst>
                                  <p:childTnLst>
                                    <p:set>
                                      <p:cBhvr>
                                        <p:cTn id="127" dur="1" fill="hold">
                                          <p:stCondLst>
                                            <p:cond delay="0"/>
                                          </p:stCondLst>
                                        </p:cTn>
                                        <p:tgtEl>
                                          <p:spTgt spid="21539"/>
                                        </p:tgtEl>
                                        <p:attrNameLst>
                                          <p:attrName>style.visibility</p:attrName>
                                        </p:attrNameLst>
                                      </p:cBhvr>
                                      <p:to>
                                        <p:strVal val="visible"/>
                                      </p:to>
                                    </p:set>
                                    <p:animEffect transition="in" filter="wipe(left)">
                                      <p:cBhvr>
                                        <p:cTn id="128" dur="500"/>
                                        <p:tgtEl>
                                          <p:spTgt spid="21539"/>
                                        </p:tgtEl>
                                      </p:cBhvr>
                                    </p:animEffect>
                                  </p:childTnLst>
                                </p:cTn>
                              </p:par>
                            </p:childTnLst>
                          </p:cTn>
                        </p:par>
                        <p:par>
                          <p:cTn id="129" fill="hold">
                            <p:stCondLst>
                              <p:cond delay="1500"/>
                            </p:stCondLst>
                            <p:childTnLst>
                              <p:par>
                                <p:cTn id="130" presetID="22" presetClass="entr" presetSubtype="8" fill="hold" nodeType="afterEffect">
                                  <p:stCondLst>
                                    <p:cond delay="0"/>
                                  </p:stCondLst>
                                  <p:childTnLst>
                                    <p:set>
                                      <p:cBhvr>
                                        <p:cTn id="131" dur="1" fill="hold">
                                          <p:stCondLst>
                                            <p:cond delay="0"/>
                                          </p:stCondLst>
                                        </p:cTn>
                                        <p:tgtEl>
                                          <p:spTgt spid="21541"/>
                                        </p:tgtEl>
                                        <p:attrNameLst>
                                          <p:attrName>style.visibility</p:attrName>
                                        </p:attrNameLst>
                                      </p:cBhvr>
                                      <p:to>
                                        <p:strVal val="visible"/>
                                      </p:to>
                                    </p:set>
                                    <p:animEffect transition="in" filter="wipe(left)">
                                      <p:cBhvr>
                                        <p:cTn id="132" dur="500"/>
                                        <p:tgtEl>
                                          <p:spTgt spid="21541"/>
                                        </p:tgtEl>
                                      </p:cBhvr>
                                    </p:animEffect>
                                  </p:childTnLst>
                                </p:cTn>
                              </p:par>
                            </p:childTnLst>
                          </p:cTn>
                        </p:par>
                        <p:par>
                          <p:cTn id="133" fill="hold">
                            <p:stCondLst>
                              <p:cond delay="2000"/>
                            </p:stCondLst>
                            <p:childTnLst>
                              <p:par>
                                <p:cTn id="134" presetID="22" presetClass="entr" presetSubtype="8" fill="hold" grpId="0" nodeType="afterEffect">
                                  <p:stCondLst>
                                    <p:cond delay="0"/>
                                  </p:stCondLst>
                                  <p:childTnLst>
                                    <p:set>
                                      <p:cBhvr>
                                        <p:cTn id="135" dur="1" fill="hold">
                                          <p:stCondLst>
                                            <p:cond delay="0"/>
                                          </p:stCondLst>
                                        </p:cTn>
                                        <p:tgtEl>
                                          <p:spTgt spid="21538"/>
                                        </p:tgtEl>
                                        <p:attrNameLst>
                                          <p:attrName>style.visibility</p:attrName>
                                        </p:attrNameLst>
                                      </p:cBhvr>
                                      <p:to>
                                        <p:strVal val="visible"/>
                                      </p:to>
                                    </p:set>
                                    <p:animEffect transition="in" filter="wipe(left)">
                                      <p:cBhvr>
                                        <p:cTn id="136" dur="500"/>
                                        <p:tgtEl>
                                          <p:spTgt spid="21538"/>
                                        </p:tgtEl>
                                      </p:cBhvr>
                                    </p:animEffec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21544"/>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22" presetClass="entr" presetSubtype="8" fill="hold" grpId="0" nodeType="clickEffect">
                                  <p:stCondLst>
                                    <p:cond delay="0"/>
                                  </p:stCondLst>
                                  <p:childTnLst>
                                    <p:set>
                                      <p:cBhvr>
                                        <p:cTn id="144" dur="1" fill="hold">
                                          <p:stCondLst>
                                            <p:cond delay="0"/>
                                          </p:stCondLst>
                                        </p:cTn>
                                        <p:tgtEl>
                                          <p:spTgt spid="21545"/>
                                        </p:tgtEl>
                                        <p:attrNameLst>
                                          <p:attrName>style.visibility</p:attrName>
                                        </p:attrNameLst>
                                      </p:cBhvr>
                                      <p:to>
                                        <p:strVal val="visible"/>
                                      </p:to>
                                    </p:set>
                                    <p:animEffect transition="in" filter="wipe(left)">
                                      <p:cBhvr>
                                        <p:cTn id="145" dur="500"/>
                                        <p:tgtEl>
                                          <p:spTgt spid="21545"/>
                                        </p:tgtEl>
                                      </p:cBhvr>
                                    </p:animEffect>
                                  </p:childTnLst>
                                </p:cTn>
                              </p:par>
                            </p:childTnLst>
                          </p:cTn>
                        </p:par>
                        <p:par>
                          <p:cTn id="146" fill="hold">
                            <p:stCondLst>
                              <p:cond delay="500"/>
                            </p:stCondLst>
                            <p:childTnLst>
                              <p:par>
                                <p:cTn id="147" presetID="22" presetClass="entr" presetSubtype="8" fill="hold" nodeType="afterEffect">
                                  <p:stCondLst>
                                    <p:cond delay="0"/>
                                  </p:stCondLst>
                                  <p:childTnLst>
                                    <p:set>
                                      <p:cBhvr>
                                        <p:cTn id="148" dur="1" fill="hold">
                                          <p:stCondLst>
                                            <p:cond delay="0"/>
                                          </p:stCondLst>
                                        </p:cTn>
                                        <p:tgtEl>
                                          <p:spTgt spid="21547"/>
                                        </p:tgtEl>
                                        <p:attrNameLst>
                                          <p:attrName>style.visibility</p:attrName>
                                        </p:attrNameLst>
                                      </p:cBhvr>
                                      <p:to>
                                        <p:strVal val="visible"/>
                                      </p:to>
                                    </p:set>
                                    <p:animEffect transition="in" filter="wipe(left)">
                                      <p:cBhvr>
                                        <p:cTn id="149" dur="500"/>
                                        <p:tgtEl>
                                          <p:spTgt spid="21547"/>
                                        </p:tgtEl>
                                      </p:cBhvr>
                                    </p:animEffect>
                                  </p:childTnLst>
                                </p:cTn>
                              </p:par>
                            </p:childTnLst>
                          </p:cTn>
                        </p:par>
                        <p:par>
                          <p:cTn id="150" fill="hold">
                            <p:stCondLst>
                              <p:cond delay="1000"/>
                            </p:stCondLst>
                            <p:childTnLst>
                              <p:par>
                                <p:cTn id="151" presetID="22" presetClass="entr" presetSubtype="8" fill="hold" grpId="0" nodeType="afterEffect">
                                  <p:stCondLst>
                                    <p:cond delay="0"/>
                                  </p:stCondLst>
                                  <p:childTnLst>
                                    <p:set>
                                      <p:cBhvr>
                                        <p:cTn id="152" dur="1" fill="hold">
                                          <p:stCondLst>
                                            <p:cond delay="0"/>
                                          </p:stCondLst>
                                        </p:cTn>
                                        <p:tgtEl>
                                          <p:spTgt spid="21546"/>
                                        </p:tgtEl>
                                        <p:attrNameLst>
                                          <p:attrName>style.visibility</p:attrName>
                                        </p:attrNameLst>
                                      </p:cBhvr>
                                      <p:to>
                                        <p:strVal val="visible"/>
                                      </p:to>
                                    </p:set>
                                    <p:animEffect transition="in" filter="wipe(left)">
                                      <p:cBhvr>
                                        <p:cTn id="153" dur="500"/>
                                        <p:tgtEl>
                                          <p:spTgt spid="215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21510" grpId="0"/>
      <p:bldP spid="21511" grpId="0"/>
      <p:bldP spid="21512" grpId="0"/>
      <p:bldP spid="21513" grpId="0" animBg="1"/>
      <p:bldP spid="21514" grpId="0" animBg="1"/>
      <p:bldP spid="21520" grpId="0" animBg="1"/>
      <p:bldP spid="21522" grpId="0"/>
      <p:bldP spid="21523" grpId="0"/>
      <p:bldP spid="21524" grpId="0" animBg="1"/>
      <p:bldP spid="21527" grpId="0"/>
      <p:bldP spid="21528" grpId="0"/>
      <p:bldP spid="21529" grpId="0" animBg="1"/>
      <p:bldP spid="21532" grpId="0"/>
      <p:bldP spid="21533" grpId="0"/>
      <p:bldP spid="21534" grpId="0" animBg="1"/>
      <p:bldP spid="21537" grpId="0"/>
      <p:bldP spid="21538" grpId="0"/>
      <p:bldP spid="21539" grpId="0" animBg="1"/>
      <p:bldP spid="21542" grpId="0" animBg="1"/>
      <p:bldP spid="21543" grpId="0" animBg="1"/>
      <p:bldP spid="21544" grpId="0" animBg="1"/>
      <p:bldP spid="21545" grpId="0"/>
      <p:bldP spid="21546"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304800" y="228600"/>
            <a:ext cx="8458200" cy="1127125"/>
          </a:xfrm>
          <a:prstGeom prst="rect">
            <a:avLst/>
          </a:prstGeom>
          <a:noFill/>
          <a:ln w="9525">
            <a:noFill/>
            <a:miter lim="800000"/>
            <a:headEnd/>
            <a:tailEnd/>
          </a:ln>
        </p:spPr>
        <p:txBody>
          <a:bodyPr>
            <a:prstTxWarp prst="textNoShape">
              <a:avLst/>
            </a:prstTxWarp>
            <a:spAutoFit/>
          </a:bodyPr>
          <a:lstStyle/>
          <a:p>
            <a:pPr algn="ctr">
              <a:spcBef>
                <a:spcPct val="50000"/>
              </a:spcBef>
            </a:pPr>
            <a:r>
              <a:rPr lang="en-US" sz="3200" b="1"/>
              <a:t>The One &amp; Only Reason People Go To Hell</a:t>
            </a:r>
          </a:p>
          <a:p>
            <a:pPr algn="ctr">
              <a:spcBef>
                <a:spcPct val="50000"/>
              </a:spcBef>
            </a:pPr>
            <a:r>
              <a:rPr lang="en-US" b="1" i="1">
                <a:latin typeface="Harrington" charset="0"/>
              </a:rPr>
              <a:t>By Curtis Hutson</a:t>
            </a:r>
          </a:p>
        </p:txBody>
      </p:sp>
      <p:sp>
        <p:nvSpPr>
          <p:cNvPr id="17411" name="Text Box 3"/>
          <p:cNvSpPr txBox="1">
            <a:spLocks noChangeArrowheads="1"/>
          </p:cNvSpPr>
          <p:nvPr/>
        </p:nvSpPr>
        <p:spPr bwMode="auto">
          <a:xfrm>
            <a:off x="152400" y="2752725"/>
            <a:ext cx="8763000" cy="641350"/>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rgbClr val="CC0000"/>
                </a:solidFill>
              </a:rPr>
              <a:t>According to Hutson the Reason Is:</a:t>
            </a:r>
          </a:p>
        </p:txBody>
      </p:sp>
      <p:sp>
        <p:nvSpPr>
          <p:cNvPr id="4100" name="Text Box 4"/>
          <p:cNvSpPr txBox="1">
            <a:spLocks noChangeArrowheads="1"/>
          </p:cNvSpPr>
          <p:nvPr/>
        </p:nvSpPr>
        <p:spPr bwMode="auto">
          <a:xfrm>
            <a:off x="762000" y="3486150"/>
            <a:ext cx="7924800" cy="3067050"/>
          </a:xfrm>
          <a:prstGeom prst="rect">
            <a:avLst/>
          </a:prstGeom>
          <a:noFill/>
          <a:ln w="9525">
            <a:noFill/>
            <a:miter lim="800000"/>
            <a:headEnd/>
            <a:tailEnd/>
          </a:ln>
        </p:spPr>
        <p:txBody>
          <a:bodyPr>
            <a:prstTxWarp prst="textNoShape">
              <a:avLst/>
            </a:prstTxWarp>
            <a:spAutoFit/>
          </a:bodyPr>
          <a:lstStyle/>
          <a:p>
            <a:pPr marL="342900" indent="-342900">
              <a:lnSpc>
                <a:spcPct val="115000"/>
              </a:lnSpc>
              <a:spcBef>
                <a:spcPct val="50000"/>
              </a:spcBef>
              <a:buFontTx/>
              <a:buAutoNum type="arabicPeriod"/>
            </a:pPr>
            <a:r>
              <a:rPr lang="en-US" sz="3200" b="1"/>
              <a:t> Unbelief in Christ.</a:t>
            </a:r>
          </a:p>
          <a:p>
            <a:pPr marL="342900" indent="-342900">
              <a:lnSpc>
                <a:spcPct val="115000"/>
              </a:lnSpc>
              <a:spcBef>
                <a:spcPct val="50000"/>
              </a:spcBef>
              <a:buFontTx/>
              <a:buAutoNum type="arabicPeriod"/>
            </a:pPr>
            <a:r>
              <a:rPr lang="en-US" sz="3200" b="1"/>
              <a:t> Men Will Not Believe in Christ.</a:t>
            </a:r>
          </a:p>
          <a:p>
            <a:pPr marL="342900" indent="-342900">
              <a:lnSpc>
                <a:spcPct val="115000"/>
              </a:lnSpc>
              <a:spcBef>
                <a:spcPct val="50000"/>
              </a:spcBef>
              <a:buFontTx/>
              <a:buAutoNum type="arabicPeriod"/>
            </a:pPr>
            <a:r>
              <a:rPr lang="en-US" sz="3200" b="1"/>
              <a:t> Men Will Not Trust Him &amp; Him Alone.</a:t>
            </a:r>
          </a:p>
          <a:p>
            <a:pPr marL="342900" indent="-342900">
              <a:lnSpc>
                <a:spcPct val="115000"/>
              </a:lnSpc>
              <a:spcBef>
                <a:spcPct val="50000"/>
              </a:spcBef>
              <a:buFontTx/>
              <a:buAutoNum type="arabicPeriod"/>
            </a:pPr>
            <a:r>
              <a:rPr lang="en-US" sz="3200" b="1"/>
              <a:t> Men Will Not Depend on Him.</a:t>
            </a:r>
          </a:p>
        </p:txBody>
      </p:sp>
      <p:sp>
        <p:nvSpPr>
          <p:cNvPr id="17413" name="Text Box 6"/>
          <p:cNvSpPr txBox="1">
            <a:spLocks noChangeArrowheads="1"/>
          </p:cNvSpPr>
          <p:nvPr/>
        </p:nvSpPr>
        <p:spPr bwMode="auto">
          <a:xfrm>
            <a:off x="228600" y="1600200"/>
            <a:ext cx="8686800" cy="946150"/>
          </a:xfrm>
          <a:prstGeom prst="rect">
            <a:avLst/>
          </a:prstGeom>
          <a:solidFill>
            <a:srgbClr val="CC0000"/>
          </a:solidFill>
          <a:ln w="9525">
            <a:noFill/>
            <a:miter lim="800000"/>
            <a:headEnd/>
            <a:tailEnd/>
          </a:ln>
        </p:spPr>
        <p:txBody>
          <a:bodyPr>
            <a:prstTxWarp prst="textNoShape">
              <a:avLst/>
            </a:prstTxWarp>
            <a:spAutoFit/>
          </a:bodyPr>
          <a:lstStyle/>
          <a:p>
            <a:pPr>
              <a:spcBef>
                <a:spcPct val="50000"/>
              </a:spcBef>
            </a:pPr>
            <a:r>
              <a:rPr lang="en-US" sz="2800">
                <a:solidFill>
                  <a:schemeClr val="bg1"/>
                </a:solidFill>
              </a:rPr>
              <a:t>“…It cannot be sin that causes a person to go to Hell.  It has to be something else.”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4274"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54275" name="Text Box 3"/>
          <p:cNvSpPr txBox="1">
            <a:spLocks noChangeArrowheads="1"/>
          </p:cNvSpPr>
          <p:nvPr/>
        </p:nvSpPr>
        <p:spPr bwMode="auto">
          <a:xfrm>
            <a:off x="1524000" y="425450"/>
            <a:ext cx="6477000" cy="641350"/>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rgbClr val="33CC33"/>
                </a:solidFill>
              </a:rPr>
              <a:t>How To Avoid Sin</a:t>
            </a:r>
          </a:p>
        </p:txBody>
      </p:sp>
      <p:sp>
        <p:nvSpPr>
          <p:cNvPr id="22532" name="Text Box 4"/>
          <p:cNvSpPr txBox="1">
            <a:spLocks noChangeArrowheads="1"/>
          </p:cNvSpPr>
          <p:nvPr/>
        </p:nvSpPr>
        <p:spPr bwMode="auto">
          <a:xfrm>
            <a:off x="1524000" y="1066800"/>
            <a:ext cx="7239000" cy="4318105"/>
          </a:xfrm>
          <a:prstGeom prst="rect">
            <a:avLst/>
          </a:prstGeom>
          <a:noFill/>
          <a:ln w="9525">
            <a:noFill/>
            <a:miter lim="800000"/>
            <a:headEnd/>
            <a:tailEnd/>
          </a:ln>
        </p:spPr>
        <p:txBody>
          <a:bodyPr>
            <a:prstTxWarp prst="textNoShape">
              <a:avLst/>
            </a:prstTxWarp>
            <a:spAutoFit/>
          </a:bodyPr>
          <a:lstStyle/>
          <a:p>
            <a:pPr marL="457200" indent="-457200">
              <a:lnSpc>
                <a:spcPct val="165000"/>
              </a:lnSpc>
              <a:buClr>
                <a:srgbClr val="66FF66"/>
              </a:buClr>
              <a:buFont typeface="Wingdings" charset="2"/>
              <a:buChar char="è"/>
            </a:pPr>
            <a:r>
              <a:rPr lang="en-US" dirty="0"/>
              <a:t>Grow in Grace and Knowledge (2 Pet. 3:18)</a:t>
            </a:r>
            <a:endParaRPr lang="en-US" dirty="0" smtClean="0"/>
          </a:p>
          <a:p>
            <a:pPr marL="457200" indent="-457200">
              <a:lnSpc>
                <a:spcPct val="165000"/>
              </a:lnSpc>
              <a:buClr>
                <a:srgbClr val="66FF66"/>
              </a:buClr>
              <a:buFont typeface="Wingdings" charset="2"/>
              <a:buChar char="è"/>
            </a:pPr>
            <a:r>
              <a:rPr lang="en-US" dirty="0" smtClean="0"/>
              <a:t>Put God’s Word in the Heart (Ps. 119:11)</a:t>
            </a:r>
          </a:p>
          <a:p>
            <a:pPr marL="457200" indent="-457200">
              <a:lnSpc>
                <a:spcPct val="165000"/>
              </a:lnSpc>
              <a:buClr>
                <a:srgbClr val="66FF66"/>
              </a:buClr>
              <a:buFont typeface="Wingdings" charset="2"/>
              <a:buChar char="è"/>
            </a:pPr>
            <a:r>
              <a:rPr lang="en-US" dirty="0" smtClean="0"/>
              <a:t>Exercise, Practice (1 Tim. 4:7; Heb. 5:14)</a:t>
            </a:r>
          </a:p>
          <a:p>
            <a:pPr marL="457200" indent="-457200">
              <a:lnSpc>
                <a:spcPct val="165000"/>
              </a:lnSpc>
              <a:buClr>
                <a:srgbClr val="66FF66"/>
              </a:buClr>
              <a:buFont typeface="Wingdings" charset="2"/>
              <a:buChar char="è"/>
            </a:pPr>
            <a:r>
              <a:rPr lang="en-US" dirty="0" smtClean="0"/>
              <a:t>Add </a:t>
            </a:r>
            <a:r>
              <a:rPr lang="en-US" dirty="0"/>
              <a:t>to Faith, Virtue, Knowledge, Self-control, Perseverance, Godliness, Brotherly Kindness, and Love (2 Pet. 1:5-7)</a:t>
            </a:r>
            <a:endParaRPr lang="en-US" dirty="0" smtClean="0"/>
          </a:p>
          <a:p>
            <a:pPr marL="457200" indent="-457200">
              <a:lnSpc>
                <a:spcPct val="165000"/>
              </a:lnSpc>
              <a:buClr>
                <a:srgbClr val="66FF66"/>
              </a:buClr>
              <a:buFont typeface="Wingdings" charset="2"/>
              <a:buChar char="è"/>
            </a:pPr>
            <a:r>
              <a:rPr lang="en-US" dirty="0" smtClean="0"/>
              <a:t>Put </a:t>
            </a:r>
            <a:r>
              <a:rPr lang="en-US" dirty="0"/>
              <a:t>on Armor of God (Eph. 6:11-18</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animEffect transition="in" filter="wipe(up)">
                                      <p:cBhvr>
                                        <p:cTn id="7" dur="500"/>
                                        <p:tgtEl>
                                          <p:spTgt spid="225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2532">
                                            <p:txEl>
                                              <p:pRg st="3" end="3"/>
                                            </p:txEl>
                                          </p:spTgt>
                                        </p:tgtEl>
                                        <p:attrNameLst>
                                          <p:attrName>style.visibility</p:attrName>
                                        </p:attrNameLst>
                                      </p:cBhvr>
                                      <p:to>
                                        <p:strVal val="visible"/>
                                      </p:to>
                                    </p:set>
                                    <p:animEffect transition="in" filter="wipe(up)">
                                      <p:cBhvr>
                                        <p:cTn id="12" dur="500"/>
                                        <p:tgtEl>
                                          <p:spTgt spid="2253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2532">
                                            <p:txEl>
                                              <p:pRg st="2" end="2"/>
                                            </p:txEl>
                                          </p:spTgt>
                                        </p:tgtEl>
                                        <p:attrNameLst>
                                          <p:attrName>style.visibility</p:attrName>
                                        </p:attrNameLst>
                                      </p:cBhvr>
                                      <p:to>
                                        <p:strVal val="visible"/>
                                      </p:to>
                                    </p:set>
                                    <p:animEffect transition="in" filter="wipe(up)">
                                      <p:cBhvr>
                                        <p:cTn id="17" dur="500"/>
                                        <p:tgtEl>
                                          <p:spTgt spid="2253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22532">
                                            <p:txEl>
                                              <p:pRg st="1" end="1"/>
                                            </p:txEl>
                                          </p:spTgt>
                                        </p:tgtEl>
                                        <p:attrNameLst>
                                          <p:attrName>style.visibility</p:attrName>
                                        </p:attrNameLst>
                                      </p:cBhvr>
                                      <p:to>
                                        <p:strVal val="visible"/>
                                      </p:to>
                                    </p:set>
                                    <p:animEffect transition="in" filter="wipe(up)">
                                      <p:cBhvr>
                                        <p:cTn id="22" dur="500"/>
                                        <p:tgtEl>
                                          <p:spTgt spid="2253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22532">
                                            <p:txEl>
                                              <p:pRg st="4" end="4"/>
                                            </p:txEl>
                                          </p:spTgt>
                                        </p:tgtEl>
                                        <p:attrNameLst>
                                          <p:attrName>style.visibility</p:attrName>
                                        </p:attrNameLst>
                                      </p:cBhvr>
                                      <p:to>
                                        <p:strVal val="visible"/>
                                      </p:to>
                                    </p:set>
                                    <p:animEffect transition="in" filter="wipe(up)">
                                      <p:cBhvr>
                                        <p:cTn id="27" dur="500"/>
                                        <p:tgtEl>
                                          <p:spTgt spid="2253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6322"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56323" name="Text Box 3"/>
          <p:cNvSpPr txBox="1">
            <a:spLocks noChangeArrowheads="1"/>
          </p:cNvSpPr>
          <p:nvPr/>
        </p:nvSpPr>
        <p:spPr bwMode="auto">
          <a:xfrm>
            <a:off x="1524000" y="962025"/>
            <a:ext cx="6477000" cy="641350"/>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rgbClr val="33CC33"/>
                </a:solidFill>
              </a:rPr>
              <a:t>Guidelines For Avoiding Sin</a:t>
            </a:r>
          </a:p>
        </p:txBody>
      </p:sp>
      <p:sp>
        <p:nvSpPr>
          <p:cNvPr id="23556" name="Text Box 4"/>
          <p:cNvSpPr txBox="1">
            <a:spLocks noChangeArrowheads="1"/>
          </p:cNvSpPr>
          <p:nvPr/>
        </p:nvSpPr>
        <p:spPr bwMode="auto">
          <a:xfrm>
            <a:off x="1524000" y="1603375"/>
            <a:ext cx="7315200" cy="4314825"/>
          </a:xfrm>
          <a:prstGeom prst="rect">
            <a:avLst/>
          </a:prstGeom>
          <a:noFill/>
          <a:ln w="9525">
            <a:noFill/>
            <a:miter lim="800000"/>
            <a:headEnd/>
            <a:tailEnd/>
          </a:ln>
        </p:spPr>
        <p:txBody>
          <a:bodyPr>
            <a:prstTxWarp prst="textNoShape">
              <a:avLst/>
            </a:prstTxWarp>
            <a:spAutoFit/>
          </a:bodyPr>
          <a:lstStyle/>
          <a:p>
            <a:pPr marL="457200" indent="-457200">
              <a:lnSpc>
                <a:spcPct val="165000"/>
              </a:lnSpc>
              <a:buClr>
                <a:srgbClr val="66FF66"/>
              </a:buClr>
              <a:buFont typeface="Wingdings" charset="2"/>
              <a:buChar char="è"/>
            </a:pPr>
            <a:r>
              <a:rPr lang="en-US"/>
              <a:t>Do not walk in ungodly counsel </a:t>
            </a:r>
            <a:r>
              <a:rPr lang="en-US" sz="2000"/>
              <a:t>(Ps. 1:1)</a:t>
            </a:r>
          </a:p>
          <a:p>
            <a:pPr marL="457200" indent="-457200">
              <a:lnSpc>
                <a:spcPct val="165000"/>
              </a:lnSpc>
              <a:buClr>
                <a:srgbClr val="66FF66"/>
              </a:buClr>
              <a:buFont typeface="Wingdings" charset="2"/>
              <a:buChar char="è"/>
            </a:pPr>
            <a:r>
              <a:rPr lang="en-US"/>
              <a:t>Avoid Evil Companions </a:t>
            </a:r>
            <a:r>
              <a:rPr lang="en-US" sz="2000"/>
              <a:t>(1 Cor. 15:33)</a:t>
            </a:r>
          </a:p>
          <a:p>
            <a:pPr marL="457200" indent="-457200">
              <a:lnSpc>
                <a:spcPct val="165000"/>
              </a:lnSpc>
              <a:buClr>
                <a:srgbClr val="66FF66"/>
              </a:buClr>
              <a:buFont typeface="Wingdings" charset="2"/>
              <a:buChar char="è"/>
            </a:pPr>
            <a:r>
              <a:rPr lang="en-US"/>
              <a:t>Put aside wickedness </a:t>
            </a:r>
            <a:r>
              <a:rPr lang="en-US" sz="2000"/>
              <a:t>(Jas. 1:21)</a:t>
            </a:r>
          </a:p>
          <a:p>
            <a:pPr marL="457200" indent="-457200">
              <a:lnSpc>
                <a:spcPct val="165000"/>
              </a:lnSpc>
              <a:buClr>
                <a:srgbClr val="66FF66"/>
              </a:buClr>
              <a:buFont typeface="Wingdings" charset="2"/>
              <a:buChar char="è"/>
            </a:pPr>
            <a:r>
              <a:rPr lang="en-US"/>
              <a:t>Abstain from alcohol </a:t>
            </a:r>
            <a:r>
              <a:rPr lang="en-US" sz="2000"/>
              <a:t>(Eph. 5:18; 1 Pet. 4:3; Isa. 5:11)</a:t>
            </a:r>
          </a:p>
          <a:p>
            <a:pPr marL="457200" indent="-457200">
              <a:lnSpc>
                <a:spcPct val="165000"/>
              </a:lnSpc>
              <a:buClr>
                <a:srgbClr val="66FF66"/>
              </a:buClr>
              <a:buFont typeface="Wingdings" charset="2"/>
              <a:buChar char="è"/>
            </a:pPr>
            <a:r>
              <a:rPr lang="en-US"/>
              <a:t>Mark &amp; Avoid false teachers </a:t>
            </a:r>
            <a:r>
              <a:rPr lang="en-US" sz="2000"/>
              <a:t>(Rom. 16:18; 2 Jn. 9-11)</a:t>
            </a:r>
          </a:p>
          <a:p>
            <a:pPr marL="457200" indent="-457200">
              <a:lnSpc>
                <a:spcPct val="165000"/>
              </a:lnSpc>
              <a:buClr>
                <a:srgbClr val="66FF66"/>
              </a:buClr>
              <a:buFont typeface="Wingdings" charset="2"/>
              <a:buChar char="è"/>
            </a:pPr>
            <a:r>
              <a:rPr lang="en-US"/>
              <a:t>Avoid places of known temptation </a:t>
            </a:r>
            <a:r>
              <a:rPr lang="en-US" sz="2000"/>
              <a:t>(Matt. 6:13)</a:t>
            </a:r>
          </a:p>
          <a:p>
            <a:pPr marL="457200" indent="-457200">
              <a:lnSpc>
                <a:spcPct val="165000"/>
              </a:lnSpc>
              <a:buClr>
                <a:srgbClr val="66FF66"/>
              </a:buClr>
              <a:buFont typeface="Wingdings" charset="2"/>
              <a:buChar char="è"/>
            </a:pPr>
            <a:r>
              <a:rPr lang="en-US"/>
              <a:t>Be an active Christian</a:t>
            </a:r>
            <a:r>
              <a:rPr lang="en-US" sz="2000"/>
              <a:t> (Rom. 12:21)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Effect transition="in" filter="wipe(up)">
                                      <p:cBhvr>
                                        <p:cTn id="7" dur="500"/>
                                        <p:tgtEl>
                                          <p:spTgt spid="235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3556">
                                            <p:txEl>
                                              <p:pRg st="1" end="1"/>
                                            </p:txEl>
                                          </p:spTgt>
                                        </p:tgtEl>
                                        <p:attrNameLst>
                                          <p:attrName>style.visibility</p:attrName>
                                        </p:attrNameLst>
                                      </p:cBhvr>
                                      <p:to>
                                        <p:strVal val="visible"/>
                                      </p:to>
                                    </p:set>
                                    <p:animEffect transition="in" filter="wipe(up)">
                                      <p:cBhvr>
                                        <p:cTn id="12" dur="500"/>
                                        <p:tgtEl>
                                          <p:spTgt spid="2355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3556">
                                            <p:txEl>
                                              <p:pRg st="2" end="2"/>
                                            </p:txEl>
                                          </p:spTgt>
                                        </p:tgtEl>
                                        <p:attrNameLst>
                                          <p:attrName>style.visibility</p:attrName>
                                        </p:attrNameLst>
                                      </p:cBhvr>
                                      <p:to>
                                        <p:strVal val="visible"/>
                                      </p:to>
                                    </p:set>
                                    <p:animEffect transition="in" filter="wipe(up)">
                                      <p:cBhvr>
                                        <p:cTn id="17" dur="500"/>
                                        <p:tgtEl>
                                          <p:spTgt spid="2355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23556">
                                            <p:txEl>
                                              <p:pRg st="3" end="3"/>
                                            </p:txEl>
                                          </p:spTgt>
                                        </p:tgtEl>
                                        <p:attrNameLst>
                                          <p:attrName>style.visibility</p:attrName>
                                        </p:attrNameLst>
                                      </p:cBhvr>
                                      <p:to>
                                        <p:strVal val="visible"/>
                                      </p:to>
                                    </p:set>
                                    <p:animEffect transition="in" filter="wipe(up)">
                                      <p:cBhvr>
                                        <p:cTn id="22" dur="500"/>
                                        <p:tgtEl>
                                          <p:spTgt spid="2355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23556">
                                            <p:txEl>
                                              <p:pRg st="4" end="4"/>
                                            </p:txEl>
                                          </p:spTgt>
                                        </p:tgtEl>
                                        <p:attrNameLst>
                                          <p:attrName>style.visibility</p:attrName>
                                        </p:attrNameLst>
                                      </p:cBhvr>
                                      <p:to>
                                        <p:strVal val="visible"/>
                                      </p:to>
                                    </p:set>
                                    <p:animEffect transition="in" filter="wipe(up)">
                                      <p:cBhvr>
                                        <p:cTn id="27" dur="500"/>
                                        <p:tgtEl>
                                          <p:spTgt spid="2355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23556">
                                            <p:txEl>
                                              <p:pRg st="5" end="5"/>
                                            </p:txEl>
                                          </p:spTgt>
                                        </p:tgtEl>
                                        <p:attrNameLst>
                                          <p:attrName>style.visibility</p:attrName>
                                        </p:attrNameLst>
                                      </p:cBhvr>
                                      <p:to>
                                        <p:strVal val="visible"/>
                                      </p:to>
                                    </p:set>
                                    <p:animEffect transition="in" filter="wipe(up)">
                                      <p:cBhvr>
                                        <p:cTn id="32" dur="500"/>
                                        <p:tgtEl>
                                          <p:spTgt spid="2355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23556">
                                            <p:txEl>
                                              <p:pRg st="6" end="6"/>
                                            </p:txEl>
                                          </p:spTgt>
                                        </p:tgtEl>
                                        <p:attrNameLst>
                                          <p:attrName>style.visibility</p:attrName>
                                        </p:attrNameLst>
                                      </p:cBhvr>
                                      <p:to>
                                        <p:strVal val="visible"/>
                                      </p:to>
                                    </p:set>
                                    <p:animEffect transition="in" filter="wipe(up)">
                                      <p:cBhvr>
                                        <p:cTn id="37" dur="500"/>
                                        <p:tgtEl>
                                          <p:spTgt spid="2355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8370"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58371" name="Text Box 3"/>
          <p:cNvSpPr txBox="1">
            <a:spLocks noChangeArrowheads="1"/>
          </p:cNvSpPr>
          <p:nvPr/>
        </p:nvSpPr>
        <p:spPr bwMode="auto">
          <a:xfrm>
            <a:off x="1524000" y="762000"/>
            <a:ext cx="7010400" cy="641350"/>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chemeClr val="accent2"/>
                </a:solidFill>
              </a:rPr>
              <a:t>Come to Jesus and Be Healed</a:t>
            </a:r>
          </a:p>
        </p:txBody>
      </p:sp>
      <p:sp>
        <p:nvSpPr>
          <p:cNvPr id="24580" name="Text Box 4"/>
          <p:cNvSpPr txBox="1">
            <a:spLocks noChangeArrowheads="1"/>
          </p:cNvSpPr>
          <p:nvPr/>
        </p:nvSpPr>
        <p:spPr bwMode="auto">
          <a:xfrm>
            <a:off x="1524000" y="1539875"/>
            <a:ext cx="7467600" cy="2212975"/>
          </a:xfrm>
          <a:prstGeom prst="rect">
            <a:avLst/>
          </a:prstGeom>
          <a:noFill/>
          <a:ln w="9525">
            <a:noFill/>
            <a:miter lim="800000"/>
            <a:headEnd/>
            <a:tailEnd/>
          </a:ln>
        </p:spPr>
        <p:txBody>
          <a:bodyPr>
            <a:prstTxWarp prst="textNoShape">
              <a:avLst/>
            </a:prstTxWarp>
            <a:spAutoFit/>
          </a:bodyPr>
          <a:lstStyle/>
          <a:p>
            <a:pPr marL="457200" indent="-457200">
              <a:lnSpc>
                <a:spcPct val="145000"/>
              </a:lnSpc>
              <a:buClr>
                <a:schemeClr val="accent2"/>
              </a:buClr>
              <a:buFont typeface="Wingdings" charset="2"/>
              <a:buChar char="è"/>
            </a:pPr>
            <a:r>
              <a:rPr lang="en-US"/>
              <a:t>Believe the Gospel (John 3:16)</a:t>
            </a:r>
          </a:p>
          <a:p>
            <a:pPr marL="457200" indent="-457200">
              <a:lnSpc>
                <a:spcPct val="145000"/>
              </a:lnSpc>
              <a:buClr>
                <a:schemeClr val="accent2"/>
              </a:buClr>
              <a:buFont typeface="Wingdings" charset="2"/>
              <a:buChar char="è"/>
            </a:pPr>
            <a:r>
              <a:rPr lang="en-US"/>
              <a:t>Confess Your Faith in Him (Rom. 10:9-10)</a:t>
            </a:r>
          </a:p>
          <a:p>
            <a:pPr marL="457200" indent="-457200">
              <a:lnSpc>
                <a:spcPct val="145000"/>
              </a:lnSpc>
              <a:buClr>
                <a:schemeClr val="accent2"/>
              </a:buClr>
              <a:buFont typeface="Wingdings" charset="2"/>
              <a:buChar char="è"/>
            </a:pPr>
            <a:r>
              <a:rPr lang="en-US"/>
              <a:t>Repent of Your Sins (Acts 17:30)</a:t>
            </a:r>
          </a:p>
          <a:p>
            <a:pPr marL="457200" indent="-457200">
              <a:lnSpc>
                <a:spcPct val="145000"/>
              </a:lnSpc>
              <a:buClr>
                <a:schemeClr val="accent2"/>
              </a:buClr>
              <a:buFont typeface="Wingdings" charset="2"/>
              <a:buChar char="è"/>
            </a:pPr>
            <a:r>
              <a:rPr lang="en-US"/>
              <a:t>Be Baptized for the Remission of Sins (Acts 2:38)</a:t>
            </a:r>
          </a:p>
        </p:txBody>
      </p:sp>
      <p:sp>
        <p:nvSpPr>
          <p:cNvPr id="24581" name="Text Box 5"/>
          <p:cNvSpPr txBox="1">
            <a:spLocks noChangeArrowheads="1"/>
          </p:cNvSpPr>
          <p:nvPr/>
        </p:nvSpPr>
        <p:spPr bwMode="auto">
          <a:xfrm>
            <a:off x="1905000" y="4359275"/>
            <a:ext cx="6477000" cy="2041525"/>
          </a:xfrm>
          <a:prstGeom prst="rect">
            <a:avLst/>
          </a:prstGeom>
          <a:solidFill>
            <a:schemeClr val="accent2"/>
          </a:solidFill>
          <a:ln w="9525">
            <a:noFill/>
            <a:miter lim="800000"/>
            <a:headEnd/>
            <a:tailEnd/>
          </a:ln>
        </p:spPr>
        <p:txBody>
          <a:bodyPr>
            <a:prstTxWarp prst="textNoShape">
              <a:avLst/>
            </a:prstTxWarp>
            <a:spAutoFit/>
          </a:bodyPr>
          <a:lstStyle/>
          <a:p>
            <a:r>
              <a:rPr lang="en-US" sz="3200" b="1">
                <a:solidFill>
                  <a:schemeClr val="bg1"/>
                </a:solidFill>
              </a:rPr>
              <a:t>And now why are you waiting? Arise and be baptized, and wash away your sins, calling on the name of the Lord. </a:t>
            </a:r>
            <a:r>
              <a:rPr lang="en-US" sz="2800" b="1">
                <a:solidFill>
                  <a:schemeClr val="bg1"/>
                </a:solidFill>
              </a:rPr>
              <a:t>(Acts 22:16)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4580">
                                            <p:txEl>
                                              <p:pRg st="0" end="0"/>
                                            </p:txEl>
                                          </p:spTgt>
                                        </p:tgtEl>
                                        <p:attrNameLst>
                                          <p:attrName>style.visibility</p:attrName>
                                        </p:attrNameLst>
                                      </p:cBhvr>
                                      <p:to>
                                        <p:strVal val="visible"/>
                                      </p:to>
                                    </p:set>
                                    <p:animEffect transition="in" filter="wipe(up)">
                                      <p:cBhvr>
                                        <p:cTn id="7" dur="500"/>
                                        <p:tgtEl>
                                          <p:spTgt spid="24580">
                                            <p:txEl>
                                              <p:pRg st="0" end="0"/>
                                            </p:txEl>
                                          </p:spTgt>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4580">
                                            <p:txEl>
                                              <p:pRg st="1" end="1"/>
                                            </p:txEl>
                                          </p:spTgt>
                                        </p:tgtEl>
                                        <p:attrNameLst>
                                          <p:attrName>style.visibility</p:attrName>
                                        </p:attrNameLst>
                                      </p:cBhvr>
                                      <p:to>
                                        <p:strVal val="visible"/>
                                      </p:to>
                                    </p:set>
                                    <p:animEffect transition="in" filter="wipe(up)">
                                      <p:cBhvr>
                                        <p:cTn id="11" dur="500"/>
                                        <p:tgtEl>
                                          <p:spTgt spid="24580">
                                            <p:txEl>
                                              <p:pRg st="1" end="1"/>
                                            </p:txEl>
                                          </p:spTgt>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24580">
                                            <p:txEl>
                                              <p:pRg st="2" end="2"/>
                                            </p:txEl>
                                          </p:spTgt>
                                        </p:tgtEl>
                                        <p:attrNameLst>
                                          <p:attrName>style.visibility</p:attrName>
                                        </p:attrNameLst>
                                      </p:cBhvr>
                                      <p:to>
                                        <p:strVal val="visible"/>
                                      </p:to>
                                    </p:set>
                                    <p:animEffect transition="in" filter="wipe(up)">
                                      <p:cBhvr>
                                        <p:cTn id="15" dur="500"/>
                                        <p:tgtEl>
                                          <p:spTgt spid="24580">
                                            <p:txEl>
                                              <p:pRg st="2" end="2"/>
                                            </p:txEl>
                                          </p:spTgt>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24580">
                                            <p:txEl>
                                              <p:pRg st="3" end="3"/>
                                            </p:txEl>
                                          </p:spTgt>
                                        </p:tgtEl>
                                        <p:attrNameLst>
                                          <p:attrName>style.visibility</p:attrName>
                                        </p:attrNameLst>
                                      </p:cBhvr>
                                      <p:to>
                                        <p:strVal val="visible"/>
                                      </p:to>
                                    </p:set>
                                    <p:animEffect transition="in" filter="wipe(up)">
                                      <p:cBhvr>
                                        <p:cTn id="19" dur="500"/>
                                        <p:tgtEl>
                                          <p:spTgt spid="24580">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304800" y="228600"/>
            <a:ext cx="8458200" cy="1127125"/>
          </a:xfrm>
          <a:prstGeom prst="rect">
            <a:avLst/>
          </a:prstGeom>
          <a:noFill/>
          <a:ln w="9525">
            <a:noFill/>
            <a:miter lim="800000"/>
            <a:headEnd/>
            <a:tailEnd/>
          </a:ln>
        </p:spPr>
        <p:txBody>
          <a:bodyPr>
            <a:prstTxWarp prst="textNoShape">
              <a:avLst/>
            </a:prstTxWarp>
            <a:spAutoFit/>
          </a:bodyPr>
          <a:lstStyle/>
          <a:p>
            <a:pPr algn="ctr">
              <a:spcBef>
                <a:spcPct val="50000"/>
              </a:spcBef>
            </a:pPr>
            <a:r>
              <a:rPr lang="en-US" sz="3200" b="1"/>
              <a:t>The One &amp; Only Reason People Go To Hell</a:t>
            </a:r>
          </a:p>
          <a:p>
            <a:pPr algn="ctr">
              <a:spcBef>
                <a:spcPct val="50000"/>
              </a:spcBef>
            </a:pPr>
            <a:r>
              <a:rPr lang="en-US" b="1" i="1">
                <a:latin typeface="Harrington" charset="0"/>
              </a:rPr>
              <a:t>By Curtis Hutson</a:t>
            </a:r>
          </a:p>
        </p:txBody>
      </p:sp>
      <p:sp>
        <p:nvSpPr>
          <p:cNvPr id="19459" name="Text Box 3"/>
          <p:cNvSpPr txBox="1">
            <a:spLocks noChangeArrowheads="1"/>
          </p:cNvSpPr>
          <p:nvPr/>
        </p:nvSpPr>
        <p:spPr bwMode="auto">
          <a:xfrm>
            <a:off x="152400" y="1644650"/>
            <a:ext cx="8763000" cy="641350"/>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rgbClr val="CC0000"/>
                </a:solidFill>
              </a:rPr>
              <a:t>Implied in the Article:</a:t>
            </a:r>
          </a:p>
        </p:txBody>
      </p:sp>
      <p:sp>
        <p:nvSpPr>
          <p:cNvPr id="3076" name="Text Box 4"/>
          <p:cNvSpPr txBox="1">
            <a:spLocks noChangeArrowheads="1"/>
          </p:cNvSpPr>
          <p:nvPr/>
        </p:nvSpPr>
        <p:spPr bwMode="auto">
          <a:xfrm>
            <a:off x="1295400" y="2452688"/>
            <a:ext cx="7315200" cy="3871912"/>
          </a:xfrm>
          <a:prstGeom prst="rect">
            <a:avLst/>
          </a:prstGeom>
          <a:noFill/>
          <a:ln w="9525">
            <a:noFill/>
            <a:miter lim="800000"/>
            <a:headEnd/>
            <a:tailEnd/>
          </a:ln>
        </p:spPr>
        <p:txBody>
          <a:bodyPr>
            <a:prstTxWarp prst="textNoShape">
              <a:avLst/>
            </a:prstTxWarp>
            <a:spAutoFit/>
          </a:bodyPr>
          <a:lstStyle/>
          <a:p>
            <a:pPr marL="342900" indent="-342900">
              <a:lnSpc>
                <a:spcPct val="115000"/>
              </a:lnSpc>
              <a:spcBef>
                <a:spcPct val="50000"/>
              </a:spcBef>
              <a:buFontTx/>
              <a:buAutoNum type="arabicPeriod"/>
            </a:pPr>
            <a:r>
              <a:rPr lang="en-US" sz="3200" b="1"/>
              <a:t> Its Alright To Sin.</a:t>
            </a:r>
          </a:p>
          <a:p>
            <a:pPr marL="342900" indent="-342900">
              <a:lnSpc>
                <a:spcPct val="115000"/>
              </a:lnSpc>
              <a:spcBef>
                <a:spcPct val="50000"/>
              </a:spcBef>
              <a:buFontTx/>
              <a:buAutoNum type="arabicPeriod"/>
            </a:pPr>
            <a:r>
              <a:rPr lang="en-US" sz="3200" b="1"/>
              <a:t> No Need To Stop Sinning.</a:t>
            </a:r>
          </a:p>
          <a:p>
            <a:pPr marL="342900" indent="-342900">
              <a:lnSpc>
                <a:spcPct val="115000"/>
              </a:lnSpc>
              <a:spcBef>
                <a:spcPct val="50000"/>
              </a:spcBef>
              <a:buFontTx/>
              <a:buAutoNum type="arabicPeriod"/>
            </a:pPr>
            <a:r>
              <a:rPr lang="en-US" sz="3200" b="1"/>
              <a:t> Sin Is Not Dangerous.</a:t>
            </a:r>
          </a:p>
          <a:p>
            <a:pPr marL="342900" indent="-342900">
              <a:lnSpc>
                <a:spcPct val="115000"/>
              </a:lnSpc>
              <a:spcBef>
                <a:spcPct val="50000"/>
              </a:spcBef>
              <a:buFontTx/>
              <a:buAutoNum type="arabicPeriod"/>
            </a:pPr>
            <a:r>
              <a:rPr lang="en-US" sz="3200" b="1"/>
              <a:t> No Need To Live Like A Christian.</a:t>
            </a:r>
          </a:p>
          <a:p>
            <a:pPr marL="342900" indent="-342900">
              <a:lnSpc>
                <a:spcPct val="115000"/>
              </a:lnSpc>
              <a:spcBef>
                <a:spcPct val="50000"/>
              </a:spcBef>
              <a:buFontTx/>
              <a:buAutoNum type="arabicPeriod"/>
            </a:pPr>
            <a:r>
              <a:rPr lang="en-US" sz="3200" b="1"/>
              <a:t> No Need To Be Baptized.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wipe(up)">
                                      <p:cBhvr>
                                        <p:cTn id="7" dur="500"/>
                                        <p:tgtEl>
                                          <p:spTgt spid="307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076">
                                            <p:txEl>
                                              <p:pRg st="1" end="1"/>
                                            </p:txEl>
                                          </p:spTgt>
                                        </p:tgtEl>
                                        <p:attrNameLst>
                                          <p:attrName>style.visibility</p:attrName>
                                        </p:attrNameLst>
                                      </p:cBhvr>
                                      <p:to>
                                        <p:strVal val="visible"/>
                                      </p:to>
                                    </p:set>
                                    <p:animEffect transition="in" filter="wipe(up)">
                                      <p:cBhvr>
                                        <p:cTn id="12" dur="500"/>
                                        <p:tgtEl>
                                          <p:spTgt spid="307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076">
                                            <p:txEl>
                                              <p:pRg st="2" end="2"/>
                                            </p:txEl>
                                          </p:spTgt>
                                        </p:tgtEl>
                                        <p:attrNameLst>
                                          <p:attrName>style.visibility</p:attrName>
                                        </p:attrNameLst>
                                      </p:cBhvr>
                                      <p:to>
                                        <p:strVal val="visible"/>
                                      </p:to>
                                    </p:set>
                                    <p:animEffect transition="in" filter="wipe(up)">
                                      <p:cBhvr>
                                        <p:cTn id="17" dur="500"/>
                                        <p:tgtEl>
                                          <p:spTgt spid="307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3076">
                                            <p:txEl>
                                              <p:pRg st="3" end="3"/>
                                            </p:txEl>
                                          </p:spTgt>
                                        </p:tgtEl>
                                        <p:attrNameLst>
                                          <p:attrName>style.visibility</p:attrName>
                                        </p:attrNameLst>
                                      </p:cBhvr>
                                      <p:to>
                                        <p:strVal val="visible"/>
                                      </p:to>
                                    </p:set>
                                    <p:animEffect transition="in" filter="wipe(up)">
                                      <p:cBhvr>
                                        <p:cTn id="22" dur="500"/>
                                        <p:tgtEl>
                                          <p:spTgt spid="307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3076">
                                            <p:txEl>
                                              <p:pRg st="4" end="4"/>
                                            </p:txEl>
                                          </p:spTgt>
                                        </p:tgtEl>
                                        <p:attrNameLst>
                                          <p:attrName>style.visibility</p:attrName>
                                        </p:attrNameLst>
                                      </p:cBhvr>
                                      <p:to>
                                        <p:strVal val="visible"/>
                                      </p:to>
                                    </p:set>
                                    <p:animEffect transition="in" filter="wipe(up)">
                                      <p:cBhvr>
                                        <p:cTn id="27" dur="500"/>
                                        <p:tgtEl>
                                          <p:spTgt spid="307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304800" y="1020763"/>
            <a:ext cx="7620000" cy="579437"/>
          </a:xfrm>
          <a:prstGeom prst="rect">
            <a:avLst/>
          </a:prstGeom>
          <a:noFill/>
          <a:ln w="9525">
            <a:noFill/>
            <a:miter lim="800000"/>
            <a:headEnd/>
            <a:tailEnd/>
          </a:ln>
        </p:spPr>
        <p:txBody>
          <a:bodyPr>
            <a:prstTxWarp prst="textNoShape">
              <a:avLst/>
            </a:prstTxWarp>
            <a:spAutoFit/>
          </a:bodyPr>
          <a:lstStyle/>
          <a:p>
            <a:pPr>
              <a:spcBef>
                <a:spcPct val="50000"/>
              </a:spcBef>
            </a:pPr>
            <a:r>
              <a:rPr lang="en-US" sz="3200" b="1">
                <a:solidFill>
                  <a:srgbClr val="CC0000"/>
                </a:solidFill>
              </a:rPr>
              <a:t>Ministers of Satan Do Exist</a:t>
            </a:r>
          </a:p>
        </p:txBody>
      </p:sp>
      <p:sp>
        <p:nvSpPr>
          <p:cNvPr id="5125" name="Text Box 5"/>
          <p:cNvSpPr txBox="1">
            <a:spLocks noChangeArrowheads="1"/>
          </p:cNvSpPr>
          <p:nvPr/>
        </p:nvSpPr>
        <p:spPr bwMode="auto">
          <a:xfrm>
            <a:off x="304800" y="1619250"/>
            <a:ext cx="8534400" cy="5086350"/>
          </a:xfrm>
          <a:prstGeom prst="rect">
            <a:avLst/>
          </a:prstGeom>
          <a:noFill/>
          <a:ln w="9525">
            <a:noFill/>
            <a:miter lim="800000"/>
            <a:headEnd/>
            <a:tailEnd/>
          </a:ln>
        </p:spPr>
        <p:txBody>
          <a:bodyPr>
            <a:prstTxWarp prst="textNoShape">
              <a:avLst/>
            </a:prstTxWarp>
            <a:spAutoFit/>
          </a:bodyPr>
          <a:lstStyle/>
          <a:p>
            <a:pPr>
              <a:lnSpc>
                <a:spcPct val="105000"/>
              </a:lnSpc>
            </a:pPr>
            <a:r>
              <a:rPr lang="en-US"/>
              <a:t>For such are false apostles, deceitful workers, transforming themselves into apostles of Christ. And no wonder! For Satan himself transforms himself into an angel of light. Therefore it is no great thing if his ministers also transform themselves into ministers of righteousness, whose end will be according to their works. (2 Cor. 11:13-15)</a:t>
            </a:r>
          </a:p>
          <a:p>
            <a:pPr>
              <a:lnSpc>
                <a:spcPct val="105000"/>
              </a:lnSpc>
            </a:pPr>
            <a:endParaRPr lang="en-US" sz="1200"/>
          </a:p>
          <a:p>
            <a:pPr>
              <a:lnSpc>
                <a:spcPct val="105000"/>
              </a:lnSpc>
            </a:pPr>
            <a:r>
              <a:rPr lang="en-US"/>
              <a:t>Now the Spirit expressly says that in latter times some will depart from the faith, giving heed to deceiving spirits and doctrines of demons, speaking lies in hypocrisy, having their own conscience seared with a hot iron. (1 Tim. 4:1-2)</a:t>
            </a:r>
          </a:p>
          <a:p>
            <a:pPr>
              <a:lnSpc>
                <a:spcPct val="105000"/>
              </a:lnSpc>
            </a:pPr>
            <a:endParaRPr lang="en-US" sz="1200"/>
          </a:p>
          <a:p>
            <a:pPr>
              <a:lnSpc>
                <a:spcPct val="105000"/>
              </a:lnSpc>
            </a:pPr>
            <a:r>
              <a:rPr lang="en-US" b="1">
                <a:solidFill>
                  <a:srgbClr val="CC0000"/>
                </a:solidFill>
              </a:rPr>
              <a:t>Then the serpent said to the woman, “You will not surely die.” (Gen. 3:4)</a:t>
            </a:r>
          </a:p>
        </p:txBody>
      </p:sp>
      <p:sp>
        <p:nvSpPr>
          <p:cNvPr id="21508" name="Text Box 7"/>
          <p:cNvSpPr txBox="1">
            <a:spLocks noChangeArrowheads="1"/>
          </p:cNvSpPr>
          <p:nvPr/>
        </p:nvSpPr>
        <p:spPr bwMode="auto">
          <a:xfrm>
            <a:off x="228600" y="152400"/>
            <a:ext cx="8610600" cy="822325"/>
          </a:xfrm>
          <a:prstGeom prst="rect">
            <a:avLst/>
          </a:prstGeom>
          <a:solidFill>
            <a:srgbClr val="CC0000"/>
          </a:solidFill>
          <a:ln w="9525">
            <a:noFill/>
            <a:miter lim="800000"/>
            <a:headEnd/>
            <a:tailEnd/>
          </a:ln>
        </p:spPr>
        <p:txBody>
          <a:bodyPr>
            <a:prstTxWarp prst="textNoShape">
              <a:avLst/>
            </a:prstTxWarp>
            <a:spAutoFit/>
          </a:bodyPr>
          <a:lstStyle/>
          <a:p>
            <a:pPr>
              <a:spcBef>
                <a:spcPct val="50000"/>
              </a:spcBef>
            </a:pPr>
            <a:r>
              <a:rPr lang="en-US">
                <a:solidFill>
                  <a:schemeClr val="bg1"/>
                </a:solidFill>
              </a:rPr>
              <a:t>“…It cannot be sin that causes a person to go to Hell.  It has to be something else.” </a:t>
            </a:r>
            <a:r>
              <a:rPr lang="en-US" sz="1800" b="1" i="1">
                <a:solidFill>
                  <a:schemeClr val="bg1"/>
                </a:solidFill>
                <a:latin typeface="Harrington" charset="0"/>
              </a:rPr>
              <a:t>Curtis Hutson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Effect transition="in" filter="wipe(up)">
                                      <p:cBhvr>
                                        <p:cTn id="7" dur="500"/>
                                        <p:tgtEl>
                                          <p:spTgt spid="51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5125">
                                            <p:txEl>
                                              <p:pRg st="2" end="2"/>
                                            </p:txEl>
                                          </p:spTgt>
                                        </p:tgtEl>
                                        <p:attrNameLst>
                                          <p:attrName>style.visibility</p:attrName>
                                        </p:attrNameLst>
                                      </p:cBhvr>
                                      <p:to>
                                        <p:strVal val="visible"/>
                                      </p:to>
                                    </p:set>
                                    <p:animEffect transition="in" filter="wipe(up)">
                                      <p:cBhvr>
                                        <p:cTn id="12" dur="500"/>
                                        <p:tgtEl>
                                          <p:spTgt spid="512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5125">
                                            <p:txEl>
                                              <p:pRg st="4" end="4"/>
                                            </p:txEl>
                                          </p:spTgt>
                                        </p:tgtEl>
                                        <p:attrNameLst>
                                          <p:attrName>style.visibility</p:attrName>
                                        </p:attrNameLst>
                                      </p:cBhvr>
                                      <p:to>
                                        <p:strVal val="visible"/>
                                      </p:to>
                                    </p:set>
                                    <p:animEffect transition="in" filter="wipe(up)">
                                      <p:cBhvr>
                                        <p:cTn id="17" dur="500"/>
                                        <p:tgtEl>
                                          <p:spTgt spid="51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3554" name="Picture 5"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0" y="76200"/>
            <a:ext cx="1905000" cy="6705600"/>
          </a:xfrm>
          <a:prstGeom prst="rect">
            <a:avLst/>
          </a:prstGeom>
          <a:noFill/>
          <a:ln w="9525">
            <a:noFill/>
            <a:miter lim="800000"/>
            <a:headEnd/>
            <a:tailEnd/>
          </a:ln>
        </p:spPr>
      </p:pic>
      <p:sp>
        <p:nvSpPr>
          <p:cNvPr id="6150" name="Text Box 6"/>
          <p:cNvSpPr txBox="1">
            <a:spLocks noChangeArrowheads="1"/>
          </p:cNvSpPr>
          <p:nvPr/>
        </p:nvSpPr>
        <p:spPr bwMode="auto">
          <a:xfrm>
            <a:off x="1905000" y="1987550"/>
            <a:ext cx="7162800" cy="4718050"/>
          </a:xfrm>
          <a:prstGeom prst="rect">
            <a:avLst/>
          </a:prstGeom>
          <a:noFill/>
          <a:ln w="9525">
            <a:noFill/>
            <a:miter lim="800000"/>
            <a:headEnd/>
            <a:tailEnd/>
          </a:ln>
        </p:spPr>
        <p:txBody>
          <a:bodyPr>
            <a:prstTxWarp prst="textNoShape">
              <a:avLst/>
            </a:prstTxWarp>
            <a:spAutoFit/>
          </a:bodyPr>
          <a:lstStyle/>
          <a:p>
            <a:pPr>
              <a:lnSpc>
                <a:spcPct val="115000"/>
              </a:lnSpc>
            </a:pPr>
            <a:r>
              <a:rPr lang="en-US"/>
              <a:t>Behold, the LORD'S hand is not shortened, That it cannot save; Nor His ear heavy, That it cannot hear. But your </a:t>
            </a:r>
            <a:r>
              <a:rPr lang="en-US">
                <a:solidFill>
                  <a:srgbClr val="CC0000"/>
                </a:solidFill>
              </a:rPr>
              <a:t>iniquities</a:t>
            </a:r>
            <a:r>
              <a:rPr lang="en-US"/>
              <a:t> have separated you from your God; And your </a:t>
            </a:r>
            <a:r>
              <a:rPr lang="en-US">
                <a:solidFill>
                  <a:srgbClr val="CC0000"/>
                </a:solidFill>
              </a:rPr>
              <a:t>sins</a:t>
            </a:r>
            <a:r>
              <a:rPr lang="en-US"/>
              <a:t> have hidden His face from you, So that He will not hear. (Isa. 59:1-2)</a:t>
            </a:r>
          </a:p>
          <a:p>
            <a:pPr>
              <a:lnSpc>
                <a:spcPct val="115000"/>
              </a:lnSpc>
            </a:pPr>
            <a:endParaRPr lang="en-US" sz="1200"/>
          </a:p>
          <a:p>
            <a:pPr>
              <a:lnSpc>
                <a:spcPct val="115000"/>
              </a:lnSpc>
            </a:pPr>
            <a:r>
              <a:rPr lang="en-US"/>
              <a:t>For the wages of </a:t>
            </a:r>
            <a:r>
              <a:rPr lang="en-US">
                <a:solidFill>
                  <a:srgbClr val="CC0000"/>
                </a:solidFill>
              </a:rPr>
              <a:t>sin</a:t>
            </a:r>
            <a:r>
              <a:rPr lang="en-US"/>
              <a:t> is death, but the gift of God is eternal life in Christ Jesus our Lord. (Rom. 6:23)</a:t>
            </a:r>
          </a:p>
          <a:p>
            <a:pPr>
              <a:lnSpc>
                <a:spcPct val="115000"/>
              </a:lnSpc>
            </a:pPr>
            <a:endParaRPr lang="en-US" sz="1200"/>
          </a:p>
          <a:p>
            <a:pPr>
              <a:lnSpc>
                <a:spcPct val="115000"/>
              </a:lnSpc>
            </a:pPr>
            <a:r>
              <a:rPr lang="en-US"/>
              <a:t>And the LORD said to Moses, “Whoever has </a:t>
            </a:r>
            <a:r>
              <a:rPr lang="en-US">
                <a:solidFill>
                  <a:srgbClr val="CC0000"/>
                </a:solidFill>
              </a:rPr>
              <a:t>sinned</a:t>
            </a:r>
            <a:r>
              <a:rPr lang="en-US"/>
              <a:t> against Me, I will blot him out of My book.” (Exodus 32:33)</a:t>
            </a:r>
          </a:p>
        </p:txBody>
      </p:sp>
      <p:sp>
        <p:nvSpPr>
          <p:cNvPr id="23556" name="Text Box 7"/>
          <p:cNvSpPr txBox="1">
            <a:spLocks noChangeArrowheads="1"/>
          </p:cNvSpPr>
          <p:nvPr/>
        </p:nvSpPr>
        <p:spPr bwMode="auto">
          <a:xfrm>
            <a:off x="2667000" y="723900"/>
            <a:ext cx="1457325" cy="762000"/>
          </a:xfrm>
          <a:prstGeom prst="rect">
            <a:avLst/>
          </a:prstGeom>
          <a:noFill/>
          <a:ln w="9525">
            <a:noFill/>
            <a:miter lim="800000"/>
            <a:headEnd/>
            <a:tailEnd/>
          </a:ln>
        </p:spPr>
        <p:txBody>
          <a:bodyPr wrap="none">
            <a:prstTxWarp prst="textNoShape">
              <a:avLst/>
            </a:prstTxWarp>
            <a:spAutoFit/>
          </a:bodyPr>
          <a:lstStyle/>
          <a:p>
            <a:r>
              <a:rPr lang="en-US" sz="4400" b="1"/>
              <a:t>GOD</a:t>
            </a:r>
          </a:p>
        </p:txBody>
      </p:sp>
      <p:sp>
        <p:nvSpPr>
          <p:cNvPr id="23557" name="Text Box 8"/>
          <p:cNvSpPr txBox="1">
            <a:spLocks noChangeArrowheads="1"/>
          </p:cNvSpPr>
          <p:nvPr/>
        </p:nvSpPr>
        <p:spPr bwMode="auto">
          <a:xfrm>
            <a:off x="5897563" y="723900"/>
            <a:ext cx="1457325" cy="762000"/>
          </a:xfrm>
          <a:prstGeom prst="rect">
            <a:avLst/>
          </a:prstGeom>
          <a:noFill/>
          <a:ln w="9525">
            <a:noFill/>
            <a:miter lim="800000"/>
            <a:headEnd/>
            <a:tailEnd/>
          </a:ln>
        </p:spPr>
        <p:txBody>
          <a:bodyPr wrap="none">
            <a:prstTxWarp prst="textNoShape">
              <a:avLst/>
            </a:prstTxWarp>
            <a:spAutoFit/>
          </a:bodyPr>
          <a:lstStyle/>
          <a:p>
            <a:r>
              <a:rPr lang="en-US" sz="4400" b="1"/>
              <a:t>MAN</a:t>
            </a:r>
          </a:p>
        </p:txBody>
      </p:sp>
      <p:grpSp>
        <p:nvGrpSpPr>
          <p:cNvPr id="2" name="Group 13"/>
          <p:cNvGrpSpPr>
            <a:grpSpLocks/>
          </p:cNvGrpSpPr>
          <p:nvPr/>
        </p:nvGrpSpPr>
        <p:grpSpPr bwMode="auto">
          <a:xfrm>
            <a:off x="4419600" y="190500"/>
            <a:ext cx="1219200" cy="1828800"/>
            <a:chOff x="2784" y="120"/>
            <a:chExt cx="768" cy="1152"/>
          </a:xfrm>
        </p:grpSpPr>
        <p:sp>
          <p:nvSpPr>
            <p:cNvPr id="23559" name="WordArt 10"/>
            <p:cNvSpPr>
              <a:spLocks noChangeArrowheads="1" noChangeShapeType="1" noTextEdit="1"/>
            </p:cNvSpPr>
            <p:nvPr/>
          </p:nvSpPr>
          <p:spPr bwMode="auto">
            <a:xfrm rot="5400000">
              <a:off x="2736" y="480"/>
              <a:ext cx="912" cy="432"/>
            </a:xfrm>
            <a:prstGeom prst="rect">
              <a:avLst/>
            </a:prstGeom>
          </p:spPr>
          <p:txBody>
            <a:bodyPr vert="wordArtVert" wrap="none" fromWordArt="1">
              <a:prstTxWarp prst="textPlain">
                <a:avLst>
                  <a:gd name="adj" fmla="val 50000"/>
                </a:avLst>
              </a:prstTxWarp>
            </a:bodyPr>
            <a:lstStyle/>
            <a:p>
              <a:pPr algn="ctr" fontAlgn="auto"/>
              <a:r>
                <a:rPr lang="en-US" kern="10">
                  <a:ln w="9525">
                    <a:solidFill>
                      <a:srgbClr val="000000"/>
                    </a:solidFill>
                    <a:round/>
                    <a:headEnd/>
                    <a:tailEnd/>
                  </a:ln>
                  <a:solidFill>
                    <a:srgbClr val="FF0000"/>
                  </a:solidFill>
                  <a:latin typeface="Arial"/>
                  <a:ea typeface="Arial"/>
                  <a:cs typeface="Arial"/>
                </a:rPr>
                <a:t>SIN</a:t>
              </a:r>
            </a:p>
          </p:txBody>
        </p:sp>
        <p:sp>
          <p:nvSpPr>
            <p:cNvPr id="23560" name="Line 11"/>
            <p:cNvSpPr>
              <a:spLocks noChangeShapeType="1"/>
            </p:cNvSpPr>
            <p:nvPr/>
          </p:nvSpPr>
          <p:spPr bwMode="auto">
            <a:xfrm>
              <a:off x="3552" y="120"/>
              <a:ext cx="0" cy="1152"/>
            </a:xfrm>
            <a:prstGeom prst="line">
              <a:avLst/>
            </a:prstGeom>
            <a:noFill/>
            <a:ln w="76200">
              <a:solidFill>
                <a:schemeClr val="tx1"/>
              </a:solidFill>
              <a:round/>
              <a:headEnd/>
              <a:tailEnd/>
            </a:ln>
          </p:spPr>
          <p:txBody>
            <a:bodyPr>
              <a:prstTxWarp prst="textNoShape">
                <a:avLst/>
              </a:prstTxWarp>
            </a:bodyPr>
            <a:lstStyle/>
            <a:p>
              <a:endParaRPr lang="en-US"/>
            </a:p>
          </p:txBody>
        </p:sp>
        <p:sp>
          <p:nvSpPr>
            <p:cNvPr id="23561" name="Line 12"/>
            <p:cNvSpPr>
              <a:spLocks noChangeShapeType="1"/>
            </p:cNvSpPr>
            <p:nvPr/>
          </p:nvSpPr>
          <p:spPr bwMode="auto">
            <a:xfrm>
              <a:off x="2784" y="120"/>
              <a:ext cx="0" cy="1152"/>
            </a:xfrm>
            <a:prstGeom prst="line">
              <a:avLst/>
            </a:prstGeom>
            <a:noFill/>
            <a:ln w="76200">
              <a:solidFill>
                <a:schemeClr val="tx1"/>
              </a:solidFill>
              <a:round/>
              <a:headEnd/>
              <a:tailEnd/>
            </a:ln>
          </p:spPr>
          <p:txBody>
            <a:bodyPr>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6150">
                                            <p:txEl>
                                              <p:pRg st="0" end="0"/>
                                            </p:txEl>
                                          </p:spTgt>
                                        </p:tgtEl>
                                        <p:attrNameLst>
                                          <p:attrName>style.visibility</p:attrName>
                                        </p:attrNameLst>
                                      </p:cBhvr>
                                      <p:to>
                                        <p:strVal val="visible"/>
                                      </p:to>
                                    </p:set>
                                    <p:animEffect transition="in" filter="wipe(up)">
                                      <p:cBhvr>
                                        <p:cTn id="12" dur="500"/>
                                        <p:tgtEl>
                                          <p:spTgt spid="615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6150">
                                            <p:txEl>
                                              <p:pRg st="2" end="2"/>
                                            </p:txEl>
                                          </p:spTgt>
                                        </p:tgtEl>
                                        <p:attrNameLst>
                                          <p:attrName>style.visibility</p:attrName>
                                        </p:attrNameLst>
                                      </p:cBhvr>
                                      <p:to>
                                        <p:strVal val="visible"/>
                                      </p:to>
                                    </p:set>
                                    <p:animEffect transition="in" filter="wipe(up)">
                                      <p:cBhvr>
                                        <p:cTn id="17" dur="500"/>
                                        <p:tgtEl>
                                          <p:spTgt spid="615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6150">
                                            <p:txEl>
                                              <p:pRg st="4" end="4"/>
                                            </p:txEl>
                                          </p:spTgt>
                                        </p:tgtEl>
                                        <p:attrNameLst>
                                          <p:attrName>style.visibility</p:attrName>
                                        </p:attrNameLst>
                                      </p:cBhvr>
                                      <p:to>
                                        <p:strVal val="visible"/>
                                      </p:to>
                                    </p:set>
                                    <p:animEffect transition="in" filter="wipe(up)">
                                      <p:cBhvr>
                                        <p:cTn id="22" dur="500"/>
                                        <p:tgtEl>
                                          <p:spTgt spid="61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9" name="Rectangle 11"/>
          <p:cNvSpPr>
            <a:spLocks noChangeArrowheads="1"/>
          </p:cNvSpPr>
          <p:nvPr/>
        </p:nvSpPr>
        <p:spPr bwMode="auto">
          <a:xfrm>
            <a:off x="7239000" y="2514600"/>
            <a:ext cx="533400" cy="304800"/>
          </a:xfrm>
          <a:prstGeom prst="rect">
            <a:avLst/>
          </a:prstGeom>
          <a:solidFill>
            <a:srgbClr val="FFFF66"/>
          </a:solidFill>
          <a:ln w="9525">
            <a:solidFill>
              <a:srgbClr val="FFFF66"/>
            </a:solidFill>
            <a:miter lim="800000"/>
            <a:headEnd/>
            <a:tailEnd/>
          </a:ln>
        </p:spPr>
        <p:txBody>
          <a:bodyPr wrap="none" anchor="ctr">
            <a:prstTxWarp prst="textNoShape">
              <a:avLst/>
            </a:prstTxWarp>
          </a:bodyPr>
          <a:lstStyle/>
          <a:p>
            <a:endParaRPr lang="en-US"/>
          </a:p>
        </p:txBody>
      </p:sp>
      <p:sp>
        <p:nvSpPr>
          <p:cNvPr id="7180" name="Rectangle 12"/>
          <p:cNvSpPr>
            <a:spLocks noChangeArrowheads="1"/>
          </p:cNvSpPr>
          <p:nvPr/>
        </p:nvSpPr>
        <p:spPr bwMode="auto">
          <a:xfrm>
            <a:off x="3810000" y="2895600"/>
            <a:ext cx="2438400" cy="381000"/>
          </a:xfrm>
          <a:prstGeom prst="rect">
            <a:avLst/>
          </a:prstGeom>
          <a:solidFill>
            <a:srgbClr val="FFFF66"/>
          </a:solidFill>
          <a:ln w="9525">
            <a:solidFill>
              <a:srgbClr val="FFFF66"/>
            </a:solidFill>
            <a:miter lim="800000"/>
            <a:headEnd/>
            <a:tailEnd/>
          </a:ln>
        </p:spPr>
        <p:txBody>
          <a:bodyPr wrap="none" anchor="ctr">
            <a:prstTxWarp prst="textNoShape">
              <a:avLst/>
            </a:prstTxWarp>
          </a:bodyPr>
          <a:lstStyle/>
          <a:p>
            <a:endParaRPr lang="en-US"/>
          </a:p>
        </p:txBody>
      </p:sp>
      <p:pic>
        <p:nvPicPr>
          <p:cNvPr id="25604"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0" y="76200"/>
            <a:ext cx="1905000" cy="6705600"/>
          </a:xfrm>
          <a:prstGeom prst="rect">
            <a:avLst/>
          </a:prstGeom>
          <a:noFill/>
          <a:ln w="9525">
            <a:noFill/>
            <a:miter lim="800000"/>
            <a:headEnd/>
            <a:tailEnd/>
          </a:ln>
        </p:spPr>
      </p:pic>
      <p:sp>
        <p:nvSpPr>
          <p:cNvPr id="7171" name="Text Box 3"/>
          <p:cNvSpPr txBox="1">
            <a:spLocks noChangeArrowheads="1"/>
          </p:cNvSpPr>
          <p:nvPr/>
        </p:nvSpPr>
        <p:spPr bwMode="auto">
          <a:xfrm>
            <a:off x="1905000" y="1600200"/>
            <a:ext cx="7162800" cy="5248275"/>
          </a:xfrm>
          <a:prstGeom prst="rect">
            <a:avLst/>
          </a:prstGeom>
          <a:noFill/>
          <a:ln w="9525">
            <a:noFill/>
            <a:miter lim="800000"/>
            <a:headEnd/>
            <a:tailEnd/>
          </a:ln>
        </p:spPr>
        <p:txBody>
          <a:bodyPr>
            <a:prstTxWarp prst="textNoShape">
              <a:avLst/>
            </a:prstTxWarp>
            <a:spAutoFit/>
          </a:bodyPr>
          <a:lstStyle/>
          <a:p>
            <a:pPr>
              <a:lnSpc>
                <a:spcPct val="110000"/>
              </a:lnSpc>
            </a:pPr>
            <a:r>
              <a:rPr lang="en-US"/>
              <a:t>But each one is tempted when he is drawn away by his own desires and enticed. Then, when desire has conceived, it gives birth to sin; and sin, when it is full-grown, brings forth death. (Jas. 1:14-15)</a:t>
            </a:r>
          </a:p>
          <a:p>
            <a:pPr>
              <a:lnSpc>
                <a:spcPct val="110000"/>
              </a:lnSpc>
            </a:pPr>
            <a:endParaRPr lang="en-US" sz="1000"/>
          </a:p>
          <a:p>
            <a:pPr>
              <a:lnSpc>
                <a:spcPct val="110000"/>
              </a:lnSpc>
            </a:pPr>
            <a:r>
              <a:rPr lang="en-US"/>
              <a:t>For I am not ashamed of the gospel of Christ, for it is the power of God to salvation for everyone who believes, for the Jew first and also for the Greek. (Rom. 1:16)</a:t>
            </a:r>
          </a:p>
          <a:p>
            <a:pPr>
              <a:lnSpc>
                <a:spcPct val="110000"/>
              </a:lnSpc>
            </a:pPr>
            <a:endParaRPr lang="en-US" sz="1000"/>
          </a:p>
          <a:p>
            <a:pPr>
              <a:lnSpc>
                <a:spcPct val="110000"/>
              </a:lnSpc>
            </a:pPr>
            <a:r>
              <a:rPr lang="en-US"/>
              <a:t>How much more shall the blood of Christ, who through the eternal Spirit offered Himself without spot to God, cleanse your conscience from dead works to serve the living God? (Heb. 9:14)</a:t>
            </a:r>
          </a:p>
        </p:txBody>
      </p:sp>
      <p:sp>
        <p:nvSpPr>
          <p:cNvPr id="7178" name="Text Box 10"/>
          <p:cNvSpPr txBox="1">
            <a:spLocks noChangeArrowheads="1"/>
          </p:cNvSpPr>
          <p:nvPr/>
        </p:nvSpPr>
        <p:spPr bwMode="auto">
          <a:xfrm>
            <a:off x="2209800" y="304800"/>
            <a:ext cx="6553200" cy="1160463"/>
          </a:xfrm>
          <a:prstGeom prst="rect">
            <a:avLst/>
          </a:prstGeom>
          <a:noFill/>
          <a:ln w="9525">
            <a:noFill/>
            <a:miter lim="800000"/>
            <a:headEnd/>
            <a:tailEnd/>
          </a:ln>
        </p:spPr>
        <p:txBody>
          <a:bodyPr>
            <a:prstTxWarp prst="textNoShape">
              <a:avLst/>
            </a:prstTxWarp>
            <a:spAutoFit/>
          </a:bodyPr>
          <a:lstStyle/>
          <a:p>
            <a:pPr>
              <a:spcBef>
                <a:spcPct val="50000"/>
              </a:spcBef>
            </a:pPr>
            <a:r>
              <a:rPr lang="en-US" sz="2800" b="1">
                <a:solidFill>
                  <a:srgbClr val="993300"/>
                </a:solidFill>
              </a:rPr>
              <a:t>SIN – Disease that causes death!</a:t>
            </a:r>
          </a:p>
          <a:p>
            <a:pPr>
              <a:spcBef>
                <a:spcPct val="50000"/>
              </a:spcBef>
            </a:pPr>
            <a:r>
              <a:rPr lang="en-US" sz="2800" b="1">
                <a:solidFill>
                  <a:srgbClr val="993300"/>
                </a:solidFill>
              </a:rPr>
              <a:t>CHRIST – Cure for the disease!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7171">
                                            <p:txEl>
                                              <p:pRg st="0" end="0"/>
                                            </p:txEl>
                                          </p:spTgt>
                                        </p:tgtEl>
                                        <p:attrNameLst>
                                          <p:attrName>style.visibility</p:attrName>
                                        </p:attrNameLst>
                                      </p:cBhvr>
                                      <p:to>
                                        <p:strVal val="visible"/>
                                      </p:to>
                                    </p:set>
                                    <p:animEffect transition="in" filter="wipe(up)">
                                      <p:cBhvr>
                                        <p:cTn id="11" dur="500"/>
                                        <p:tgtEl>
                                          <p:spTgt spid="717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179"/>
                                        </p:tgtEl>
                                        <p:attrNameLst>
                                          <p:attrName>style.visibility</p:attrName>
                                        </p:attrNameLst>
                                      </p:cBhvr>
                                      <p:to>
                                        <p:strVal val="visible"/>
                                      </p:to>
                                    </p:set>
                                    <p:animEffect transition="in" filter="wipe(left)">
                                      <p:cBhvr>
                                        <p:cTn id="16" dur="500"/>
                                        <p:tgtEl>
                                          <p:spTgt spid="7179"/>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7180"/>
                                        </p:tgtEl>
                                        <p:attrNameLst>
                                          <p:attrName>style.visibility</p:attrName>
                                        </p:attrNameLst>
                                      </p:cBhvr>
                                      <p:to>
                                        <p:strVal val="visible"/>
                                      </p:to>
                                    </p:set>
                                    <p:animEffect transition="in" filter="wipe(left)">
                                      <p:cBhvr>
                                        <p:cTn id="20" dur="500"/>
                                        <p:tgtEl>
                                          <p:spTgt spid="7180"/>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Effect transition="in" filter="wipe(up)">
                                      <p:cBhvr>
                                        <p:cTn id="25" dur="500"/>
                                        <p:tgtEl>
                                          <p:spTgt spid="717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7171">
                                            <p:txEl>
                                              <p:pRg st="4" end="4"/>
                                            </p:txEl>
                                          </p:spTgt>
                                        </p:tgtEl>
                                        <p:attrNameLst>
                                          <p:attrName>style.visibility</p:attrName>
                                        </p:attrNameLst>
                                      </p:cBhvr>
                                      <p:to>
                                        <p:strVal val="visible"/>
                                      </p:to>
                                    </p:set>
                                    <p:animEffect transition="in" filter="wipe(up)">
                                      <p:cBhvr>
                                        <p:cTn id="30" dur="500"/>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9" grpId="0" animBg="1"/>
      <p:bldP spid="7180"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7650"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0" y="76200"/>
            <a:ext cx="1905000" cy="6705600"/>
          </a:xfrm>
          <a:prstGeom prst="rect">
            <a:avLst/>
          </a:prstGeom>
          <a:noFill/>
          <a:ln w="9525">
            <a:noFill/>
            <a:miter lim="800000"/>
            <a:headEnd/>
            <a:tailEnd/>
          </a:ln>
        </p:spPr>
      </p:pic>
      <p:sp>
        <p:nvSpPr>
          <p:cNvPr id="8195" name="Text Box 3"/>
          <p:cNvSpPr txBox="1">
            <a:spLocks noChangeArrowheads="1"/>
          </p:cNvSpPr>
          <p:nvPr/>
        </p:nvSpPr>
        <p:spPr bwMode="auto">
          <a:xfrm>
            <a:off x="1828800" y="1981200"/>
            <a:ext cx="7162800" cy="3806825"/>
          </a:xfrm>
          <a:prstGeom prst="rect">
            <a:avLst/>
          </a:prstGeom>
          <a:noFill/>
          <a:ln w="9525">
            <a:noFill/>
            <a:miter lim="800000"/>
            <a:headEnd/>
            <a:tailEnd/>
          </a:ln>
        </p:spPr>
        <p:txBody>
          <a:bodyPr>
            <a:prstTxWarp prst="textNoShape">
              <a:avLst/>
            </a:prstTxWarp>
            <a:spAutoFit/>
          </a:bodyPr>
          <a:lstStyle/>
          <a:p>
            <a:pPr>
              <a:lnSpc>
                <a:spcPct val="145000"/>
              </a:lnSpc>
              <a:buClr>
                <a:srgbClr val="993300"/>
              </a:buClr>
              <a:buFont typeface="Wingdings" charset="2"/>
              <a:buChar char="è"/>
            </a:pPr>
            <a:r>
              <a:rPr lang="en-US" sz="2800" b="1"/>
              <a:t>What sin is.</a:t>
            </a:r>
          </a:p>
          <a:p>
            <a:pPr>
              <a:lnSpc>
                <a:spcPct val="145000"/>
              </a:lnSpc>
              <a:buClr>
                <a:srgbClr val="993300"/>
              </a:buClr>
              <a:buFont typeface="Wingdings" charset="2"/>
              <a:buChar char="è"/>
            </a:pPr>
            <a:r>
              <a:rPr lang="en-US" sz="2800" b="1"/>
              <a:t>What the cure for sin is.</a:t>
            </a:r>
          </a:p>
          <a:p>
            <a:pPr>
              <a:lnSpc>
                <a:spcPct val="145000"/>
              </a:lnSpc>
              <a:buClr>
                <a:srgbClr val="993300"/>
              </a:buClr>
              <a:buFont typeface="Wingdings" charset="2"/>
              <a:buChar char="è"/>
            </a:pPr>
            <a:r>
              <a:rPr lang="en-US" sz="2800" b="1"/>
              <a:t>How to avoid the disease in the future.</a:t>
            </a:r>
          </a:p>
          <a:p>
            <a:pPr>
              <a:lnSpc>
                <a:spcPct val="145000"/>
              </a:lnSpc>
              <a:buClr>
                <a:srgbClr val="993300"/>
              </a:buClr>
              <a:buFont typeface="Wingdings" charset="2"/>
              <a:buChar char="è"/>
            </a:pPr>
            <a:r>
              <a:rPr lang="en-US" sz="2800" b="1"/>
              <a:t>How to be cured when we sin again.</a:t>
            </a:r>
          </a:p>
          <a:p>
            <a:pPr>
              <a:lnSpc>
                <a:spcPct val="145000"/>
              </a:lnSpc>
              <a:buClr>
                <a:srgbClr val="993300"/>
              </a:buClr>
              <a:buFont typeface="Wingdings" charset="2"/>
              <a:buChar char="è"/>
            </a:pPr>
            <a:r>
              <a:rPr lang="en-US" sz="2800" b="1"/>
              <a:t>Warns of the Judgment.</a:t>
            </a:r>
          </a:p>
          <a:p>
            <a:pPr>
              <a:lnSpc>
                <a:spcPct val="145000"/>
              </a:lnSpc>
              <a:buClr>
                <a:srgbClr val="993300"/>
              </a:buClr>
              <a:buFont typeface="Wingdings" charset="2"/>
              <a:buChar char="è"/>
            </a:pPr>
            <a:r>
              <a:rPr lang="en-US" sz="2800" b="1"/>
              <a:t>Pleads with us to be ready by obeying.</a:t>
            </a:r>
          </a:p>
        </p:txBody>
      </p:sp>
      <p:sp>
        <p:nvSpPr>
          <p:cNvPr id="27652" name="Text Box 4"/>
          <p:cNvSpPr txBox="1">
            <a:spLocks noChangeArrowheads="1"/>
          </p:cNvSpPr>
          <p:nvPr/>
        </p:nvSpPr>
        <p:spPr bwMode="auto">
          <a:xfrm>
            <a:off x="1905000" y="1371600"/>
            <a:ext cx="6553200" cy="641350"/>
          </a:xfrm>
          <a:prstGeom prst="rect">
            <a:avLst/>
          </a:prstGeom>
          <a:noFill/>
          <a:ln w="9525">
            <a:noFill/>
            <a:miter lim="800000"/>
            <a:headEnd/>
            <a:tailEnd/>
          </a:ln>
        </p:spPr>
        <p:txBody>
          <a:bodyPr>
            <a:prstTxWarp prst="textNoShape">
              <a:avLst/>
            </a:prstTxWarp>
            <a:spAutoFit/>
          </a:bodyPr>
          <a:lstStyle/>
          <a:p>
            <a:pPr>
              <a:spcBef>
                <a:spcPct val="50000"/>
              </a:spcBef>
            </a:pPr>
            <a:r>
              <a:rPr lang="en-US" sz="3600" b="1">
                <a:solidFill>
                  <a:srgbClr val="993300"/>
                </a:solidFill>
              </a:rPr>
              <a:t>GOSPEL TELLS 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wipe(up)">
                                      <p:cBhvr>
                                        <p:cTn id="7" dur="500"/>
                                        <p:tgtEl>
                                          <p:spTgt spid="8195">
                                            <p:txEl>
                                              <p:pRg st="0" end="0"/>
                                            </p:txEl>
                                          </p:spTgt>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animEffect transition="in" filter="wipe(up)">
                                      <p:cBhvr>
                                        <p:cTn id="11" dur="500"/>
                                        <p:tgtEl>
                                          <p:spTgt spid="8195">
                                            <p:txEl>
                                              <p:pRg st="1" end="1"/>
                                            </p:txEl>
                                          </p:spTgt>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animEffect transition="in" filter="wipe(up)">
                                      <p:cBhvr>
                                        <p:cTn id="15" dur="500"/>
                                        <p:tgtEl>
                                          <p:spTgt spid="8195">
                                            <p:txEl>
                                              <p:pRg st="2" end="2"/>
                                            </p:txEl>
                                          </p:spTgt>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animEffect transition="in" filter="wipe(up)">
                                      <p:cBhvr>
                                        <p:cTn id="19" dur="500"/>
                                        <p:tgtEl>
                                          <p:spTgt spid="8195">
                                            <p:txEl>
                                              <p:pRg st="3" end="3"/>
                                            </p:txEl>
                                          </p:spTgt>
                                        </p:tgtEl>
                                      </p:cBhvr>
                                    </p:animEffect>
                                  </p:childTnLst>
                                </p:cTn>
                              </p:par>
                            </p:childTnLst>
                          </p:cTn>
                        </p:par>
                        <p:par>
                          <p:cTn id="20" fill="hold">
                            <p:stCondLst>
                              <p:cond delay="2000"/>
                            </p:stCondLst>
                            <p:childTnLst>
                              <p:par>
                                <p:cTn id="21" presetID="22" presetClass="entr" presetSubtype="1" fill="hold" nodeType="after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animEffect transition="in" filter="wipe(up)">
                                      <p:cBhvr>
                                        <p:cTn id="23" dur="500"/>
                                        <p:tgtEl>
                                          <p:spTgt spid="8195">
                                            <p:txEl>
                                              <p:pRg st="4" end="4"/>
                                            </p:txEl>
                                          </p:spTgt>
                                        </p:tgtEl>
                                      </p:cBhvr>
                                    </p:animEffect>
                                  </p:childTnLst>
                                </p:cTn>
                              </p:par>
                            </p:childTnLst>
                          </p:cTn>
                        </p:par>
                        <p:par>
                          <p:cTn id="24" fill="hold">
                            <p:stCondLst>
                              <p:cond delay="2500"/>
                            </p:stCondLst>
                            <p:childTnLst>
                              <p:par>
                                <p:cTn id="25" presetID="22" presetClass="entr" presetSubtype="1" fill="hold" nodeType="afterEffect">
                                  <p:stCondLst>
                                    <p:cond delay="0"/>
                                  </p:stCondLst>
                                  <p:childTnLst>
                                    <p:set>
                                      <p:cBhvr>
                                        <p:cTn id="26" dur="1" fill="hold">
                                          <p:stCondLst>
                                            <p:cond delay="0"/>
                                          </p:stCondLst>
                                        </p:cTn>
                                        <p:tgtEl>
                                          <p:spTgt spid="8195">
                                            <p:txEl>
                                              <p:pRg st="5" end="5"/>
                                            </p:txEl>
                                          </p:spTgt>
                                        </p:tgtEl>
                                        <p:attrNameLst>
                                          <p:attrName>style.visibility</p:attrName>
                                        </p:attrNameLst>
                                      </p:cBhvr>
                                      <p:to>
                                        <p:strVal val="visible"/>
                                      </p:to>
                                    </p:set>
                                    <p:animEffect transition="in" filter="wipe(up)">
                                      <p:cBhvr>
                                        <p:cTn id="27" dur="500"/>
                                        <p:tgtEl>
                                          <p:spTgt spid="81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9698"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29699" name="Text Box 5"/>
          <p:cNvSpPr txBox="1">
            <a:spLocks noChangeArrowheads="1"/>
          </p:cNvSpPr>
          <p:nvPr/>
        </p:nvSpPr>
        <p:spPr bwMode="auto">
          <a:xfrm>
            <a:off x="1676400" y="152400"/>
            <a:ext cx="5029200" cy="579438"/>
          </a:xfrm>
          <a:prstGeom prst="rect">
            <a:avLst/>
          </a:prstGeom>
          <a:noFill/>
          <a:ln w="9525">
            <a:noFill/>
            <a:miter lim="800000"/>
            <a:headEnd/>
            <a:tailEnd/>
          </a:ln>
        </p:spPr>
        <p:txBody>
          <a:bodyPr>
            <a:prstTxWarp prst="textNoShape">
              <a:avLst/>
            </a:prstTxWarp>
            <a:spAutoFit/>
          </a:bodyPr>
          <a:lstStyle/>
          <a:p>
            <a:pPr>
              <a:spcBef>
                <a:spcPct val="50000"/>
              </a:spcBef>
              <a:buFont typeface="Wingdings" charset="2"/>
              <a:buChar char=""/>
            </a:pPr>
            <a:r>
              <a:rPr lang="en-US" sz="3200" b="1">
                <a:solidFill>
                  <a:srgbClr val="993300"/>
                </a:solidFill>
              </a:rPr>
              <a:t> What is Sin?</a:t>
            </a:r>
          </a:p>
        </p:txBody>
      </p:sp>
      <p:sp>
        <p:nvSpPr>
          <p:cNvPr id="9222" name="Text Box 6"/>
          <p:cNvSpPr txBox="1">
            <a:spLocks noChangeArrowheads="1"/>
          </p:cNvSpPr>
          <p:nvPr/>
        </p:nvSpPr>
        <p:spPr bwMode="auto">
          <a:xfrm>
            <a:off x="1752600" y="685800"/>
            <a:ext cx="7086600" cy="6051550"/>
          </a:xfrm>
          <a:prstGeom prst="rect">
            <a:avLst/>
          </a:prstGeom>
          <a:noFill/>
          <a:ln w="9525">
            <a:noFill/>
            <a:miter lim="800000"/>
            <a:headEnd/>
            <a:tailEnd/>
          </a:ln>
        </p:spPr>
        <p:txBody>
          <a:bodyPr>
            <a:prstTxWarp prst="textNoShape">
              <a:avLst/>
            </a:prstTxWarp>
            <a:spAutoFit/>
          </a:bodyPr>
          <a:lstStyle/>
          <a:p>
            <a:pPr>
              <a:lnSpc>
                <a:spcPct val="110000"/>
              </a:lnSpc>
            </a:pPr>
            <a:r>
              <a:rPr lang="en-US"/>
              <a:t>Whoever commits sin also commits lawlessness, and </a:t>
            </a:r>
            <a:r>
              <a:rPr lang="en-US">
                <a:solidFill>
                  <a:srgbClr val="993300"/>
                </a:solidFill>
              </a:rPr>
              <a:t>sin is lawlessness</a:t>
            </a:r>
            <a:r>
              <a:rPr lang="en-US"/>
              <a:t>. (1 John 3:4)</a:t>
            </a:r>
          </a:p>
          <a:p>
            <a:pPr>
              <a:lnSpc>
                <a:spcPct val="110000"/>
              </a:lnSpc>
            </a:pPr>
            <a:endParaRPr lang="en-US" sz="1000"/>
          </a:p>
          <a:p>
            <a:pPr>
              <a:lnSpc>
                <a:spcPct val="110000"/>
              </a:lnSpc>
            </a:pPr>
            <a:r>
              <a:rPr lang="en-US"/>
              <a:t>Whoever transgresses and does not abide in the doctrine of Christ does not have God. He who abides in the doctrine of Christ has both the Father and the Son. (2 John 9)</a:t>
            </a:r>
          </a:p>
          <a:p>
            <a:pPr>
              <a:lnSpc>
                <a:spcPct val="110000"/>
              </a:lnSpc>
            </a:pPr>
            <a:endParaRPr lang="en-US" sz="1000"/>
          </a:p>
          <a:p>
            <a:pPr>
              <a:lnSpc>
                <a:spcPct val="110000"/>
              </a:lnSpc>
            </a:pPr>
            <a:r>
              <a:rPr lang="en-US"/>
              <a:t>Not everyone who says to Me, “Lord, Lord,” shall enter the kingdom of heaven, but he who does the will of My Father in heaven. Many will say to Me in that day, “Lord, Lord, have we not prophesied in Your name, cast out demons in Your name, and done many wonders in Your name?” And then I will declare to them, “I never knew you; depart from Me, you who practice </a:t>
            </a:r>
            <a:r>
              <a:rPr lang="en-US">
                <a:solidFill>
                  <a:srgbClr val="993300"/>
                </a:solidFill>
              </a:rPr>
              <a:t>lawlessness</a:t>
            </a:r>
            <a:r>
              <a:rPr lang="en-US"/>
              <a:t>!” (Matt. 7:21-23)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9222">
                                            <p:txEl>
                                              <p:pRg st="0" end="0"/>
                                            </p:txEl>
                                          </p:spTgt>
                                        </p:tgtEl>
                                        <p:attrNameLst>
                                          <p:attrName>style.visibility</p:attrName>
                                        </p:attrNameLst>
                                      </p:cBhvr>
                                      <p:to>
                                        <p:strVal val="visible"/>
                                      </p:to>
                                    </p:set>
                                    <p:animEffect transition="in" filter="wipe(up)">
                                      <p:cBhvr>
                                        <p:cTn id="7" dur="500"/>
                                        <p:tgtEl>
                                          <p:spTgt spid="92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9222">
                                            <p:txEl>
                                              <p:pRg st="2" end="2"/>
                                            </p:txEl>
                                          </p:spTgt>
                                        </p:tgtEl>
                                        <p:attrNameLst>
                                          <p:attrName>style.visibility</p:attrName>
                                        </p:attrNameLst>
                                      </p:cBhvr>
                                      <p:to>
                                        <p:strVal val="visible"/>
                                      </p:to>
                                    </p:set>
                                    <p:animEffect transition="in" filter="wipe(up)">
                                      <p:cBhvr>
                                        <p:cTn id="12" dur="500"/>
                                        <p:tgtEl>
                                          <p:spTgt spid="922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9222">
                                            <p:txEl>
                                              <p:pRg st="4" end="4"/>
                                            </p:txEl>
                                          </p:spTgt>
                                        </p:tgtEl>
                                        <p:attrNameLst>
                                          <p:attrName>style.visibility</p:attrName>
                                        </p:attrNameLst>
                                      </p:cBhvr>
                                      <p:to>
                                        <p:strVal val="visible"/>
                                      </p:to>
                                    </p:set>
                                    <p:animEffect transition="in" filter="wipe(up)">
                                      <p:cBhvr>
                                        <p:cTn id="17" dur="500"/>
                                        <p:tgtEl>
                                          <p:spTgt spid="922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1746" name="Picture 2" descr="Bible 03"/>
          <p:cNvPicPr>
            <a:picLocks noChangeAspect="1" noChangeArrowheads="1"/>
          </p:cNvPicPr>
          <p:nvPr/>
        </p:nvPicPr>
        <mc:AlternateContent>
          <mc:Choice xmlns:ma="http://schemas.microsoft.com/office/mac/drawingml/2008/main" Requires="ma">
            <p:blipFill>
              <a:blip r:embed="rId3"/>
              <a:srcRect l="-2956" r="-493"/>
              <a:stretch>
                <a:fillRect/>
              </a:stretch>
            </p:blipFill>
          </mc:Choice>
          <mc:Fallback>
            <p:blipFill>
              <a:blip r:embed="rId4"/>
              <a:srcRect l="-2956" r="-493"/>
              <a:stretch>
                <a:fillRect/>
              </a:stretch>
            </p:blipFill>
          </mc:Fallback>
        </mc:AlternateContent>
        <p:spPr bwMode="auto">
          <a:xfrm>
            <a:off x="76200" y="76200"/>
            <a:ext cx="1447800" cy="6705600"/>
          </a:xfrm>
          <a:prstGeom prst="rect">
            <a:avLst/>
          </a:prstGeom>
          <a:noFill/>
          <a:ln w="9525">
            <a:noFill/>
            <a:miter lim="800000"/>
            <a:headEnd/>
            <a:tailEnd/>
          </a:ln>
        </p:spPr>
      </p:pic>
      <p:sp>
        <p:nvSpPr>
          <p:cNvPr id="31747" name="Text Box 3"/>
          <p:cNvSpPr txBox="1">
            <a:spLocks noChangeArrowheads="1"/>
          </p:cNvSpPr>
          <p:nvPr/>
        </p:nvSpPr>
        <p:spPr bwMode="auto">
          <a:xfrm>
            <a:off x="1524000" y="334963"/>
            <a:ext cx="6934200" cy="579437"/>
          </a:xfrm>
          <a:prstGeom prst="rect">
            <a:avLst/>
          </a:prstGeom>
          <a:noFill/>
          <a:ln w="9525">
            <a:noFill/>
            <a:miter lim="800000"/>
            <a:headEnd/>
            <a:tailEnd/>
          </a:ln>
        </p:spPr>
        <p:txBody>
          <a:bodyPr>
            <a:prstTxWarp prst="textNoShape">
              <a:avLst/>
            </a:prstTxWarp>
            <a:spAutoFit/>
          </a:bodyPr>
          <a:lstStyle/>
          <a:p>
            <a:pPr>
              <a:spcBef>
                <a:spcPct val="50000"/>
              </a:spcBef>
              <a:buFont typeface="Wingdings" charset="2"/>
              <a:buChar char=""/>
            </a:pPr>
            <a:r>
              <a:rPr lang="en-US" sz="3200" b="1">
                <a:solidFill>
                  <a:srgbClr val="993300"/>
                </a:solidFill>
              </a:rPr>
              <a:t> What is Sin?  </a:t>
            </a:r>
            <a:r>
              <a:rPr lang="en-US" sz="3200" b="1" u="sng">
                <a:solidFill>
                  <a:srgbClr val="993300"/>
                </a:solidFill>
              </a:rPr>
              <a:t>LAWLESSNESS</a:t>
            </a:r>
          </a:p>
        </p:txBody>
      </p:sp>
      <p:sp>
        <p:nvSpPr>
          <p:cNvPr id="10245" name="Text Box 5"/>
          <p:cNvSpPr txBox="1">
            <a:spLocks noChangeArrowheads="1"/>
          </p:cNvSpPr>
          <p:nvPr/>
        </p:nvSpPr>
        <p:spPr bwMode="auto">
          <a:xfrm>
            <a:off x="1524000" y="1114425"/>
            <a:ext cx="7315200" cy="1552575"/>
          </a:xfrm>
          <a:prstGeom prst="rect">
            <a:avLst/>
          </a:prstGeom>
          <a:noFill/>
          <a:ln w="9525">
            <a:noFill/>
            <a:miter lim="800000"/>
            <a:headEnd/>
            <a:tailEnd/>
          </a:ln>
        </p:spPr>
        <p:txBody>
          <a:bodyPr>
            <a:prstTxWarp prst="textNoShape">
              <a:avLst/>
            </a:prstTxWarp>
            <a:spAutoFit/>
          </a:bodyPr>
          <a:lstStyle/>
          <a:p>
            <a:pPr>
              <a:spcBef>
                <a:spcPct val="50000"/>
              </a:spcBef>
              <a:buClr>
                <a:srgbClr val="993300"/>
              </a:buClr>
              <a:buFont typeface="Wingdings" charset="2"/>
              <a:buChar char="è"/>
            </a:pPr>
            <a:r>
              <a:rPr lang="en-US"/>
              <a:t>One who acts without authority.</a:t>
            </a:r>
          </a:p>
          <a:p>
            <a:pPr>
              <a:spcBef>
                <a:spcPct val="50000"/>
              </a:spcBef>
              <a:buClr>
                <a:srgbClr val="993300"/>
              </a:buClr>
              <a:buFont typeface="Wingdings" charset="2"/>
              <a:buChar char="è"/>
            </a:pPr>
            <a:r>
              <a:rPr lang="en-US"/>
              <a:t>State of being without law.</a:t>
            </a:r>
          </a:p>
          <a:p>
            <a:pPr>
              <a:spcBef>
                <a:spcPct val="50000"/>
              </a:spcBef>
              <a:buClr>
                <a:srgbClr val="993300"/>
              </a:buClr>
              <a:buFont typeface="Wingdings" charset="2"/>
              <a:buChar char="è"/>
            </a:pPr>
            <a:r>
              <a:rPr lang="en-US"/>
              <a:t>Bible Sense: Acting Without Authority from Christ.</a:t>
            </a:r>
          </a:p>
        </p:txBody>
      </p:sp>
      <p:sp>
        <p:nvSpPr>
          <p:cNvPr id="10246" name="Text Box 6"/>
          <p:cNvSpPr txBox="1">
            <a:spLocks noChangeArrowheads="1"/>
          </p:cNvSpPr>
          <p:nvPr/>
        </p:nvSpPr>
        <p:spPr bwMode="auto">
          <a:xfrm>
            <a:off x="1524000" y="2895600"/>
            <a:ext cx="7086600" cy="519113"/>
          </a:xfrm>
          <a:prstGeom prst="rect">
            <a:avLst/>
          </a:prstGeom>
          <a:noFill/>
          <a:ln w="9525">
            <a:noFill/>
            <a:miter lim="800000"/>
            <a:headEnd/>
            <a:tailEnd/>
          </a:ln>
        </p:spPr>
        <p:txBody>
          <a:bodyPr>
            <a:prstTxWarp prst="textNoShape">
              <a:avLst/>
            </a:prstTxWarp>
            <a:spAutoFit/>
          </a:bodyPr>
          <a:lstStyle/>
          <a:p>
            <a:pPr>
              <a:spcBef>
                <a:spcPct val="50000"/>
              </a:spcBef>
            </a:pPr>
            <a:r>
              <a:rPr lang="en-US" sz="2800" b="1">
                <a:solidFill>
                  <a:srgbClr val="993300"/>
                </a:solidFill>
              </a:rPr>
              <a:t>Lawless Acts:</a:t>
            </a:r>
          </a:p>
        </p:txBody>
      </p:sp>
      <p:sp>
        <p:nvSpPr>
          <p:cNvPr id="10247" name="Text Box 7"/>
          <p:cNvSpPr txBox="1">
            <a:spLocks noChangeArrowheads="1"/>
          </p:cNvSpPr>
          <p:nvPr/>
        </p:nvSpPr>
        <p:spPr bwMode="auto">
          <a:xfrm>
            <a:off x="1524000" y="3505200"/>
            <a:ext cx="7239000" cy="3195638"/>
          </a:xfrm>
          <a:prstGeom prst="rect">
            <a:avLst/>
          </a:prstGeom>
          <a:noFill/>
          <a:ln w="9525">
            <a:noFill/>
            <a:miter lim="800000"/>
            <a:headEnd/>
            <a:tailEnd/>
          </a:ln>
        </p:spPr>
        <p:txBody>
          <a:bodyPr>
            <a:prstTxWarp prst="textNoShape">
              <a:avLst/>
            </a:prstTxWarp>
            <a:spAutoFit/>
          </a:bodyPr>
          <a:lstStyle/>
          <a:p>
            <a:pPr>
              <a:spcBef>
                <a:spcPct val="50000"/>
              </a:spcBef>
              <a:buClr>
                <a:srgbClr val="993300"/>
              </a:buClr>
              <a:buFont typeface="Wingdings" charset="2"/>
              <a:buChar char="è"/>
            </a:pPr>
            <a:r>
              <a:rPr lang="en-US"/>
              <a:t>Must be circumcised to be saved.</a:t>
            </a:r>
          </a:p>
          <a:p>
            <a:pPr>
              <a:spcBef>
                <a:spcPct val="50000"/>
              </a:spcBef>
              <a:buClr>
                <a:srgbClr val="993300"/>
              </a:buClr>
              <a:buFont typeface="Wingdings" charset="2"/>
              <a:buChar char="è"/>
            </a:pPr>
            <a:r>
              <a:rPr lang="en-US"/>
              <a:t>Infant baptism?</a:t>
            </a:r>
          </a:p>
          <a:p>
            <a:pPr>
              <a:spcBef>
                <a:spcPct val="50000"/>
              </a:spcBef>
              <a:buClr>
                <a:srgbClr val="993300"/>
              </a:buClr>
              <a:buFont typeface="Wingdings" charset="2"/>
              <a:buChar char="è"/>
            </a:pPr>
            <a:r>
              <a:rPr lang="en-US"/>
              <a:t>Instrumental Music?</a:t>
            </a:r>
          </a:p>
          <a:p>
            <a:pPr>
              <a:spcBef>
                <a:spcPct val="50000"/>
              </a:spcBef>
              <a:buClr>
                <a:srgbClr val="993300"/>
              </a:buClr>
              <a:buFont typeface="Wingdings" charset="2"/>
              <a:buChar char="è"/>
            </a:pPr>
            <a:r>
              <a:rPr lang="en-US"/>
              <a:t>Altar call?</a:t>
            </a:r>
          </a:p>
          <a:p>
            <a:pPr>
              <a:spcBef>
                <a:spcPct val="50000"/>
              </a:spcBef>
              <a:buClr>
                <a:srgbClr val="993300"/>
              </a:buClr>
              <a:buFont typeface="Wingdings" charset="2"/>
              <a:buChar char="è"/>
            </a:pPr>
            <a:r>
              <a:rPr lang="en-US"/>
              <a:t>Church-sponsored recreation?</a:t>
            </a:r>
          </a:p>
          <a:p>
            <a:pPr>
              <a:spcBef>
                <a:spcPct val="50000"/>
              </a:spcBef>
              <a:buClr>
                <a:srgbClr val="993300"/>
              </a:buClr>
              <a:buFont typeface="Wingdings" charset="2"/>
              <a:buChar char="è"/>
            </a:pPr>
            <a:r>
              <a:rPr lang="en-US"/>
              <a:t>Sponsoring church arrangement for evangelism?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0245">
                                            <p:txEl>
                                              <p:pRg st="0" end="0"/>
                                            </p:txEl>
                                          </p:spTgt>
                                        </p:tgtEl>
                                        <p:attrNameLst>
                                          <p:attrName>style.visibility</p:attrName>
                                        </p:attrNameLst>
                                      </p:cBhvr>
                                      <p:to>
                                        <p:strVal val="visible"/>
                                      </p:to>
                                    </p:set>
                                    <p:animEffect transition="in" filter="wipe(up)">
                                      <p:cBhvr>
                                        <p:cTn id="7" dur="500"/>
                                        <p:tgtEl>
                                          <p:spTgt spid="102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0245">
                                            <p:txEl>
                                              <p:pRg st="1" end="1"/>
                                            </p:txEl>
                                          </p:spTgt>
                                        </p:tgtEl>
                                        <p:attrNameLst>
                                          <p:attrName>style.visibility</p:attrName>
                                        </p:attrNameLst>
                                      </p:cBhvr>
                                      <p:to>
                                        <p:strVal val="visible"/>
                                      </p:to>
                                    </p:set>
                                    <p:animEffect transition="in" filter="wipe(up)">
                                      <p:cBhvr>
                                        <p:cTn id="12" dur="500"/>
                                        <p:tgtEl>
                                          <p:spTgt spid="102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0245">
                                            <p:txEl>
                                              <p:pRg st="2" end="2"/>
                                            </p:txEl>
                                          </p:spTgt>
                                        </p:tgtEl>
                                        <p:attrNameLst>
                                          <p:attrName>style.visibility</p:attrName>
                                        </p:attrNameLst>
                                      </p:cBhvr>
                                      <p:to>
                                        <p:strVal val="visible"/>
                                      </p:to>
                                    </p:set>
                                    <p:animEffect transition="in" filter="wipe(up)">
                                      <p:cBhvr>
                                        <p:cTn id="17" dur="500"/>
                                        <p:tgtEl>
                                          <p:spTgt spid="102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024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10247">
                                            <p:txEl>
                                              <p:pRg st="0" end="0"/>
                                            </p:txEl>
                                          </p:spTgt>
                                        </p:tgtEl>
                                        <p:attrNameLst>
                                          <p:attrName>style.visibility</p:attrName>
                                        </p:attrNameLst>
                                      </p:cBhvr>
                                      <p:to>
                                        <p:strVal val="visible"/>
                                      </p:to>
                                    </p:set>
                                    <p:animEffect transition="in" filter="wipe(up)">
                                      <p:cBhvr>
                                        <p:cTn id="26" dur="500"/>
                                        <p:tgtEl>
                                          <p:spTgt spid="10247">
                                            <p:txEl>
                                              <p:pRg st="0" end="0"/>
                                            </p:txEl>
                                          </p:spTgt>
                                        </p:tgtEl>
                                      </p:cBhvr>
                                    </p:animEffect>
                                  </p:childTnLst>
                                </p:cTn>
                              </p:par>
                              <p:par>
                                <p:cTn id="27" presetID="22" presetClass="entr" presetSubtype="1" fill="hold" nodeType="withEffect">
                                  <p:stCondLst>
                                    <p:cond delay="0"/>
                                  </p:stCondLst>
                                  <p:childTnLst>
                                    <p:set>
                                      <p:cBhvr>
                                        <p:cTn id="28" dur="1" fill="hold">
                                          <p:stCondLst>
                                            <p:cond delay="0"/>
                                          </p:stCondLst>
                                        </p:cTn>
                                        <p:tgtEl>
                                          <p:spTgt spid="10247">
                                            <p:txEl>
                                              <p:pRg st="1" end="1"/>
                                            </p:txEl>
                                          </p:spTgt>
                                        </p:tgtEl>
                                        <p:attrNameLst>
                                          <p:attrName>style.visibility</p:attrName>
                                        </p:attrNameLst>
                                      </p:cBhvr>
                                      <p:to>
                                        <p:strVal val="visible"/>
                                      </p:to>
                                    </p:set>
                                    <p:animEffect transition="in" filter="wipe(up)">
                                      <p:cBhvr>
                                        <p:cTn id="29" dur="500"/>
                                        <p:tgtEl>
                                          <p:spTgt spid="10247">
                                            <p:txEl>
                                              <p:pRg st="1" end="1"/>
                                            </p:txEl>
                                          </p:spTgt>
                                        </p:tgtEl>
                                      </p:cBhvr>
                                    </p:animEffect>
                                  </p:childTnLst>
                                </p:cTn>
                              </p:par>
                              <p:par>
                                <p:cTn id="30" presetID="22" presetClass="entr" presetSubtype="1" fill="hold" nodeType="withEffect">
                                  <p:stCondLst>
                                    <p:cond delay="0"/>
                                  </p:stCondLst>
                                  <p:childTnLst>
                                    <p:set>
                                      <p:cBhvr>
                                        <p:cTn id="31" dur="1" fill="hold">
                                          <p:stCondLst>
                                            <p:cond delay="0"/>
                                          </p:stCondLst>
                                        </p:cTn>
                                        <p:tgtEl>
                                          <p:spTgt spid="10247">
                                            <p:txEl>
                                              <p:pRg st="2" end="2"/>
                                            </p:txEl>
                                          </p:spTgt>
                                        </p:tgtEl>
                                        <p:attrNameLst>
                                          <p:attrName>style.visibility</p:attrName>
                                        </p:attrNameLst>
                                      </p:cBhvr>
                                      <p:to>
                                        <p:strVal val="visible"/>
                                      </p:to>
                                    </p:set>
                                    <p:animEffect transition="in" filter="wipe(up)">
                                      <p:cBhvr>
                                        <p:cTn id="32" dur="500"/>
                                        <p:tgtEl>
                                          <p:spTgt spid="10247">
                                            <p:txEl>
                                              <p:pRg st="2" end="2"/>
                                            </p:txEl>
                                          </p:spTgt>
                                        </p:tgtEl>
                                      </p:cBhvr>
                                    </p:animEffect>
                                  </p:childTnLst>
                                </p:cTn>
                              </p:par>
                              <p:par>
                                <p:cTn id="33" presetID="22" presetClass="entr" presetSubtype="1" fill="hold" nodeType="withEffect">
                                  <p:stCondLst>
                                    <p:cond delay="0"/>
                                  </p:stCondLst>
                                  <p:childTnLst>
                                    <p:set>
                                      <p:cBhvr>
                                        <p:cTn id="34" dur="1" fill="hold">
                                          <p:stCondLst>
                                            <p:cond delay="0"/>
                                          </p:stCondLst>
                                        </p:cTn>
                                        <p:tgtEl>
                                          <p:spTgt spid="10247">
                                            <p:txEl>
                                              <p:pRg st="3" end="3"/>
                                            </p:txEl>
                                          </p:spTgt>
                                        </p:tgtEl>
                                        <p:attrNameLst>
                                          <p:attrName>style.visibility</p:attrName>
                                        </p:attrNameLst>
                                      </p:cBhvr>
                                      <p:to>
                                        <p:strVal val="visible"/>
                                      </p:to>
                                    </p:set>
                                    <p:animEffect transition="in" filter="wipe(up)">
                                      <p:cBhvr>
                                        <p:cTn id="35" dur="500"/>
                                        <p:tgtEl>
                                          <p:spTgt spid="10247">
                                            <p:txEl>
                                              <p:pRg st="3" end="3"/>
                                            </p:txEl>
                                          </p:spTgt>
                                        </p:tgtEl>
                                      </p:cBhvr>
                                    </p:animEffect>
                                  </p:childTnLst>
                                </p:cTn>
                              </p:par>
                              <p:par>
                                <p:cTn id="36" presetID="22" presetClass="entr" presetSubtype="1" fill="hold" nodeType="withEffect">
                                  <p:stCondLst>
                                    <p:cond delay="0"/>
                                  </p:stCondLst>
                                  <p:childTnLst>
                                    <p:set>
                                      <p:cBhvr>
                                        <p:cTn id="37" dur="1" fill="hold">
                                          <p:stCondLst>
                                            <p:cond delay="0"/>
                                          </p:stCondLst>
                                        </p:cTn>
                                        <p:tgtEl>
                                          <p:spTgt spid="10247">
                                            <p:txEl>
                                              <p:pRg st="4" end="4"/>
                                            </p:txEl>
                                          </p:spTgt>
                                        </p:tgtEl>
                                        <p:attrNameLst>
                                          <p:attrName>style.visibility</p:attrName>
                                        </p:attrNameLst>
                                      </p:cBhvr>
                                      <p:to>
                                        <p:strVal val="visible"/>
                                      </p:to>
                                    </p:set>
                                    <p:animEffect transition="in" filter="wipe(up)">
                                      <p:cBhvr>
                                        <p:cTn id="38" dur="500"/>
                                        <p:tgtEl>
                                          <p:spTgt spid="10247">
                                            <p:txEl>
                                              <p:pRg st="4" end="4"/>
                                            </p:txEl>
                                          </p:spTgt>
                                        </p:tgtEl>
                                      </p:cBhvr>
                                    </p:animEffect>
                                  </p:childTnLst>
                                </p:cTn>
                              </p:par>
                              <p:par>
                                <p:cTn id="39" presetID="22" presetClass="entr" presetSubtype="1" fill="hold" nodeType="withEffect">
                                  <p:stCondLst>
                                    <p:cond delay="0"/>
                                  </p:stCondLst>
                                  <p:childTnLst>
                                    <p:set>
                                      <p:cBhvr>
                                        <p:cTn id="40" dur="1" fill="hold">
                                          <p:stCondLst>
                                            <p:cond delay="0"/>
                                          </p:stCondLst>
                                        </p:cTn>
                                        <p:tgtEl>
                                          <p:spTgt spid="10247">
                                            <p:txEl>
                                              <p:pRg st="5" end="5"/>
                                            </p:txEl>
                                          </p:spTgt>
                                        </p:tgtEl>
                                        <p:attrNameLst>
                                          <p:attrName>style.visibility</p:attrName>
                                        </p:attrNameLst>
                                      </p:cBhvr>
                                      <p:to>
                                        <p:strVal val="visible"/>
                                      </p:to>
                                    </p:set>
                                    <p:animEffect transition="in" filter="wipe(up)">
                                      <p:cBhvr>
                                        <p:cTn id="41" dur="500"/>
                                        <p:tgtEl>
                                          <p:spTgt spid="102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836</TotalTime>
  <Words>2074</Words>
  <Application>Microsoft Macintosh PowerPoint</Application>
  <PresentationFormat>On-screen Show (4:3)</PresentationFormat>
  <Paragraphs>220</Paragraphs>
  <Slides>22</Slides>
  <Notes>22</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22</vt:i4>
      </vt:variant>
    </vt:vector>
  </HeadingPairs>
  <TitlesOfParts>
    <vt:vector size="27" baseType="lpstr">
      <vt:lpstr>Arial</vt:lpstr>
      <vt:lpstr>ＭＳ Ｐゴシック</vt:lpstr>
      <vt:lpstr>Harrington</vt:lpstr>
      <vt:lpstr>Wingdings</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 Walton Chapel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Walton Chapel Church of Christ</dc:creator>
  <cp:lastModifiedBy>Andrew Alexander</cp:lastModifiedBy>
  <cp:revision>50</cp:revision>
  <dcterms:created xsi:type="dcterms:W3CDTF">2010-05-17T19:42:05Z</dcterms:created>
  <dcterms:modified xsi:type="dcterms:W3CDTF">2010-05-17T19:45:51Z</dcterms:modified>
</cp:coreProperties>
</file>