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s/slide18.xml" ContentType="application/vnd.openxmlformats-officedocument.presentationml.slide+xml"/>
  <Override PartName="/ppt/slides/slide23.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slides/slide21.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s/slide19.xml" ContentType="application/vnd.openxmlformats-officedocument.presentationml.slide+xml"/>
  <Override PartName="/ppt/slides/slide24.xml" ContentType="application/vnd.openxmlformats-officedocument.presentationml.slide+xml"/>
  <Override PartName="/ppt/slideLayouts/slideLayout9.xml" ContentType="application/vnd.openxmlformats-officedocument.presentationml.slideLayout+xml"/>
  <Override PartName="/ppt/handoutMasters/handoutMaster1.xml" ContentType="application/vnd.openxmlformats-officedocument.presentationml.handoutMaster+xml"/>
  <Override PartName="/ppt/slides/slide6.xml" ContentType="application/vnd.openxmlformats-officedocument.presentationml.slide+xml"/>
  <Override PartName="/ppt/slideLayouts/slideLayout7.xml" ContentType="application/vnd.openxmlformats-officedocument.presentationml.slideLayout+xml"/>
  <Override PartName="/ppt/slides/slide17.xml" ContentType="application/vnd.openxmlformats-officedocument.presentationml.slide+xml"/>
  <Override PartName="/ppt/slides/slide22.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slides/slide20.xml" ContentType="application/vnd.openxmlformats-officedocument.presentationml.slide+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handoutMasterIdLst>
    <p:handoutMasterId r:id="rId26"/>
  </p:handoutMasterIdLst>
  <p:sldIdLst>
    <p:sldId id="256" r:id="rId2"/>
    <p:sldId id="279" r:id="rId3"/>
    <p:sldId id="257" r:id="rId4"/>
    <p:sldId id="258" r:id="rId5"/>
    <p:sldId id="259" r:id="rId6"/>
    <p:sldId id="260" r:id="rId7"/>
    <p:sldId id="262" r:id="rId8"/>
    <p:sldId id="261"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3" frameSlides="1"/>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horzBarState="maximized">
    <p:restoredLeft sz="15620"/>
    <p:restoredTop sz="94660"/>
  </p:normalViewPr>
  <p:slideViewPr>
    <p:cSldViewPr>
      <p:cViewPr varScale="1">
        <p:scale>
          <a:sx n="98" d="100"/>
          <a:sy n="98" d="100"/>
        </p:scale>
        <p:origin x="-536"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handoutMaster" Target="handoutMasters/handoutMaster1.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FCAE974-EBDF-D74C-9E71-392AD5CB9F06}" type="datetimeFigureOut">
              <a:rPr lang="en-US" smtClean="0"/>
              <a:pPr/>
              <a:t>9/6/09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8EEB70D-CEC7-8E4D-AE4B-DA0312072B91}"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7BB871B-648A-409A-9AA4-74AAEDD030DD}" type="datetimeFigureOut">
              <a:rPr lang="en-US" smtClean="0"/>
              <a:pPr/>
              <a:t>9/6/09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E1CBC5-B112-4861-876C-92A973F7C7A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BB871B-648A-409A-9AA4-74AAEDD030DD}" type="datetimeFigureOut">
              <a:rPr lang="en-US" smtClean="0"/>
              <a:pPr/>
              <a:t>9/6/09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E1CBC5-B112-4861-876C-92A973F7C7A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BB871B-648A-409A-9AA4-74AAEDD030DD}" type="datetimeFigureOut">
              <a:rPr lang="en-US" smtClean="0"/>
              <a:pPr/>
              <a:t>9/6/09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E1CBC5-B112-4861-876C-92A973F7C7A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7BB871B-648A-409A-9AA4-74AAEDD030DD}" type="datetimeFigureOut">
              <a:rPr lang="en-US" smtClean="0"/>
              <a:pPr/>
              <a:t>9/6/09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E1CBC5-B112-4861-876C-92A973F7C7A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BB871B-648A-409A-9AA4-74AAEDD030DD}" type="datetimeFigureOut">
              <a:rPr lang="en-US" smtClean="0"/>
              <a:pPr/>
              <a:t>9/6/09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E1CBC5-B112-4861-876C-92A973F7C7A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7BB871B-648A-409A-9AA4-74AAEDD030DD}" type="datetimeFigureOut">
              <a:rPr lang="en-US" smtClean="0"/>
              <a:pPr/>
              <a:t>9/6/09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E1CBC5-B112-4861-876C-92A973F7C7A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7BB871B-648A-409A-9AA4-74AAEDD030DD}" type="datetimeFigureOut">
              <a:rPr lang="en-US" smtClean="0"/>
              <a:pPr/>
              <a:t>9/6/09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E1CBC5-B112-4861-876C-92A973F7C7A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7BB871B-648A-409A-9AA4-74AAEDD030DD}" type="datetimeFigureOut">
              <a:rPr lang="en-US" smtClean="0"/>
              <a:pPr/>
              <a:t>9/6/09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E1CBC5-B112-4861-876C-92A973F7C7A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BB871B-648A-409A-9AA4-74AAEDD030DD}" type="datetimeFigureOut">
              <a:rPr lang="en-US" smtClean="0"/>
              <a:pPr/>
              <a:t>9/6/09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E1CBC5-B112-4861-876C-92A973F7C7A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BB871B-648A-409A-9AA4-74AAEDD030DD}" type="datetimeFigureOut">
              <a:rPr lang="en-US" smtClean="0"/>
              <a:pPr/>
              <a:t>9/6/09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E1CBC5-B112-4861-876C-92A973F7C7A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BB871B-648A-409A-9AA4-74AAEDD030DD}" type="datetimeFigureOut">
              <a:rPr lang="en-US" smtClean="0"/>
              <a:pPr/>
              <a:t>9/6/09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E1CBC5-B112-4861-876C-92A973F7C7A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BB871B-648A-409A-9AA4-74AAEDD030DD}" type="datetimeFigureOut">
              <a:rPr lang="en-US" smtClean="0"/>
              <a:pPr/>
              <a:t>9/6/09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E1CBC5-B112-4861-876C-92A973F7C7A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993775"/>
          </a:xfrm>
        </p:spPr>
        <p:txBody>
          <a:bodyPr/>
          <a:lstStyle/>
          <a:p>
            <a:r>
              <a:rPr lang="en-US" b="1" dirty="0" smtClean="0"/>
              <a:t>Overcoming Discouragement</a:t>
            </a:r>
            <a:endParaRPr lang="en-US" b="1" dirty="0"/>
          </a:p>
        </p:txBody>
      </p:sp>
      <p:sp>
        <p:nvSpPr>
          <p:cNvPr id="4" name="12-Point Star 3"/>
          <p:cNvSpPr/>
          <p:nvPr/>
        </p:nvSpPr>
        <p:spPr>
          <a:xfrm>
            <a:off x="457200" y="1752600"/>
            <a:ext cx="3200400" cy="838200"/>
          </a:xfrm>
          <a:prstGeom prst="star12">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ln w="18000">
                  <a:solidFill>
                    <a:schemeClr val="accent2">
                      <a:satMod val="140000"/>
                    </a:schemeClr>
                  </a:solidFill>
                  <a:prstDash val="solid"/>
                  <a:miter lim="800000"/>
                </a:ln>
                <a:solidFill>
                  <a:schemeClr val="tx1"/>
                </a:solidFill>
              </a:rPr>
              <a:t>The Blues</a:t>
            </a:r>
            <a:endParaRPr lang="en-US" sz="2800" b="1" dirty="0">
              <a:ln w="18000">
                <a:solidFill>
                  <a:schemeClr val="accent2">
                    <a:satMod val="140000"/>
                  </a:schemeClr>
                </a:solidFill>
                <a:prstDash val="solid"/>
                <a:miter lim="800000"/>
              </a:ln>
              <a:solidFill>
                <a:schemeClr val="tx1"/>
              </a:solidFill>
            </a:endParaRPr>
          </a:p>
        </p:txBody>
      </p:sp>
      <p:sp>
        <p:nvSpPr>
          <p:cNvPr id="5" name="12-Point Star 4"/>
          <p:cNvSpPr/>
          <p:nvPr/>
        </p:nvSpPr>
        <p:spPr>
          <a:xfrm>
            <a:off x="4572000" y="2133600"/>
            <a:ext cx="3962400" cy="838200"/>
          </a:xfrm>
          <a:prstGeom prst="star12">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ln w="18000">
                  <a:solidFill>
                    <a:schemeClr val="accent2">
                      <a:satMod val="140000"/>
                    </a:schemeClr>
                  </a:solidFill>
                  <a:prstDash val="solid"/>
                  <a:miter lim="800000"/>
                </a:ln>
                <a:solidFill>
                  <a:schemeClr val="tx1"/>
                </a:solidFill>
              </a:rPr>
              <a:t>Down &amp; Out</a:t>
            </a:r>
            <a:endParaRPr lang="en-US" sz="2800" b="1" dirty="0">
              <a:ln w="18000">
                <a:solidFill>
                  <a:schemeClr val="accent2">
                    <a:satMod val="140000"/>
                  </a:schemeClr>
                </a:solidFill>
                <a:prstDash val="solid"/>
                <a:miter lim="800000"/>
              </a:ln>
              <a:solidFill>
                <a:schemeClr val="tx1"/>
              </a:solidFill>
            </a:endParaRPr>
          </a:p>
        </p:txBody>
      </p:sp>
      <p:sp>
        <p:nvSpPr>
          <p:cNvPr id="6" name="12-Point Star 5"/>
          <p:cNvSpPr/>
          <p:nvPr/>
        </p:nvSpPr>
        <p:spPr>
          <a:xfrm>
            <a:off x="2133600" y="3276600"/>
            <a:ext cx="4572000" cy="838200"/>
          </a:xfrm>
          <a:prstGeom prst="star12">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ln w="18000">
                  <a:solidFill>
                    <a:schemeClr val="accent2">
                      <a:satMod val="140000"/>
                    </a:schemeClr>
                  </a:solidFill>
                  <a:prstDash val="solid"/>
                  <a:miter lim="800000"/>
                </a:ln>
                <a:solidFill>
                  <a:schemeClr val="tx1"/>
                </a:solidFill>
              </a:rPr>
              <a:t>In the Dumps</a:t>
            </a:r>
            <a:endParaRPr lang="en-US" sz="2800" b="1" dirty="0">
              <a:ln w="18000">
                <a:solidFill>
                  <a:schemeClr val="accent2">
                    <a:satMod val="140000"/>
                  </a:schemeClr>
                </a:solidFill>
                <a:prstDash val="solid"/>
                <a:miter lim="800000"/>
              </a:ln>
              <a:solidFill>
                <a:schemeClr val="tx1"/>
              </a:solidFill>
            </a:endParaRPr>
          </a:p>
        </p:txBody>
      </p:sp>
      <p:sp>
        <p:nvSpPr>
          <p:cNvPr id="7" name="12-Point Star 6"/>
          <p:cNvSpPr/>
          <p:nvPr/>
        </p:nvSpPr>
        <p:spPr>
          <a:xfrm>
            <a:off x="609600" y="4953000"/>
            <a:ext cx="3505200" cy="838200"/>
          </a:xfrm>
          <a:prstGeom prst="star12">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ln w="18000">
                  <a:solidFill>
                    <a:schemeClr val="accent2">
                      <a:satMod val="140000"/>
                    </a:schemeClr>
                  </a:solidFill>
                  <a:prstDash val="solid"/>
                  <a:miter lim="800000"/>
                </a:ln>
                <a:solidFill>
                  <a:schemeClr val="tx1"/>
                </a:solidFill>
              </a:rPr>
              <a:t>Depressed</a:t>
            </a:r>
            <a:endParaRPr lang="en-US" sz="2800" b="1" dirty="0">
              <a:ln w="18000">
                <a:solidFill>
                  <a:schemeClr val="accent2">
                    <a:satMod val="140000"/>
                  </a:schemeClr>
                </a:solidFill>
                <a:prstDash val="solid"/>
                <a:miter lim="800000"/>
              </a:ln>
              <a:solidFill>
                <a:schemeClr val="tx1"/>
              </a:solidFill>
            </a:endParaRPr>
          </a:p>
        </p:txBody>
      </p:sp>
      <p:sp>
        <p:nvSpPr>
          <p:cNvPr id="8" name="12-Point Star 7"/>
          <p:cNvSpPr/>
          <p:nvPr/>
        </p:nvSpPr>
        <p:spPr>
          <a:xfrm>
            <a:off x="4876800" y="4648200"/>
            <a:ext cx="3733800" cy="838200"/>
          </a:xfrm>
          <a:prstGeom prst="star12">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ln w="18000">
                  <a:solidFill>
                    <a:schemeClr val="accent2">
                      <a:satMod val="140000"/>
                    </a:schemeClr>
                  </a:solidFill>
                  <a:prstDash val="solid"/>
                  <a:miter lim="800000"/>
                </a:ln>
                <a:solidFill>
                  <a:schemeClr val="tx1"/>
                </a:solidFill>
              </a:rPr>
              <a:t>Frustrated</a:t>
            </a:r>
            <a:endParaRPr lang="en-US" sz="2800" b="1" dirty="0">
              <a:ln w="18000">
                <a:solidFill>
                  <a:schemeClr val="accent2">
                    <a:satMod val="140000"/>
                  </a:schemeClr>
                </a:solidFill>
                <a:prstDash val="solid"/>
                <a:miter lim="800000"/>
              </a:ln>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p:cTn id="13" dur="500" fill="hold"/>
                                        <p:tgtEl>
                                          <p:spTgt spid="5"/>
                                        </p:tgtEl>
                                        <p:attrNameLst>
                                          <p:attrName>ppt_w</p:attrName>
                                        </p:attrNameLst>
                                      </p:cBhvr>
                                      <p:tavLst>
                                        <p:tav tm="0">
                                          <p:val>
                                            <p:fltVal val="0"/>
                                          </p:val>
                                        </p:tav>
                                        <p:tav tm="100000">
                                          <p:val>
                                            <p:strVal val="#ppt_w"/>
                                          </p:val>
                                        </p:tav>
                                      </p:tavLst>
                                    </p:anim>
                                    <p:anim calcmode="lin" valueType="num">
                                      <p:cBhvr>
                                        <p:cTn id="14" dur="500" fill="hold"/>
                                        <p:tgtEl>
                                          <p:spTgt spid="5"/>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500" fill="hold"/>
                                        <p:tgtEl>
                                          <p:spTgt spid="7"/>
                                        </p:tgtEl>
                                        <p:attrNameLst>
                                          <p:attrName>ppt_w</p:attrName>
                                        </p:attrNameLst>
                                      </p:cBhvr>
                                      <p:tavLst>
                                        <p:tav tm="0">
                                          <p:val>
                                            <p:fltVal val="0"/>
                                          </p:val>
                                        </p:tav>
                                        <p:tav tm="100000">
                                          <p:val>
                                            <p:strVal val="#ppt_w"/>
                                          </p:val>
                                        </p:tav>
                                      </p:tavLst>
                                    </p:anim>
                                    <p:anim calcmode="lin" valueType="num">
                                      <p:cBhvr>
                                        <p:cTn id="20" dur="500" fill="hold"/>
                                        <p:tgtEl>
                                          <p:spTgt spid="7"/>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p:cTn id="25" dur="500" fill="hold"/>
                                        <p:tgtEl>
                                          <p:spTgt spid="8"/>
                                        </p:tgtEl>
                                        <p:attrNameLst>
                                          <p:attrName>ppt_w</p:attrName>
                                        </p:attrNameLst>
                                      </p:cBhvr>
                                      <p:tavLst>
                                        <p:tav tm="0">
                                          <p:val>
                                            <p:fltVal val="0"/>
                                          </p:val>
                                        </p:tav>
                                        <p:tav tm="100000">
                                          <p:val>
                                            <p:strVal val="#ppt_w"/>
                                          </p:val>
                                        </p:tav>
                                      </p:tavLst>
                                    </p:anim>
                                    <p:anim calcmode="lin" valueType="num">
                                      <p:cBhvr>
                                        <p:cTn id="26" dur="500" fill="hold"/>
                                        <p:tgtEl>
                                          <p:spTgt spid="8"/>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How Can We Overcome Discouragement?</a:t>
            </a:r>
            <a:endParaRPr lang="en-US" sz="3600" b="1" dirty="0"/>
          </a:p>
        </p:txBody>
      </p:sp>
      <p:sp>
        <p:nvSpPr>
          <p:cNvPr id="3" name="Content Placeholder 2"/>
          <p:cNvSpPr>
            <a:spLocks noGrp="1"/>
          </p:cNvSpPr>
          <p:nvPr>
            <p:ph idx="1"/>
          </p:nvPr>
        </p:nvSpPr>
        <p:spPr>
          <a:xfrm>
            <a:off x="457200" y="1600200"/>
            <a:ext cx="8229600" cy="4953000"/>
          </a:xfrm>
        </p:spPr>
        <p:txBody>
          <a:bodyPr>
            <a:normAutofit/>
          </a:bodyPr>
          <a:lstStyle/>
          <a:p>
            <a:r>
              <a:rPr lang="en-US" b="1" dirty="0" smtClean="0"/>
              <a:t>Get Up, Get Out, &amp; Do Something for Someone Else</a:t>
            </a:r>
          </a:p>
          <a:p>
            <a:pPr lvl="1"/>
            <a:r>
              <a:rPr lang="en-US" dirty="0" smtClean="0"/>
              <a:t>God commanded Elijah to do (1 Kgs, 19:15-21).</a:t>
            </a:r>
          </a:p>
          <a:p>
            <a:pPr lvl="1"/>
            <a:r>
              <a:rPr lang="en-US" dirty="0" smtClean="0"/>
              <a:t>Are causes bigger than self to be engaged in (Matt. 10:39).</a:t>
            </a:r>
          </a:p>
          <a:p>
            <a:pPr lvl="1"/>
            <a:r>
              <a:rPr lang="en-US" dirty="0" smtClean="0"/>
              <a:t>Paul and Silas converted Jailer (Acts 15:23-33).</a:t>
            </a:r>
          </a:p>
        </p:txBody>
      </p:sp>
      <p:pic>
        <p:nvPicPr>
          <p:cNvPr id="4" name="Picture 3" descr="Helping the sick"/>
          <p:cNvPicPr>
            <a:picLocks noChangeAspect="1"/>
          </p:cNvPicPr>
          <p:nvPr/>
        </p:nvPicPr>
        <p:blipFill>
          <a:blip r:embed="rId2"/>
          <a:stretch>
            <a:fillRect/>
          </a:stretch>
        </p:blipFill>
        <p:spPr>
          <a:xfrm>
            <a:off x="7391400" y="1447800"/>
            <a:ext cx="1213521" cy="130251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How Can We Overcome Discouragement?</a:t>
            </a:r>
            <a:endParaRPr lang="en-US" sz="3600" b="1" dirty="0"/>
          </a:p>
        </p:txBody>
      </p:sp>
      <p:sp>
        <p:nvSpPr>
          <p:cNvPr id="3" name="Content Placeholder 2"/>
          <p:cNvSpPr>
            <a:spLocks noGrp="1"/>
          </p:cNvSpPr>
          <p:nvPr>
            <p:ph idx="1"/>
          </p:nvPr>
        </p:nvSpPr>
        <p:spPr>
          <a:xfrm>
            <a:off x="457200" y="1600200"/>
            <a:ext cx="8229600" cy="4953000"/>
          </a:xfrm>
        </p:spPr>
        <p:txBody>
          <a:bodyPr>
            <a:normAutofit/>
          </a:bodyPr>
          <a:lstStyle/>
          <a:p>
            <a:r>
              <a:rPr lang="en-US" b="1" dirty="0" smtClean="0"/>
              <a:t>Trust the Promises of God</a:t>
            </a:r>
          </a:p>
          <a:p>
            <a:pPr lvl="1">
              <a:buNone/>
            </a:pPr>
            <a:r>
              <a:rPr lang="en-US" b="1" dirty="0" smtClean="0"/>
              <a:t>Ps. 42:5  </a:t>
            </a:r>
            <a:r>
              <a:rPr lang="en-US" dirty="0" smtClean="0"/>
              <a:t>Why are you in despair, O my soul?</a:t>
            </a:r>
            <a:br>
              <a:rPr lang="en-US" dirty="0" smtClean="0"/>
            </a:br>
            <a:r>
              <a:rPr lang="en-US" dirty="0" smtClean="0"/>
              <a:t>And why have you become disturbed within me?</a:t>
            </a:r>
            <a:br>
              <a:rPr lang="en-US" dirty="0" smtClean="0"/>
            </a:br>
            <a:r>
              <a:rPr lang="en-US" dirty="0" smtClean="0"/>
              <a:t>Hope in God, for I shall again praise Him</a:t>
            </a:r>
            <a:br>
              <a:rPr lang="en-US" dirty="0" smtClean="0"/>
            </a:br>
            <a:r>
              <a:rPr lang="en-US" dirty="0" smtClean="0"/>
              <a:t>For the help of His presence.</a:t>
            </a:r>
          </a:p>
          <a:p>
            <a:pPr lvl="1">
              <a:buNone/>
            </a:pPr>
            <a:r>
              <a:rPr lang="en-US" b="1" dirty="0" smtClean="0"/>
              <a:t>Isa. 26:3-4  </a:t>
            </a:r>
            <a:r>
              <a:rPr lang="en-US" dirty="0" smtClean="0"/>
              <a:t>You will keep </a:t>
            </a:r>
            <a:r>
              <a:rPr lang="en-US" i="1" dirty="0" smtClean="0"/>
              <a:t>him</a:t>
            </a:r>
            <a:r>
              <a:rPr lang="en-US" dirty="0" smtClean="0"/>
              <a:t> in perfect peace, </a:t>
            </a:r>
            <a:br>
              <a:rPr lang="en-US" dirty="0" smtClean="0"/>
            </a:br>
            <a:r>
              <a:rPr lang="en-US" dirty="0" smtClean="0"/>
              <a:t>      </a:t>
            </a:r>
            <a:r>
              <a:rPr lang="en-US" i="1" dirty="0" smtClean="0"/>
              <a:t>Whose</a:t>
            </a:r>
            <a:r>
              <a:rPr lang="en-US" dirty="0" smtClean="0"/>
              <a:t> mind </a:t>
            </a:r>
            <a:r>
              <a:rPr lang="en-US" i="1" dirty="0" smtClean="0"/>
              <a:t>is</a:t>
            </a:r>
            <a:r>
              <a:rPr lang="en-US" dirty="0" smtClean="0"/>
              <a:t> stayed </a:t>
            </a:r>
            <a:r>
              <a:rPr lang="en-US" i="1" dirty="0" smtClean="0"/>
              <a:t>on You,</a:t>
            </a:r>
            <a:r>
              <a:rPr lang="en-US" dirty="0" smtClean="0"/>
              <a:t/>
            </a:r>
            <a:br>
              <a:rPr lang="en-US" dirty="0" smtClean="0"/>
            </a:br>
            <a:r>
              <a:rPr lang="en-US" dirty="0" smtClean="0"/>
              <a:t>      Because he trusts in You. </a:t>
            </a:r>
            <a:br>
              <a:rPr lang="en-US" dirty="0" smtClean="0"/>
            </a:br>
            <a:r>
              <a:rPr lang="en-US" dirty="0" smtClean="0"/>
              <a:t>      Trust in the LORD forever, </a:t>
            </a:r>
            <a:br>
              <a:rPr lang="en-US" dirty="0" smtClean="0"/>
            </a:br>
            <a:r>
              <a:rPr lang="en-US" dirty="0" smtClean="0"/>
              <a:t>      For in YAH, the LORD, </a:t>
            </a:r>
            <a:r>
              <a:rPr lang="en-US" i="1" dirty="0" smtClean="0"/>
              <a:t>is</a:t>
            </a:r>
            <a:r>
              <a:rPr lang="en-US" dirty="0" smtClean="0"/>
              <a:t> everlasting strength</a:t>
            </a:r>
            <a:r>
              <a:rPr lang="en-US" dirty="0" smtClean="0"/>
              <a:t>.</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How Can We Overcome Discouragement?</a:t>
            </a:r>
            <a:endParaRPr lang="en-US" sz="3600" b="1" dirty="0"/>
          </a:p>
        </p:txBody>
      </p:sp>
      <p:sp>
        <p:nvSpPr>
          <p:cNvPr id="3" name="Content Placeholder 2"/>
          <p:cNvSpPr>
            <a:spLocks noGrp="1"/>
          </p:cNvSpPr>
          <p:nvPr>
            <p:ph idx="1"/>
          </p:nvPr>
        </p:nvSpPr>
        <p:spPr>
          <a:xfrm>
            <a:off x="457200" y="1600200"/>
            <a:ext cx="8229600" cy="4953000"/>
          </a:xfrm>
        </p:spPr>
        <p:txBody>
          <a:bodyPr>
            <a:normAutofit fontScale="92500" lnSpcReduction="20000"/>
          </a:bodyPr>
          <a:lstStyle/>
          <a:p>
            <a:r>
              <a:rPr lang="en-US" b="1" dirty="0" smtClean="0"/>
              <a:t>Trust the Promises of God</a:t>
            </a:r>
          </a:p>
          <a:p>
            <a:pPr lvl="1">
              <a:buNone/>
            </a:pPr>
            <a:r>
              <a:rPr lang="en-US" b="1" dirty="0" smtClean="0"/>
              <a:t>Isa. 40:28-31  </a:t>
            </a:r>
            <a:r>
              <a:rPr lang="en-US" sz="2595" dirty="0" smtClean="0"/>
              <a:t>Have you not known?  Have you not heard? The everlasting God, the LORD, The Creator of the ends of the earth, Neither faints nor is weary.  His understanding is unsearchable. </a:t>
            </a:r>
          </a:p>
          <a:p>
            <a:pPr lvl="1">
              <a:buNone/>
            </a:pPr>
            <a:r>
              <a:rPr lang="en-US" sz="2595" baseline="30000" dirty="0" smtClean="0"/>
              <a:t>29</a:t>
            </a:r>
            <a:r>
              <a:rPr lang="en-US" sz="2595" dirty="0" smtClean="0"/>
              <a:t> He gives power to the weak, And to </a:t>
            </a:r>
            <a:r>
              <a:rPr lang="en-US" sz="2595" i="1" dirty="0" smtClean="0"/>
              <a:t>those who have</a:t>
            </a:r>
            <a:r>
              <a:rPr lang="en-US" sz="2595" dirty="0" smtClean="0"/>
              <a:t> no might He increases strength. </a:t>
            </a:r>
          </a:p>
          <a:p>
            <a:pPr lvl="1">
              <a:buNone/>
            </a:pPr>
            <a:r>
              <a:rPr lang="en-US" sz="2595" baseline="30000" dirty="0" smtClean="0"/>
              <a:t>30</a:t>
            </a:r>
            <a:r>
              <a:rPr lang="en-US" sz="2595" dirty="0" smtClean="0"/>
              <a:t> Even the youths shall faint and be weary, And the young men shall utterly fall, </a:t>
            </a:r>
          </a:p>
          <a:p>
            <a:pPr lvl="1">
              <a:buNone/>
            </a:pPr>
            <a:r>
              <a:rPr lang="en-US" sz="2595" baseline="30000" dirty="0" smtClean="0"/>
              <a:t>31</a:t>
            </a:r>
            <a:r>
              <a:rPr lang="en-US" sz="2595" dirty="0" smtClean="0"/>
              <a:t> But those who wait on the LORD </a:t>
            </a:r>
            <a:br>
              <a:rPr lang="en-US" sz="2595" dirty="0" smtClean="0"/>
            </a:br>
            <a:r>
              <a:rPr lang="en-US" sz="2595" dirty="0" smtClean="0"/>
              <a:t>      Shall renew </a:t>
            </a:r>
            <a:r>
              <a:rPr lang="en-US" sz="2595" i="1" dirty="0" smtClean="0"/>
              <a:t>their</a:t>
            </a:r>
            <a:r>
              <a:rPr lang="en-US" sz="2595" dirty="0" smtClean="0"/>
              <a:t> strength; </a:t>
            </a:r>
            <a:br>
              <a:rPr lang="en-US" sz="2595" dirty="0" smtClean="0"/>
            </a:br>
            <a:r>
              <a:rPr lang="en-US" sz="2595" dirty="0" smtClean="0"/>
              <a:t>      They shall mount up with wings like eagles, </a:t>
            </a:r>
            <a:br>
              <a:rPr lang="en-US" sz="2595" dirty="0" smtClean="0"/>
            </a:br>
            <a:r>
              <a:rPr lang="en-US" sz="2595" dirty="0" smtClean="0"/>
              <a:t>      They shall run and not be weary, </a:t>
            </a:r>
            <a:br>
              <a:rPr lang="en-US" sz="2595" dirty="0" smtClean="0"/>
            </a:br>
            <a:r>
              <a:rPr lang="en-US" sz="2595" dirty="0" smtClean="0"/>
              <a:t>      They shall walk and not faint.</a:t>
            </a:r>
            <a:endParaRPr lang="en-US" sz="2595" b="1"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How Can We Overcome Discouragement?</a:t>
            </a:r>
            <a:endParaRPr lang="en-US" sz="3600" b="1" dirty="0"/>
          </a:p>
        </p:txBody>
      </p:sp>
      <p:sp>
        <p:nvSpPr>
          <p:cNvPr id="3" name="Content Placeholder 2"/>
          <p:cNvSpPr>
            <a:spLocks noGrp="1"/>
          </p:cNvSpPr>
          <p:nvPr>
            <p:ph idx="1"/>
          </p:nvPr>
        </p:nvSpPr>
        <p:spPr>
          <a:xfrm>
            <a:off x="457200" y="1600200"/>
            <a:ext cx="8229600" cy="4953000"/>
          </a:xfrm>
        </p:spPr>
        <p:txBody>
          <a:bodyPr>
            <a:normAutofit/>
          </a:bodyPr>
          <a:lstStyle/>
          <a:p>
            <a:r>
              <a:rPr lang="en-US" b="1" dirty="0" smtClean="0"/>
              <a:t>Think: Blessings Can Come From Burdens</a:t>
            </a:r>
          </a:p>
          <a:p>
            <a:pPr lvl="1">
              <a:buNone/>
            </a:pPr>
            <a:r>
              <a:rPr lang="en-US" b="1" dirty="0" smtClean="0"/>
              <a:t>Jas. 1:2-4  </a:t>
            </a:r>
            <a:r>
              <a:rPr lang="en-US" sz="2400" dirty="0" smtClean="0"/>
              <a:t>My brethren, count it all joy when you fall into various trials, knowing that the testing of your faith produces patience. But let patience have </a:t>
            </a:r>
            <a:r>
              <a:rPr lang="en-US" sz="2400" i="1" dirty="0" smtClean="0"/>
              <a:t>its</a:t>
            </a:r>
            <a:r>
              <a:rPr lang="en-US" sz="2400" dirty="0" smtClean="0"/>
              <a:t> perfect work, that you may be perfect and complete, lacking nothing.</a:t>
            </a:r>
          </a:p>
          <a:p>
            <a:pPr lvl="1">
              <a:buNone/>
            </a:pPr>
            <a:r>
              <a:rPr lang="en-US" b="1" dirty="0" smtClean="0"/>
              <a:t>Rom. 5:3-5  </a:t>
            </a:r>
            <a:r>
              <a:rPr lang="en-US" sz="2400" dirty="0" smtClean="0"/>
              <a:t>And not only </a:t>
            </a:r>
            <a:r>
              <a:rPr lang="en-US" sz="2400" i="1" dirty="0" smtClean="0"/>
              <a:t>that,</a:t>
            </a:r>
            <a:r>
              <a:rPr lang="en-US" sz="2400" dirty="0" smtClean="0"/>
              <a:t> but we also glory in tribulations, knowing that tribulation produces perseverance; and perseverance, character; and character, hope.  Now hope does not disappoint, because the love of God has been poured out in our hearts by the Holy Spirit who was given to us.</a:t>
            </a:r>
            <a:endParaRPr lang="en-US" sz="2595"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How Can We Overcome Discouragement?</a:t>
            </a:r>
            <a:endParaRPr lang="en-US" sz="3600" b="1" dirty="0"/>
          </a:p>
        </p:txBody>
      </p:sp>
      <p:sp>
        <p:nvSpPr>
          <p:cNvPr id="3" name="Content Placeholder 2"/>
          <p:cNvSpPr>
            <a:spLocks noGrp="1"/>
          </p:cNvSpPr>
          <p:nvPr>
            <p:ph idx="1"/>
          </p:nvPr>
        </p:nvSpPr>
        <p:spPr>
          <a:xfrm>
            <a:off x="457200" y="1600200"/>
            <a:ext cx="8229600" cy="4953000"/>
          </a:xfrm>
        </p:spPr>
        <p:txBody>
          <a:bodyPr>
            <a:normAutofit/>
          </a:bodyPr>
          <a:lstStyle/>
          <a:p>
            <a:r>
              <a:rPr lang="en-US" b="1" dirty="0" smtClean="0"/>
              <a:t>Use Burdens To Help Others</a:t>
            </a:r>
          </a:p>
          <a:p>
            <a:pPr lvl="1">
              <a:buNone/>
            </a:pPr>
            <a:r>
              <a:rPr lang="en-US" b="1" dirty="0" smtClean="0"/>
              <a:t>Phil. 1:12  </a:t>
            </a:r>
            <a:r>
              <a:rPr lang="en-US" sz="2400" dirty="0" smtClean="0"/>
              <a:t>But I want you to know, brethren, that the things </a:t>
            </a:r>
            <a:r>
              <a:rPr lang="en-US" sz="2400" i="1" dirty="0" smtClean="0"/>
              <a:t>which</a:t>
            </a:r>
            <a:r>
              <a:rPr lang="en-US" sz="2400" dirty="0" smtClean="0"/>
              <a:t> </a:t>
            </a:r>
            <a:r>
              <a:rPr lang="en-US" sz="2400" i="1" dirty="0" smtClean="0"/>
              <a:t>happened</a:t>
            </a:r>
            <a:r>
              <a:rPr lang="en-US" sz="2400" dirty="0" smtClean="0"/>
              <a:t> to me have actually turned out for the furtherance of the gospel.</a:t>
            </a:r>
          </a:p>
          <a:p>
            <a:pPr lvl="1">
              <a:buNone/>
            </a:pPr>
            <a:r>
              <a:rPr lang="en-US" b="1" dirty="0" smtClean="0"/>
              <a:t>2 Cor. 4:16-18  </a:t>
            </a:r>
            <a:r>
              <a:rPr lang="en-US" sz="2400" dirty="0" smtClean="0"/>
              <a:t>Therefore we do not lose heart. Even though our outward man is perishing, yet the inward </a:t>
            </a:r>
            <a:r>
              <a:rPr lang="en-US" sz="2400" i="1" dirty="0" smtClean="0"/>
              <a:t>man</a:t>
            </a:r>
            <a:r>
              <a:rPr lang="en-US" sz="2400" dirty="0" smtClean="0"/>
              <a:t> is being renewed day by day.  For our light affliction, which is but for a moment, is working for us a far more exceeding </a:t>
            </a:r>
            <a:r>
              <a:rPr lang="en-US" sz="2400" i="1" dirty="0" smtClean="0"/>
              <a:t>and</a:t>
            </a:r>
            <a:r>
              <a:rPr lang="en-US" sz="2400" dirty="0" smtClean="0"/>
              <a:t> eternal weight of glory, while we do not look at the things which are seen, but at the things which are not seen. For the things which are seen </a:t>
            </a:r>
            <a:r>
              <a:rPr lang="en-US" sz="2400" i="1" dirty="0" smtClean="0"/>
              <a:t>are</a:t>
            </a:r>
            <a:r>
              <a:rPr lang="en-US" sz="2400" dirty="0" smtClean="0"/>
              <a:t> temporary, but the things which are not seen </a:t>
            </a:r>
            <a:r>
              <a:rPr lang="en-US" sz="2400" i="1" dirty="0" smtClean="0"/>
              <a:t>are</a:t>
            </a:r>
            <a:r>
              <a:rPr lang="en-US" sz="2400" dirty="0" smtClean="0"/>
              <a:t> eternal.</a:t>
            </a:r>
            <a:endParaRPr lang="en-US" sz="2595"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How Can We Overcome Discouragement?</a:t>
            </a:r>
            <a:endParaRPr lang="en-US" sz="3600" b="1" dirty="0"/>
          </a:p>
        </p:txBody>
      </p:sp>
      <p:sp>
        <p:nvSpPr>
          <p:cNvPr id="3" name="Content Placeholder 2"/>
          <p:cNvSpPr>
            <a:spLocks noGrp="1"/>
          </p:cNvSpPr>
          <p:nvPr>
            <p:ph idx="1"/>
          </p:nvPr>
        </p:nvSpPr>
        <p:spPr>
          <a:xfrm>
            <a:off x="457200" y="1600200"/>
            <a:ext cx="8229600" cy="4953000"/>
          </a:xfrm>
        </p:spPr>
        <p:txBody>
          <a:bodyPr>
            <a:normAutofit/>
          </a:bodyPr>
          <a:lstStyle/>
          <a:p>
            <a:r>
              <a:rPr lang="en-US" b="1" dirty="0" smtClean="0"/>
              <a:t>Get Some Rest</a:t>
            </a:r>
          </a:p>
          <a:p>
            <a:pPr lvl="1">
              <a:buNone/>
            </a:pPr>
            <a:r>
              <a:rPr lang="en-US" b="1" dirty="0" smtClean="0"/>
              <a:t>1 Kgs. 19:3-4  </a:t>
            </a:r>
            <a:r>
              <a:rPr lang="en-US" sz="2400" dirty="0" smtClean="0"/>
              <a:t>And when he saw </a:t>
            </a:r>
            <a:r>
              <a:rPr lang="en-US" sz="2400" i="1" dirty="0" smtClean="0"/>
              <a:t>that,</a:t>
            </a:r>
            <a:r>
              <a:rPr lang="en-US" sz="2400" dirty="0" smtClean="0"/>
              <a:t> he arose and ran for his life, and went to Beersheba, which </a:t>
            </a:r>
            <a:r>
              <a:rPr lang="en-US" sz="2400" i="1" dirty="0" smtClean="0"/>
              <a:t>belongs</a:t>
            </a:r>
            <a:r>
              <a:rPr lang="en-US" sz="2400" dirty="0" smtClean="0"/>
              <a:t> to Judah, and left his servant there.  But he himself went a day’s journey into the wilderness, and came and sat down under a broom tree. And he prayed that he might die, and said, “It is enough! Now, LORD, take my life, for I </a:t>
            </a:r>
            <a:r>
              <a:rPr lang="en-US" sz="2400" i="1" dirty="0" smtClean="0"/>
              <a:t>am</a:t>
            </a:r>
            <a:r>
              <a:rPr lang="en-US" sz="2400" dirty="0" smtClean="0"/>
              <a:t> no better than my fathers!” </a:t>
            </a:r>
          </a:p>
          <a:p>
            <a:pPr lvl="1">
              <a:buNone/>
            </a:pPr>
            <a:r>
              <a:rPr lang="en-US" b="1" dirty="0" smtClean="0"/>
              <a:t>Mk. 6:31  </a:t>
            </a:r>
            <a:r>
              <a:rPr lang="en-US" sz="2400" dirty="0" smtClean="0"/>
              <a:t>And He said to them, “Come aside by yourselves to a deserted place and rest a while.” For there were many coming and going, and they did not even have time to eat.</a:t>
            </a:r>
            <a:endParaRPr lang="en-US" sz="2595"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How Can We Overcome Discouragement?</a:t>
            </a:r>
            <a:endParaRPr lang="en-US" sz="3600" b="1" dirty="0"/>
          </a:p>
        </p:txBody>
      </p:sp>
      <p:sp>
        <p:nvSpPr>
          <p:cNvPr id="3" name="Content Placeholder 2"/>
          <p:cNvSpPr>
            <a:spLocks noGrp="1"/>
          </p:cNvSpPr>
          <p:nvPr>
            <p:ph idx="1"/>
          </p:nvPr>
        </p:nvSpPr>
        <p:spPr>
          <a:xfrm>
            <a:off x="457200" y="1600200"/>
            <a:ext cx="8229600" cy="4953000"/>
          </a:xfrm>
        </p:spPr>
        <p:txBody>
          <a:bodyPr>
            <a:normAutofit lnSpcReduction="10000"/>
          </a:bodyPr>
          <a:lstStyle/>
          <a:p>
            <a:r>
              <a:rPr lang="en-US" b="1" dirty="0" smtClean="0"/>
              <a:t>Encourage Yourself; Conquer Self-pity</a:t>
            </a:r>
          </a:p>
          <a:p>
            <a:pPr lvl="1">
              <a:buNone/>
            </a:pPr>
            <a:r>
              <a:rPr lang="en-US" b="1" dirty="0" smtClean="0"/>
              <a:t>Matt. 9:20-21  </a:t>
            </a:r>
            <a:r>
              <a:rPr lang="en-US" sz="2400" dirty="0" smtClean="0"/>
              <a:t>And suddenly, a woman who had a flow of blood for twelve years came from behind and touched the hem of His garment.  For she said to herself, “If only I may touch His garment, I shall be made well.”</a:t>
            </a:r>
          </a:p>
          <a:p>
            <a:pPr lvl="1">
              <a:buNone/>
            </a:pPr>
            <a:r>
              <a:rPr lang="en-US" b="1" dirty="0" smtClean="0"/>
              <a:t>Matt. 16:24  </a:t>
            </a:r>
            <a:r>
              <a:rPr lang="en-US" sz="2400" dirty="0" smtClean="0"/>
              <a:t>Then Jesus said to His disciples, “If anyone desires to come after Me, let him deny himself, and take up his cross, and follow Me.”</a:t>
            </a:r>
          </a:p>
          <a:p>
            <a:pPr lvl="1">
              <a:buNone/>
            </a:pPr>
            <a:r>
              <a:rPr lang="en-US" b="1" dirty="0" smtClean="0"/>
              <a:t>Gal. 2:20  </a:t>
            </a:r>
            <a:r>
              <a:rPr lang="en-US" sz="2400" dirty="0" smtClean="0"/>
              <a:t>I have been crucified with Christ; it is no longer I who live, but Christ lives in me; and the </a:t>
            </a:r>
            <a:r>
              <a:rPr lang="en-US" sz="2400" i="1" dirty="0" smtClean="0"/>
              <a:t>life</a:t>
            </a:r>
            <a:r>
              <a:rPr lang="en-US" sz="2400" dirty="0" smtClean="0"/>
              <a:t> which I now live in the flesh I live by faith in the Son of God, who loved me and gave Himself for me.</a:t>
            </a:r>
            <a:endParaRPr lang="en-US" sz="3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How Can We Overcome Discouragement?</a:t>
            </a:r>
            <a:endParaRPr lang="en-US" sz="3600" b="1" dirty="0"/>
          </a:p>
        </p:txBody>
      </p:sp>
      <p:sp>
        <p:nvSpPr>
          <p:cNvPr id="3" name="Content Placeholder 2"/>
          <p:cNvSpPr>
            <a:spLocks noGrp="1"/>
          </p:cNvSpPr>
          <p:nvPr>
            <p:ph idx="1"/>
          </p:nvPr>
        </p:nvSpPr>
        <p:spPr>
          <a:xfrm>
            <a:off x="457200" y="1600200"/>
            <a:ext cx="8229600" cy="4953000"/>
          </a:xfrm>
        </p:spPr>
        <p:txBody>
          <a:bodyPr>
            <a:normAutofit/>
          </a:bodyPr>
          <a:lstStyle/>
          <a:p>
            <a:r>
              <a:rPr lang="en-US" b="1" dirty="0" smtClean="0"/>
              <a:t>Accept Fact: You Are of Value</a:t>
            </a:r>
          </a:p>
          <a:p>
            <a:pPr lvl="1"/>
            <a:r>
              <a:rPr lang="en-US" b="1" dirty="0" smtClean="0"/>
              <a:t>“I am of no value to anyone.”</a:t>
            </a:r>
          </a:p>
          <a:p>
            <a:pPr lvl="1"/>
            <a:r>
              <a:rPr lang="en-US" b="1" dirty="0" smtClean="0"/>
              <a:t>“No one cares about me.”</a:t>
            </a:r>
            <a:endParaRPr lang="en-US" dirty="0" smtClean="0"/>
          </a:p>
          <a:p>
            <a:pPr lvl="1">
              <a:buNone/>
            </a:pPr>
            <a:r>
              <a:rPr lang="en-US" b="1" dirty="0" smtClean="0"/>
              <a:t>Matt. 10:31  </a:t>
            </a:r>
            <a:r>
              <a:rPr lang="en-US" sz="2400" dirty="0" smtClean="0"/>
              <a:t>Do not fear therefore; you are of more value than many sparrows.</a:t>
            </a:r>
          </a:p>
          <a:p>
            <a:pPr lvl="1">
              <a:buNone/>
            </a:pPr>
            <a:r>
              <a:rPr lang="en-US" b="1" dirty="0" smtClean="0"/>
              <a:t>Even “one</a:t>
            </a:r>
            <a:r>
              <a:rPr lang="en-US" b="1" dirty="0" smtClean="0"/>
              <a:t> talent</a:t>
            </a:r>
            <a:r>
              <a:rPr lang="en-US" b="1" dirty="0" smtClean="0"/>
              <a:t>” man was needed </a:t>
            </a:r>
            <a:r>
              <a:rPr lang="en-US" sz="2400" b="1" dirty="0" smtClean="0"/>
              <a:t>(Mt. 25:14-30)</a:t>
            </a:r>
            <a:r>
              <a:rPr lang="en-US" b="1" dirty="0" smtClean="0"/>
              <a:t>.</a:t>
            </a:r>
          </a:p>
          <a:p>
            <a:pPr lvl="1">
              <a:buNone/>
            </a:pPr>
            <a:r>
              <a:rPr lang="en-US" b="1" dirty="0" smtClean="0"/>
              <a:t>In the Body of Christ </a:t>
            </a:r>
            <a:r>
              <a:rPr lang="en-US" b="1" u="sng" dirty="0" smtClean="0"/>
              <a:t>EVERY</a:t>
            </a:r>
            <a:r>
              <a:rPr lang="en-US" b="1" dirty="0" smtClean="0"/>
              <a:t> member is import        </a:t>
            </a:r>
            <a:r>
              <a:rPr lang="en-US" sz="2400" b="1" dirty="0" smtClean="0"/>
              <a:t>(1 Cor. 12:13-27)</a:t>
            </a:r>
            <a:r>
              <a:rPr lang="en-US" b="1" dirty="0"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How Can We Overcome Discouragement?</a:t>
            </a:r>
            <a:endParaRPr lang="en-US" sz="3600" b="1" dirty="0"/>
          </a:p>
        </p:txBody>
      </p:sp>
      <p:sp>
        <p:nvSpPr>
          <p:cNvPr id="3" name="Content Placeholder 2"/>
          <p:cNvSpPr>
            <a:spLocks noGrp="1"/>
          </p:cNvSpPr>
          <p:nvPr>
            <p:ph idx="1"/>
          </p:nvPr>
        </p:nvSpPr>
        <p:spPr>
          <a:xfrm>
            <a:off x="457200" y="1600200"/>
            <a:ext cx="8229600" cy="4953000"/>
          </a:xfrm>
        </p:spPr>
        <p:txBody>
          <a:bodyPr>
            <a:normAutofit lnSpcReduction="10000"/>
          </a:bodyPr>
          <a:lstStyle/>
          <a:p>
            <a:r>
              <a:rPr lang="en-US" b="1" dirty="0" smtClean="0"/>
              <a:t>Be An Encourager</a:t>
            </a:r>
          </a:p>
          <a:p>
            <a:pPr lvl="1">
              <a:buNone/>
            </a:pPr>
            <a:r>
              <a:rPr lang="en-US" b="1" dirty="0" smtClean="0"/>
              <a:t>Lk. 22:32  </a:t>
            </a:r>
            <a:r>
              <a:rPr lang="en-US" sz="2595" dirty="0" smtClean="0"/>
              <a:t>But I have prayed for you, that your faith should not fail; and when you have returned to </a:t>
            </a:r>
            <a:r>
              <a:rPr lang="en-US" sz="2595" i="1" dirty="0" smtClean="0"/>
              <a:t>Me,</a:t>
            </a:r>
            <a:r>
              <a:rPr lang="en-US" sz="2595" dirty="0" smtClean="0"/>
              <a:t> strengthen your brethren.</a:t>
            </a:r>
          </a:p>
          <a:p>
            <a:pPr lvl="1">
              <a:buNone/>
            </a:pPr>
            <a:r>
              <a:rPr lang="en-US" b="1" dirty="0" smtClean="0"/>
              <a:t>1 Thess. 5:11-14  </a:t>
            </a:r>
            <a:r>
              <a:rPr lang="en-US" sz="2424" dirty="0" smtClean="0"/>
              <a:t>Therefore comfort each other and edify one another, just as you also are doing.  And we urge you, brethren, to recognize those who labor among you, and are over you in the Lord and admonish you, and to esteem them very highly in love for their work’s sake.  Be at peace among yourselves.  Now we exhort you, brethren, warn those who are unruly, comfort the fainthearted, uphold the weak, be patient with all.</a:t>
            </a:r>
            <a:endParaRPr lang="en-US" sz="2424"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How Can We Overcome Discouragement?</a:t>
            </a:r>
            <a:endParaRPr lang="en-US" sz="3600" b="1" dirty="0"/>
          </a:p>
        </p:txBody>
      </p:sp>
      <p:sp>
        <p:nvSpPr>
          <p:cNvPr id="3" name="Content Placeholder 2"/>
          <p:cNvSpPr>
            <a:spLocks noGrp="1"/>
          </p:cNvSpPr>
          <p:nvPr>
            <p:ph idx="1"/>
          </p:nvPr>
        </p:nvSpPr>
        <p:spPr>
          <a:xfrm>
            <a:off x="457200" y="1600200"/>
            <a:ext cx="8229600" cy="4953000"/>
          </a:xfrm>
        </p:spPr>
        <p:txBody>
          <a:bodyPr>
            <a:normAutofit/>
          </a:bodyPr>
          <a:lstStyle/>
          <a:p>
            <a:r>
              <a:rPr lang="en-US" b="1" dirty="0" smtClean="0"/>
              <a:t>Be An Encourager</a:t>
            </a:r>
          </a:p>
          <a:p>
            <a:pPr lvl="1">
              <a:buNone/>
            </a:pPr>
            <a:r>
              <a:rPr lang="en-US" b="1" dirty="0" smtClean="0"/>
              <a:t>Heb. 10:24  </a:t>
            </a:r>
            <a:r>
              <a:rPr lang="en-US" sz="2400" dirty="0" smtClean="0"/>
              <a:t>And let us consider one another in order to stir up love and good works.</a:t>
            </a:r>
            <a:endParaRPr lang="en-US" sz="2595" dirty="0" smtClean="0"/>
          </a:p>
          <a:p>
            <a:pPr lvl="1">
              <a:buNone/>
            </a:pPr>
            <a:r>
              <a:rPr lang="en-US" b="1" dirty="0" smtClean="0"/>
              <a:t>Isa. 35:3-4  </a:t>
            </a:r>
            <a:r>
              <a:rPr lang="en-US" sz="2400" dirty="0" smtClean="0"/>
              <a:t>Strengthen the weak hands, And make firm the feeble knees.  Say to those </a:t>
            </a:r>
            <a:r>
              <a:rPr lang="en-US" sz="2400" i="1" dirty="0" smtClean="0"/>
              <a:t>who are</a:t>
            </a:r>
            <a:r>
              <a:rPr lang="en-US" sz="2400" dirty="0" smtClean="0"/>
              <a:t> fearful-hearted, </a:t>
            </a:r>
          </a:p>
          <a:p>
            <a:pPr lvl="1">
              <a:buNone/>
            </a:pPr>
            <a:r>
              <a:rPr lang="en-US" sz="2400" dirty="0" smtClean="0"/>
              <a:t>		“Be strong, do not fear! </a:t>
            </a:r>
          </a:p>
          <a:p>
            <a:pPr lvl="1">
              <a:buNone/>
            </a:pPr>
            <a:r>
              <a:rPr lang="en-US" sz="2400" dirty="0" smtClean="0"/>
              <a:t>		Behold, your God will come </a:t>
            </a:r>
            <a:r>
              <a:rPr lang="en-US" sz="2400" i="1" dirty="0" smtClean="0"/>
              <a:t>with</a:t>
            </a:r>
            <a:r>
              <a:rPr lang="en-US" sz="2400" dirty="0" smtClean="0"/>
              <a:t> vengeance,</a:t>
            </a:r>
          </a:p>
          <a:p>
            <a:pPr lvl="1">
              <a:buNone/>
            </a:pPr>
            <a:r>
              <a:rPr lang="en-US" sz="2400" i="1" dirty="0" smtClean="0"/>
              <a:t>		With</a:t>
            </a:r>
            <a:r>
              <a:rPr lang="en-US" sz="2400" dirty="0" smtClean="0"/>
              <a:t> the recompense of God; </a:t>
            </a:r>
          </a:p>
          <a:p>
            <a:pPr lvl="1">
              <a:buNone/>
            </a:pPr>
            <a:r>
              <a:rPr lang="en-US" sz="2400" dirty="0" smtClean="0"/>
              <a:t>		He will come and save you.” </a:t>
            </a:r>
            <a:endParaRPr lang="en-US" sz="2424"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23" presetClass="entr" presetSubtype="16" fill="hold" grpId="0"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23" presetClass="entr" presetSubtype="16" fill="hold" grpId="0"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p:cTn id="18"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9" dur="500" fill="hold"/>
                                        <p:tgtEl>
                                          <p:spTgt spid="3">
                                            <p:txEl>
                                              <p:pRg st="2" end="2"/>
                                            </p:txEl>
                                          </p:spTgt>
                                        </p:tgtEl>
                                        <p:attrNameLst>
                                          <p:attrName>ppt_h</p:attrName>
                                        </p:attrNameLst>
                                      </p:cBhvr>
                                      <p:tavLst>
                                        <p:tav tm="0">
                                          <p:val>
                                            <p:fltVal val="0"/>
                                          </p:val>
                                        </p:tav>
                                        <p:tav tm="100000">
                                          <p:val>
                                            <p:strVal val="#ppt_h"/>
                                          </p:val>
                                        </p:tav>
                                      </p:tavLst>
                                    </p:anim>
                                  </p:childTnLst>
                                </p:cTn>
                              </p:par>
                              <p:par>
                                <p:cTn id="20" presetID="23" presetClass="entr" presetSubtype="16"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3" end="3"/>
                                            </p:txEl>
                                          </p:spTgt>
                                        </p:tgtEl>
                                        <p:attrNameLst>
                                          <p:attrName>ppt_h</p:attrName>
                                        </p:attrNameLst>
                                      </p:cBhvr>
                                      <p:tavLst>
                                        <p:tav tm="0">
                                          <p:val>
                                            <p:fltVal val="0"/>
                                          </p:val>
                                        </p:tav>
                                        <p:tav tm="100000">
                                          <p:val>
                                            <p:strVal val="#ppt_h"/>
                                          </p:val>
                                        </p:tav>
                                      </p:tavLst>
                                    </p:anim>
                                  </p:childTnLst>
                                </p:cTn>
                              </p:par>
                              <p:par>
                                <p:cTn id="24" presetID="23" presetClass="entr" presetSubtype="16" fill="hold" grpId="0"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 calcmode="lin" valueType="num">
                                      <p:cBhvr>
                                        <p:cTn id="26"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4" end="4"/>
                                            </p:txEl>
                                          </p:spTgt>
                                        </p:tgtEl>
                                        <p:attrNameLst>
                                          <p:attrName>ppt_h</p:attrName>
                                        </p:attrNameLst>
                                      </p:cBhvr>
                                      <p:tavLst>
                                        <p:tav tm="0">
                                          <p:val>
                                            <p:fltVal val="0"/>
                                          </p:val>
                                        </p:tav>
                                        <p:tav tm="100000">
                                          <p:val>
                                            <p:strVal val="#ppt_h"/>
                                          </p:val>
                                        </p:tav>
                                      </p:tavLst>
                                    </p:anim>
                                  </p:childTnLst>
                                </p:cTn>
                              </p:par>
                              <p:par>
                                <p:cTn id="28" presetID="23" presetClass="entr" presetSubtype="16" fill="hold" grpId="0"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 calcmode="lin" valueType="num">
                                      <p:cBhvr>
                                        <p:cTn id="30"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1" dur="500" fill="hold"/>
                                        <p:tgtEl>
                                          <p:spTgt spid="3">
                                            <p:txEl>
                                              <p:pRg st="5" end="5"/>
                                            </p:txEl>
                                          </p:spTgt>
                                        </p:tgtEl>
                                        <p:attrNameLst>
                                          <p:attrName>ppt_h</p:attrName>
                                        </p:attrNameLst>
                                      </p:cBhvr>
                                      <p:tavLst>
                                        <p:tav tm="0">
                                          <p:val>
                                            <p:fltVal val="0"/>
                                          </p:val>
                                        </p:tav>
                                        <p:tav tm="100000">
                                          <p:val>
                                            <p:strVal val="#ppt_h"/>
                                          </p:val>
                                        </p:tav>
                                      </p:tavLst>
                                    </p:anim>
                                  </p:childTnLst>
                                </p:cTn>
                              </p:par>
                              <p:par>
                                <p:cTn id="32" presetID="23" presetClass="entr" presetSubtype="16" fill="hold" grpId="0" nodeType="with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 calcmode="lin" valueType="num">
                                      <p:cBhvr>
                                        <p:cTn id="34"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5" dur="500" fill="hold"/>
                                        <p:tgtEl>
                                          <p:spTgt spid="3">
                                            <p:txEl>
                                              <p:pRg st="6" end="6"/>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God’s Message</a:t>
            </a:r>
            <a:endParaRPr lang="en-US" b="1" dirty="0"/>
          </a:p>
        </p:txBody>
      </p:sp>
      <p:sp>
        <p:nvSpPr>
          <p:cNvPr id="3" name="Content Placeholder 2"/>
          <p:cNvSpPr>
            <a:spLocks noGrp="1"/>
          </p:cNvSpPr>
          <p:nvPr>
            <p:ph idx="1"/>
          </p:nvPr>
        </p:nvSpPr>
        <p:spPr>
          <a:xfrm>
            <a:off x="457200" y="1874837"/>
            <a:ext cx="8229600" cy="4525963"/>
          </a:xfrm>
        </p:spPr>
        <p:txBody>
          <a:bodyPr>
            <a:normAutofit lnSpcReduction="10000"/>
          </a:bodyPr>
          <a:lstStyle/>
          <a:p>
            <a:pPr>
              <a:buNone/>
            </a:pPr>
            <a:r>
              <a:rPr lang="en-US" sz="3027" b="1" dirty="0" smtClean="0"/>
              <a:t>Matt. 14:27  </a:t>
            </a:r>
            <a:r>
              <a:rPr lang="en-US" sz="3027" dirty="0" smtClean="0"/>
              <a:t>But </a:t>
            </a:r>
            <a:r>
              <a:rPr lang="en-US" sz="3027" dirty="0" smtClean="0"/>
              <a:t>Jesus immediately said to them: "Take courage! It is I. Don't be afraid</a:t>
            </a:r>
            <a:r>
              <a:rPr lang="en-US" sz="3027" dirty="0" smtClean="0"/>
              <a:t>.”</a:t>
            </a:r>
          </a:p>
          <a:p>
            <a:pPr>
              <a:buNone/>
            </a:pPr>
            <a:r>
              <a:rPr lang="en-US" sz="3027" b="1" dirty="0" smtClean="0"/>
              <a:t>John 16:33  </a:t>
            </a:r>
            <a:r>
              <a:rPr lang="en-US" sz="3027" dirty="0" smtClean="0"/>
              <a:t>I have told you these things, so that in me you may have peace. In this world you will have trouble. But take heart! I have overcome the world.</a:t>
            </a:r>
            <a:r>
              <a:rPr lang="en-US" sz="3027" dirty="0" smtClean="0"/>
              <a:t> </a:t>
            </a:r>
          </a:p>
          <a:p>
            <a:pPr>
              <a:buNone/>
            </a:pPr>
            <a:r>
              <a:rPr lang="en-US" sz="3027" b="1" dirty="0" smtClean="0"/>
              <a:t>Acts 23:11  </a:t>
            </a:r>
            <a:r>
              <a:rPr lang="en-US" sz="3027" dirty="0" smtClean="0"/>
              <a:t>The </a:t>
            </a:r>
            <a:r>
              <a:rPr lang="en-US" sz="3027" dirty="0" smtClean="0"/>
              <a:t>following night the Lord stood near Paul and said, "Take courage! As you have testified about me in Jerusalem, so you must also testify in Rome."</a:t>
            </a:r>
          </a:p>
          <a:p>
            <a:pPr>
              <a:buNone/>
            </a:pPr>
            <a:endParaRPr lang="en-US" dirty="0"/>
          </a:p>
        </p:txBody>
      </p:sp>
      <p:pic>
        <p:nvPicPr>
          <p:cNvPr id="4" name="Picture 3" descr="bible7.jpg"/>
          <p:cNvPicPr>
            <a:picLocks noChangeAspect="1"/>
          </p:cNvPicPr>
          <p:nvPr/>
        </p:nvPicPr>
        <p:blipFill>
          <a:blip r:embed="rId2"/>
          <a:stretch>
            <a:fillRect/>
          </a:stretch>
        </p:blipFill>
        <p:spPr>
          <a:xfrm>
            <a:off x="114300" y="76199"/>
            <a:ext cx="1257300" cy="1703439"/>
          </a:xfrm>
          <a:prstGeom prst="rect">
            <a:avLst/>
          </a:prstGeo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How Can We Overcome Discouragement?</a:t>
            </a:r>
            <a:endParaRPr lang="en-US" sz="3600" b="1" dirty="0"/>
          </a:p>
        </p:txBody>
      </p:sp>
      <p:sp>
        <p:nvSpPr>
          <p:cNvPr id="3" name="Content Placeholder 2"/>
          <p:cNvSpPr>
            <a:spLocks noGrp="1"/>
          </p:cNvSpPr>
          <p:nvPr>
            <p:ph idx="1"/>
          </p:nvPr>
        </p:nvSpPr>
        <p:spPr>
          <a:xfrm>
            <a:off x="457200" y="1600200"/>
            <a:ext cx="8229600" cy="4953000"/>
          </a:xfrm>
        </p:spPr>
        <p:txBody>
          <a:bodyPr>
            <a:normAutofit lnSpcReduction="10000"/>
          </a:bodyPr>
          <a:lstStyle/>
          <a:p>
            <a:r>
              <a:rPr lang="en-US" b="1" dirty="0" smtClean="0"/>
              <a:t>Remember: Your Are Never Alone</a:t>
            </a:r>
          </a:p>
          <a:p>
            <a:pPr lvl="1">
              <a:buNone/>
            </a:pPr>
            <a:r>
              <a:rPr lang="en-US" b="1" dirty="0" smtClean="0"/>
              <a:t>1 Pet. 3:12-14  </a:t>
            </a:r>
            <a:r>
              <a:rPr lang="en-US" sz="2400" i="1" dirty="0" smtClean="0"/>
              <a:t>For the eyes of the LORD</a:t>
            </a:r>
            <a:r>
              <a:rPr lang="en-US" sz="2400" dirty="0" smtClean="0"/>
              <a:t> </a:t>
            </a:r>
            <a:r>
              <a:rPr lang="en-US" sz="2400" i="1" dirty="0" smtClean="0"/>
              <a:t>are</a:t>
            </a:r>
            <a:r>
              <a:rPr lang="en-US" sz="2400" dirty="0" smtClean="0"/>
              <a:t> </a:t>
            </a:r>
            <a:r>
              <a:rPr lang="en-US" sz="2400" i="1" dirty="0" smtClean="0"/>
              <a:t>on the righteous, And His ears</a:t>
            </a:r>
            <a:r>
              <a:rPr lang="en-US" sz="2400" dirty="0" smtClean="0"/>
              <a:t> </a:t>
            </a:r>
            <a:r>
              <a:rPr lang="en-US" sz="2400" i="1" dirty="0" smtClean="0"/>
              <a:t>are open</a:t>
            </a:r>
            <a:r>
              <a:rPr lang="en-US" sz="2400" dirty="0" smtClean="0"/>
              <a:t> </a:t>
            </a:r>
            <a:r>
              <a:rPr lang="en-US" sz="2400" i="1" dirty="0" smtClean="0"/>
              <a:t>to their prayers;</a:t>
            </a:r>
            <a:r>
              <a:rPr lang="en-US" sz="2400" dirty="0" smtClean="0"/>
              <a:t> </a:t>
            </a:r>
            <a:r>
              <a:rPr lang="en-US" sz="2400" i="1" dirty="0" smtClean="0"/>
              <a:t>But the face of the LORD is</a:t>
            </a:r>
            <a:r>
              <a:rPr lang="en-US" sz="2400" dirty="0" smtClean="0"/>
              <a:t> </a:t>
            </a:r>
            <a:r>
              <a:rPr lang="en-US" sz="2400" i="1" dirty="0" smtClean="0"/>
              <a:t>against those who do evil.”</a:t>
            </a:r>
            <a:r>
              <a:rPr lang="en-US" sz="2400" baseline="30000" dirty="0" smtClean="0"/>
              <a:t>[</a:t>
            </a:r>
            <a:r>
              <a:rPr lang="en-US" sz="2400" dirty="0" smtClean="0"/>
              <a:t> </a:t>
            </a:r>
            <a:r>
              <a:rPr lang="en-US" sz="2400" i="1" dirty="0" smtClean="0"/>
              <a:t>And who</a:t>
            </a:r>
            <a:r>
              <a:rPr lang="en-US" sz="2400" dirty="0" smtClean="0"/>
              <a:t> </a:t>
            </a:r>
            <a:r>
              <a:rPr lang="en-US" sz="2400" i="1" dirty="0" smtClean="0"/>
              <a:t>is</a:t>
            </a:r>
            <a:r>
              <a:rPr lang="en-US" sz="2400" dirty="0" smtClean="0"/>
              <a:t> he who will harm you if you become followers of what is good? But even if you should suffer for righteousness’ sake, </a:t>
            </a:r>
            <a:r>
              <a:rPr lang="en-US" sz="2400" i="1" dirty="0" smtClean="0"/>
              <a:t>you are</a:t>
            </a:r>
            <a:r>
              <a:rPr lang="en-US" sz="2400" dirty="0" smtClean="0"/>
              <a:t> blessed. </a:t>
            </a:r>
            <a:r>
              <a:rPr lang="en-US" sz="2400" i="1" dirty="0" smtClean="0"/>
              <a:t>“And do not be afraid of their threats, nor be troubled.”</a:t>
            </a:r>
            <a:endParaRPr lang="en-US" sz="2400" dirty="0" smtClean="0"/>
          </a:p>
          <a:p>
            <a:pPr lvl="1">
              <a:buNone/>
            </a:pPr>
            <a:r>
              <a:rPr lang="en-US" b="1" dirty="0" smtClean="0"/>
              <a:t>Heb. 13:5-6  </a:t>
            </a:r>
            <a:r>
              <a:rPr lang="en-US" sz="2400" i="1" dirty="0" smtClean="0"/>
              <a:t>Let your</a:t>
            </a:r>
            <a:r>
              <a:rPr lang="en-US" sz="2400" dirty="0" smtClean="0"/>
              <a:t> conduct </a:t>
            </a:r>
            <a:r>
              <a:rPr lang="en-US" sz="2400" i="1" dirty="0" smtClean="0"/>
              <a:t>be</a:t>
            </a:r>
            <a:r>
              <a:rPr lang="en-US" sz="2400" dirty="0" smtClean="0"/>
              <a:t> without covetousness; </a:t>
            </a:r>
            <a:r>
              <a:rPr lang="en-US" sz="2400" i="1" dirty="0" smtClean="0"/>
              <a:t>be</a:t>
            </a:r>
            <a:r>
              <a:rPr lang="en-US" sz="2400" dirty="0" smtClean="0"/>
              <a:t> content with such things as you have. For He Himself has said, </a:t>
            </a:r>
            <a:r>
              <a:rPr lang="en-US" sz="2400" i="1" dirty="0" smtClean="0"/>
              <a:t>“I will never leave you nor forsake you.”</a:t>
            </a:r>
            <a:r>
              <a:rPr lang="en-US" sz="2400" dirty="0" smtClean="0"/>
              <a:t> So we may boldly say: </a:t>
            </a:r>
            <a:r>
              <a:rPr lang="en-US" sz="2400" i="1" dirty="0" smtClean="0"/>
              <a:t>“The LORD</a:t>
            </a:r>
            <a:r>
              <a:rPr lang="en-US" sz="2400" dirty="0" smtClean="0"/>
              <a:t> </a:t>
            </a:r>
            <a:r>
              <a:rPr lang="en-US" sz="2400" i="1" dirty="0" smtClean="0"/>
              <a:t>is</a:t>
            </a:r>
            <a:r>
              <a:rPr lang="en-US" sz="2400" dirty="0" smtClean="0"/>
              <a:t> </a:t>
            </a:r>
            <a:r>
              <a:rPr lang="en-US" sz="2400" i="1" dirty="0" smtClean="0"/>
              <a:t>my helper;</a:t>
            </a:r>
            <a:r>
              <a:rPr lang="en-US" sz="2400" dirty="0" smtClean="0"/>
              <a:t> </a:t>
            </a:r>
            <a:r>
              <a:rPr lang="en-US" sz="2400" i="1" dirty="0" smtClean="0"/>
              <a:t>I will not fear.  What can man do to me?”</a:t>
            </a:r>
            <a:endParaRPr lang="en-US" sz="2400"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How Can We Overcome Discouragement?</a:t>
            </a:r>
            <a:endParaRPr lang="en-US" sz="3600" b="1" dirty="0"/>
          </a:p>
        </p:txBody>
      </p:sp>
      <p:sp>
        <p:nvSpPr>
          <p:cNvPr id="3" name="Content Placeholder 2"/>
          <p:cNvSpPr>
            <a:spLocks noGrp="1"/>
          </p:cNvSpPr>
          <p:nvPr>
            <p:ph idx="1"/>
          </p:nvPr>
        </p:nvSpPr>
        <p:spPr>
          <a:xfrm>
            <a:off x="457200" y="1600200"/>
            <a:ext cx="8229600" cy="4953000"/>
          </a:xfrm>
        </p:spPr>
        <p:txBody>
          <a:bodyPr>
            <a:normAutofit lnSpcReduction="10000"/>
          </a:bodyPr>
          <a:lstStyle/>
          <a:p>
            <a:r>
              <a:rPr lang="en-US" b="1" dirty="0" smtClean="0"/>
              <a:t>Remember: Your Are Never Alone!</a:t>
            </a:r>
          </a:p>
          <a:p>
            <a:pPr lvl="1">
              <a:buNone/>
            </a:pPr>
            <a:r>
              <a:rPr lang="en-US" b="1" dirty="0" smtClean="0"/>
              <a:t>Matt. 28:19-20  </a:t>
            </a:r>
            <a:r>
              <a:rPr lang="en-US" sz="2400" dirty="0" smtClean="0"/>
              <a:t>Go therefore and make disciples of all the nations, baptizing them in the name of the Father and of the Son and of the Holy Spirit, teaching them to observe all things that I have commanded you; and lo, I am with you always, </a:t>
            </a:r>
            <a:r>
              <a:rPr lang="en-US" sz="2400" i="1" dirty="0" smtClean="0"/>
              <a:t>even</a:t>
            </a:r>
            <a:r>
              <a:rPr lang="en-US" sz="2400" dirty="0" smtClean="0"/>
              <a:t> to the end of the age.</a:t>
            </a:r>
          </a:p>
          <a:p>
            <a:pPr lvl="1">
              <a:buNone/>
            </a:pPr>
            <a:r>
              <a:rPr lang="en-US" b="1" dirty="0" smtClean="0"/>
              <a:t>Dan. 3:25  </a:t>
            </a:r>
            <a:r>
              <a:rPr lang="en-US" sz="2400" dirty="0" smtClean="0"/>
              <a:t>“Look!” he answered, “I see four men loose, walking in the midst of the fire; and they are not hurt, and the form of the fourth is like the Son of God.”</a:t>
            </a:r>
          </a:p>
          <a:p>
            <a:pPr lvl="1">
              <a:buNone/>
            </a:pPr>
            <a:r>
              <a:rPr lang="en-US" b="1" dirty="0" smtClean="0"/>
              <a:t>Ps. 23:4  </a:t>
            </a:r>
            <a:r>
              <a:rPr lang="en-US" sz="2400" dirty="0" smtClean="0"/>
              <a:t>Yea, though I walk through the valley of the shadow of death, I will fear no evil; For You </a:t>
            </a:r>
            <a:r>
              <a:rPr lang="en-US" sz="2400" i="1" dirty="0" smtClean="0"/>
              <a:t>are</a:t>
            </a:r>
            <a:r>
              <a:rPr lang="en-US" sz="2400" dirty="0" smtClean="0"/>
              <a:t> with me; Your rod and Your staff, they comfort me. </a:t>
            </a:r>
            <a:endParaRPr lang="en-US" sz="2400"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How Can We Overcome Discouragement?</a:t>
            </a:r>
            <a:endParaRPr lang="en-US" sz="3600" b="1" dirty="0"/>
          </a:p>
        </p:txBody>
      </p:sp>
      <p:sp>
        <p:nvSpPr>
          <p:cNvPr id="3" name="Content Placeholder 2"/>
          <p:cNvSpPr>
            <a:spLocks noGrp="1"/>
          </p:cNvSpPr>
          <p:nvPr>
            <p:ph idx="1"/>
          </p:nvPr>
        </p:nvSpPr>
        <p:spPr>
          <a:xfrm>
            <a:off x="457200" y="1600200"/>
            <a:ext cx="8229600" cy="4953000"/>
          </a:xfrm>
        </p:spPr>
        <p:txBody>
          <a:bodyPr>
            <a:normAutofit/>
          </a:bodyPr>
          <a:lstStyle/>
          <a:p>
            <a:r>
              <a:rPr lang="en-US" b="1" dirty="0" smtClean="0"/>
              <a:t>Remember: Every Cause of Discouragement is Only Temporary!</a:t>
            </a:r>
          </a:p>
          <a:p>
            <a:pPr lvl="1">
              <a:buNone/>
            </a:pPr>
            <a:r>
              <a:rPr lang="en-US" b="1" dirty="0" smtClean="0"/>
              <a:t>Ps. 3:5  </a:t>
            </a:r>
            <a:r>
              <a:rPr lang="en-US" sz="2400" dirty="0" smtClean="0"/>
              <a:t>…Weeping may endure for a night, But joy </a:t>
            </a:r>
            <a:r>
              <a:rPr lang="en-US" sz="2400" i="1" dirty="0" smtClean="0"/>
              <a:t>comes</a:t>
            </a:r>
            <a:r>
              <a:rPr lang="en-US" sz="2400" dirty="0" smtClean="0"/>
              <a:t> in the morning.</a:t>
            </a:r>
          </a:p>
          <a:p>
            <a:r>
              <a:rPr lang="en-US" b="1" dirty="0" smtClean="0"/>
              <a:t>Remember: You Can Overcome Temptation!</a:t>
            </a:r>
          </a:p>
          <a:p>
            <a:pPr lvl="1">
              <a:buNone/>
            </a:pPr>
            <a:r>
              <a:rPr lang="en-US" b="1" dirty="0" smtClean="0"/>
              <a:t>1 Cor. 10:13  </a:t>
            </a:r>
            <a:r>
              <a:rPr lang="en-US" sz="2400" dirty="0" smtClean="0"/>
              <a:t>No temptation has overtaken you except such as is common to man; but God </a:t>
            </a:r>
            <a:r>
              <a:rPr lang="en-US" sz="2400" i="1" dirty="0" smtClean="0"/>
              <a:t>is</a:t>
            </a:r>
            <a:r>
              <a:rPr lang="en-US" sz="2400" dirty="0" smtClean="0"/>
              <a:t> faithful, who will not allow you to be tempted beyond what you are able, but with the temptation will also make the way of escape, that you may be able to bear </a:t>
            </a:r>
            <a:r>
              <a:rPr lang="en-US" sz="2400" i="1" dirty="0" smtClean="0"/>
              <a:t>it.</a:t>
            </a:r>
            <a:endParaRPr lang="en-US"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How Can We Overcome Discouragement?</a:t>
            </a:r>
            <a:endParaRPr lang="en-US" sz="3600" b="1" dirty="0"/>
          </a:p>
        </p:txBody>
      </p:sp>
      <p:sp>
        <p:nvSpPr>
          <p:cNvPr id="3" name="Content Placeholder 2"/>
          <p:cNvSpPr>
            <a:spLocks noGrp="1"/>
          </p:cNvSpPr>
          <p:nvPr>
            <p:ph idx="1"/>
          </p:nvPr>
        </p:nvSpPr>
        <p:spPr>
          <a:xfrm>
            <a:off x="457200" y="1600200"/>
            <a:ext cx="8229600" cy="4953000"/>
          </a:xfrm>
        </p:spPr>
        <p:txBody>
          <a:bodyPr>
            <a:normAutofit lnSpcReduction="10000"/>
          </a:bodyPr>
          <a:lstStyle/>
          <a:p>
            <a:r>
              <a:rPr lang="en-US" b="1" dirty="0" smtClean="0"/>
              <a:t>Pray</a:t>
            </a:r>
          </a:p>
          <a:p>
            <a:pPr lvl="1">
              <a:buNone/>
            </a:pPr>
            <a:r>
              <a:rPr lang="en-US" b="1" dirty="0" smtClean="0"/>
              <a:t>1 Sam. 30:</a:t>
            </a:r>
            <a:r>
              <a:rPr lang="en-US" b="1" dirty="0" smtClean="0"/>
              <a:t>6-8  </a:t>
            </a:r>
            <a:r>
              <a:rPr lang="en-US" sz="2400" dirty="0" smtClean="0"/>
              <a:t>Now David was greatly distressed, for the people spoke of stoning him, because the soul of all the people was grieved, every man for his sons and his daughters. But David strengthened himself in the LORD his </a:t>
            </a:r>
            <a:r>
              <a:rPr lang="en-US" sz="2400" dirty="0" smtClean="0"/>
              <a:t>God….</a:t>
            </a:r>
            <a:r>
              <a:rPr lang="en-US" sz="2400" dirty="0" smtClean="0"/>
              <a:t> and David inquired of the </a:t>
            </a:r>
            <a:r>
              <a:rPr lang="en-US" sz="2400" dirty="0" smtClean="0"/>
              <a:t>LORD.</a:t>
            </a:r>
          </a:p>
          <a:p>
            <a:pPr lvl="1">
              <a:buNone/>
            </a:pPr>
            <a:r>
              <a:rPr lang="en-US" b="1" dirty="0" smtClean="0"/>
              <a:t>1 Sam. </a:t>
            </a:r>
            <a:r>
              <a:rPr lang="en-US" b="1" dirty="0" smtClean="0"/>
              <a:t>1</a:t>
            </a:r>
            <a:r>
              <a:rPr lang="en-US" b="1" dirty="0" smtClean="0"/>
              <a:t>:10  </a:t>
            </a:r>
            <a:r>
              <a:rPr lang="en-US" sz="2400" dirty="0" smtClean="0"/>
              <a:t>In bitterness of soul Hannah wept much and prayed to the LORD.</a:t>
            </a:r>
            <a:endParaRPr lang="en-US" sz="2400" dirty="0" smtClean="0"/>
          </a:p>
          <a:p>
            <a:pPr lvl="1">
              <a:buNone/>
            </a:pPr>
            <a:r>
              <a:rPr lang="en-US" b="1" dirty="0" smtClean="0"/>
              <a:t>Phil. 4:6-7  </a:t>
            </a:r>
            <a:r>
              <a:rPr lang="en-US" sz="2400" dirty="0" smtClean="0"/>
              <a:t>Be anxious for nothing, but in everything by prayer and supplication, with thanksgiving, let your requests be made known to God; and the peace of God, which surpasses all understanding, will guard your hearts and minds through Christ Jesus.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Never Give Up!</a:t>
            </a:r>
            <a:endParaRPr lang="en-US" b="1" dirty="0"/>
          </a:p>
        </p:txBody>
      </p:sp>
      <p:sp>
        <p:nvSpPr>
          <p:cNvPr id="3" name="Content Placeholder 2"/>
          <p:cNvSpPr>
            <a:spLocks noGrp="1"/>
          </p:cNvSpPr>
          <p:nvPr>
            <p:ph idx="1"/>
          </p:nvPr>
        </p:nvSpPr>
        <p:spPr>
          <a:xfrm>
            <a:off x="457200" y="1600200"/>
            <a:ext cx="8229600" cy="4800600"/>
          </a:xfrm>
        </p:spPr>
        <p:txBody>
          <a:bodyPr>
            <a:normAutofit fontScale="92500" lnSpcReduction="20000"/>
          </a:bodyPr>
          <a:lstStyle/>
          <a:p>
            <a:pPr>
              <a:buNone/>
            </a:pPr>
            <a:r>
              <a:rPr lang="en-US" b="1" dirty="0" smtClean="0"/>
              <a:t>Matt. 24:13  </a:t>
            </a:r>
            <a:r>
              <a:rPr lang="en-US" dirty="0" smtClean="0"/>
              <a:t>But he who </a:t>
            </a:r>
            <a:r>
              <a:rPr lang="en-US" b="1" u="sng" dirty="0" smtClean="0"/>
              <a:t>endures</a:t>
            </a:r>
            <a:r>
              <a:rPr lang="en-US" b="1" dirty="0" smtClean="0"/>
              <a:t> </a:t>
            </a:r>
            <a:r>
              <a:rPr lang="en-US" dirty="0" smtClean="0"/>
              <a:t>to the end shall be saved.</a:t>
            </a:r>
          </a:p>
          <a:p>
            <a:pPr>
              <a:buNone/>
            </a:pPr>
            <a:r>
              <a:rPr lang="en-US" b="1" dirty="0" smtClean="0"/>
              <a:t>2 Tim. 4:5  </a:t>
            </a:r>
            <a:r>
              <a:rPr lang="en-US" dirty="0" smtClean="0"/>
              <a:t>But you be watchful in all things, </a:t>
            </a:r>
            <a:r>
              <a:rPr lang="en-US" b="1" u="sng" dirty="0" smtClean="0"/>
              <a:t>endure </a:t>
            </a:r>
            <a:r>
              <a:rPr lang="en-US" dirty="0" smtClean="0"/>
              <a:t>afflictions, do the work of an evangelist, fulfill your ministry.</a:t>
            </a:r>
          </a:p>
          <a:p>
            <a:pPr>
              <a:buNone/>
            </a:pPr>
            <a:r>
              <a:rPr lang="en-US" b="1" dirty="0" smtClean="0"/>
              <a:t>Jas. 5:11  </a:t>
            </a:r>
            <a:r>
              <a:rPr lang="en-US" dirty="0" smtClean="0"/>
              <a:t>Indeed we count them blessed who </a:t>
            </a:r>
            <a:r>
              <a:rPr lang="en-US" b="1" u="sng" dirty="0" smtClean="0"/>
              <a:t>endure</a:t>
            </a:r>
            <a:r>
              <a:rPr lang="en-US" dirty="0" smtClean="0"/>
              <a:t>. You have heard of the perseverance of Job and seen the end </a:t>
            </a:r>
            <a:r>
              <a:rPr lang="en-US" i="1" dirty="0" smtClean="0"/>
              <a:t>intended by</a:t>
            </a:r>
            <a:r>
              <a:rPr lang="en-US" dirty="0" smtClean="0"/>
              <a:t> the Lord—that the Lord is very compassionate and merciful.</a:t>
            </a:r>
          </a:p>
          <a:p>
            <a:pPr>
              <a:buNone/>
            </a:pPr>
            <a:r>
              <a:rPr lang="en-US" b="1" dirty="0" smtClean="0"/>
              <a:t>Heb. 11:27  </a:t>
            </a:r>
            <a:r>
              <a:rPr lang="en-US" dirty="0" smtClean="0"/>
              <a:t>By faith he forsook Egypt, not fearing the wrath of the king; for he </a:t>
            </a:r>
            <a:r>
              <a:rPr lang="en-US" b="1" u="sng" dirty="0" smtClean="0"/>
              <a:t>endured</a:t>
            </a:r>
            <a:r>
              <a:rPr lang="en-US" b="1" dirty="0" smtClean="0"/>
              <a:t> </a:t>
            </a:r>
            <a:r>
              <a:rPr lang="en-US" dirty="0" smtClean="0"/>
              <a:t>as seeing Him who is invisible.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543800" cy="1143000"/>
          </a:xfrm>
        </p:spPr>
        <p:txBody>
          <a:bodyPr/>
          <a:lstStyle/>
          <a:p>
            <a:r>
              <a:rPr lang="en-US" b="1" dirty="0" smtClean="0"/>
              <a:t>Universal Feeling At Times</a:t>
            </a:r>
            <a:endParaRPr lang="en-US" b="1" dirty="0"/>
          </a:p>
        </p:txBody>
      </p:sp>
      <p:sp>
        <p:nvSpPr>
          <p:cNvPr id="3" name="Content Placeholder 2"/>
          <p:cNvSpPr>
            <a:spLocks noGrp="1"/>
          </p:cNvSpPr>
          <p:nvPr>
            <p:ph idx="1"/>
          </p:nvPr>
        </p:nvSpPr>
        <p:spPr/>
        <p:txBody>
          <a:bodyPr>
            <a:normAutofit fontScale="92500" lnSpcReduction="10000"/>
          </a:bodyPr>
          <a:lstStyle/>
          <a:p>
            <a:pPr>
              <a:buNone/>
            </a:pPr>
            <a:r>
              <a:rPr lang="en-US" b="1" dirty="0" smtClean="0"/>
              <a:t>Elijah</a:t>
            </a:r>
          </a:p>
          <a:p>
            <a:pPr lvl="1">
              <a:buNone/>
            </a:pPr>
            <a:r>
              <a:rPr lang="en-US" b="1" dirty="0" smtClean="0"/>
              <a:t>1 Kgs. 19:4  </a:t>
            </a:r>
            <a:r>
              <a:rPr lang="en-US" dirty="0" smtClean="0"/>
              <a:t>But he himself went a day's journey into the wilderness, and came and sat down under a broom tree. And he prayed that he might die, and said, "It is enough! Now, LORD, take my life, for I am no better than my fathers!”</a:t>
            </a:r>
          </a:p>
          <a:p>
            <a:pPr>
              <a:buNone/>
            </a:pPr>
            <a:r>
              <a:rPr lang="en-US" b="1" dirty="0" smtClean="0"/>
              <a:t>David</a:t>
            </a:r>
          </a:p>
          <a:p>
            <a:pPr lvl="1">
              <a:buNone/>
            </a:pPr>
            <a:r>
              <a:rPr lang="en-US" b="1" dirty="0" smtClean="0"/>
              <a:t>Ps. 42:5  </a:t>
            </a:r>
            <a:r>
              <a:rPr lang="en-US" dirty="0" smtClean="0"/>
              <a:t>Why are you cast down, O my soul? And why are you disquieted within me? Hope in God, for I shall yet praise Him For the help of His countenance.</a:t>
            </a:r>
          </a:p>
          <a:p>
            <a:pPr lvl="1">
              <a:buNone/>
            </a:pPr>
            <a:r>
              <a:rPr lang="en-US" b="1" dirty="0" smtClean="0"/>
              <a:t>Ps. 42:6  </a:t>
            </a:r>
            <a:r>
              <a:rPr lang="en-US" dirty="0" smtClean="0"/>
              <a:t>O my God, my soul is cast down within me…</a:t>
            </a:r>
          </a:p>
        </p:txBody>
      </p:sp>
      <p:pic>
        <p:nvPicPr>
          <p:cNvPr id="4" name="Picture 3" descr="Frustrated"/>
          <p:cNvPicPr>
            <a:picLocks noChangeAspect="1"/>
          </p:cNvPicPr>
          <p:nvPr/>
        </p:nvPicPr>
        <p:blipFill>
          <a:blip r:embed="rId2"/>
          <a:stretch>
            <a:fillRect/>
          </a:stretch>
        </p:blipFill>
        <p:spPr>
          <a:xfrm>
            <a:off x="0" y="0"/>
            <a:ext cx="1735202" cy="160101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p:cTn id="1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2"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childTnLst>
                                </p:cTn>
                              </p:par>
                              <p:par>
                                <p:cTn id="19" presetID="23" presetClass="entr" presetSubtype="16"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childTnLst>
                                </p:cTn>
                              </p:par>
                              <p:par>
                                <p:cTn id="23" presetID="23" presetClass="entr" presetSubtype="16"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Some Causes</a:t>
            </a:r>
            <a:endParaRPr lang="en-US" b="1" dirty="0"/>
          </a:p>
        </p:txBody>
      </p:sp>
      <p:sp>
        <p:nvSpPr>
          <p:cNvPr id="3" name="Content Placeholder 2"/>
          <p:cNvSpPr>
            <a:spLocks noGrp="1"/>
          </p:cNvSpPr>
          <p:nvPr>
            <p:ph idx="1"/>
          </p:nvPr>
        </p:nvSpPr>
        <p:spPr/>
        <p:txBody>
          <a:bodyPr/>
          <a:lstStyle/>
          <a:p>
            <a:r>
              <a:rPr lang="en-US" b="1" dirty="0" smtClean="0"/>
              <a:t>Illness</a:t>
            </a:r>
          </a:p>
          <a:p>
            <a:pPr lvl="1"/>
            <a:r>
              <a:rPr lang="en-US" dirty="0" smtClean="0"/>
              <a:t>Paul – thorn in flesh (2 Cor. 12:7)</a:t>
            </a:r>
          </a:p>
          <a:p>
            <a:pPr lvl="1"/>
            <a:r>
              <a:rPr lang="en-US" dirty="0" smtClean="0"/>
              <a:t>Epaphroditus – sick, nigh unto death (Phil. 2:27)</a:t>
            </a:r>
          </a:p>
          <a:p>
            <a:pPr lvl="1"/>
            <a:r>
              <a:rPr lang="en-US" dirty="0" smtClean="0"/>
              <a:t>Timothy – stomach problems (1 Tim. 5:23)</a:t>
            </a:r>
          </a:p>
          <a:p>
            <a:pPr lvl="1"/>
            <a:r>
              <a:rPr lang="en-US" dirty="0" smtClean="0"/>
              <a:t>Trophimus – sick (2 Tim. 4:20)</a:t>
            </a:r>
          </a:p>
          <a:p>
            <a:pPr lvl="1"/>
            <a:r>
              <a:rPr lang="en-US" dirty="0" smtClean="0"/>
              <a:t>Job – boils (Job 2:7)</a:t>
            </a:r>
          </a:p>
          <a:p>
            <a:r>
              <a:rPr lang="en-US" dirty="0" smtClean="0"/>
              <a:t>Be Patient and pray (2 Cor. 12:8-9)</a:t>
            </a:r>
          </a:p>
          <a:p>
            <a:r>
              <a:rPr lang="en-US" dirty="0" smtClean="0"/>
              <a:t>Ask others to pray for you (Jas. 5:14-15)</a:t>
            </a:r>
            <a:endParaRPr lang="en-US" dirty="0"/>
          </a:p>
        </p:txBody>
      </p:sp>
      <p:pic>
        <p:nvPicPr>
          <p:cNvPr id="4" name="Picture 3" descr="Frustrated 2"/>
          <p:cNvPicPr>
            <a:picLocks noChangeAspect="1"/>
          </p:cNvPicPr>
          <p:nvPr/>
        </p:nvPicPr>
        <p:blipFill>
          <a:blip r:embed="rId2"/>
          <a:stretch>
            <a:fillRect/>
          </a:stretch>
        </p:blipFill>
        <p:spPr>
          <a:xfrm>
            <a:off x="6464982" y="0"/>
            <a:ext cx="2163406" cy="1828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3" presetClass="entr" presetSubtype="16"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p:cTn id="43"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4" dur="500" fill="hold"/>
                                        <p:tgtEl>
                                          <p:spTgt spid="3">
                                            <p:txEl>
                                              <p:pRg st="6" end="6"/>
                                            </p:txEl>
                                          </p:spTgt>
                                        </p:tgtEl>
                                        <p:attrNameLst>
                                          <p:attrName>ppt_h</p:attrName>
                                        </p:attrNameLst>
                                      </p:cBhvr>
                                      <p:tavLst>
                                        <p:tav tm="0">
                                          <p:val>
                                            <p:fltVal val="0"/>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23" presetClass="entr" presetSubtype="16"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Some Causes</a:t>
            </a:r>
            <a:endParaRPr lang="en-US" b="1" dirty="0"/>
          </a:p>
        </p:txBody>
      </p:sp>
      <p:sp>
        <p:nvSpPr>
          <p:cNvPr id="3" name="Content Placeholder 2"/>
          <p:cNvSpPr>
            <a:spLocks noGrp="1"/>
          </p:cNvSpPr>
          <p:nvPr>
            <p:ph idx="1"/>
          </p:nvPr>
        </p:nvSpPr>
        <p:spPr>
          <a:xfrm>
            <a:off x="1371600" y="1371600"/>
            <a:ext cx="6934200" cy="4953000"/>
          </a:xfrm>
        </p:spPr>
        <p:txBody>
          <a:bodyPr>
            <a:normAutofit fontScale="85000" lnSpcReduction="20000"/>
          </a:bodyPr>
          <a:lstStyle/>
          <a:p>
            <a:r>
              <a:rPr lang="en-US" b="1" dirty="0" smtClean="0"/>
              <a:t>Death of Loved One</a:t>
            </a:r>
          </a:p>
          <a:p>
            <a:pPr lvl="1"/>
            <a:r>
              <a:rPr lang="en-US" dirty="0" smtClean="0"/>
              <a:t>Shunamite woman lost son (2 Kgs. 4:20)</a:t>
            </a:r>
          </a:p>
          <a:p>
            <a:pPr lvl="1"/>
            <a:r>
              <a:rPr lang="en-US" dirty="0" smtClean="0"/>
              <a:t>David lost son (2 Sam. 12:18)</a:t>
            </a:r>
          </a:p>
          <a:p>
            <a:pPr lvl="1"/>
            <a:r>
              <a:rPr lang="en-US" dirty="0" smtClean="0"/>
              <a:t>Mary &amp; Martha lost brother (Jn. 11:14)</a:t>
            </a:r>
          </a:p>
          <a:p>
            <a:r>
              <a:rPr lang="en-US" b="1" dirty="0" smtClean="0"/>
              <a:t>God will comfort us (2 Cor. 1:3-5; Ps. 147:3)</a:t>
            </a:r>
          </a:p>
          <a:p>
            <a:pPr lvl="1"/>
            <a:r>
              <a:rPr lang="en-US" dirty="0" smtClean="0"/>
              <a:t>As a mother comforts (Isa. 66:13)</a:t>
            </a:r>
          </a:p>
          <a:p>
            <a:pPr lvl="1"/>
            <a:r>
              <a:rPr lang="en-US" dirty="0" smtClean="0"/>
              <a:t>Through His Word (1 Thess. 4:18)</a:t>
            </a:r>
          </a:p>
          <a:p>
            <a:pPr lvl="1"/>
            <a:r>
              <a:rPr lang="en-US" dirty="0" smtClean="0"/>
              <a:t>Through His people (Rom. 12:15)</a:t>
            </a:r>
          </a:p>
          <a:p>
            <a:pPr lvl="1"/>
            <a:r>
              <a:rPr lang="en-US" dirty="0" smtClean="0"/>
              <a:t>Through prayer (1 Pet. 5:7)</a:t>
            </a:r>
          </a:p>
          <a:p>
            <a:r>
              <a:rPr lang="en-US" b="1" dirty="0" smtClean="0"/>
              <a:t>God took Care of:</a:t>
            </a:r>
          </a:p>
          <a:p>
            <a:pPr lvl="1"/>
            <a:r>
              <a:rPr lang="en-US" dirty="0" smtClean="0"/>
              <a:t>Mary &amp; Martha (Jn. 11:35)</a:t>
            </a:r>
          </a:p>
          <a:p>
            <a:pPr lvl="1"/>
            <a:r>
              <a:rPr lang="en-US" dirty="0" smtClean="0"/>
              <a:t>Widow of Nain (Lk. 7:11-18)</a:t>
            </a:r>
          </a:p>
          <a:p>
            <a:pPr lvl="1"/>
            <a:r>
              <a:rPr lang="en-US" dirty="0" smtClean="0"/>
              <a:t>Friends of </a:t>
            </a:r>
            <a:r>
              <a:rPr lang="en-US" dirty="0" err="1" smtClean="0"/>
              <a:t>Dorcas</a:t>
            </a:r>
            <a:r>
              <a:rPr lang="en-US" dirty="0" smtClean="0"/>
              <a:t> (Acts 9:36-43)</a:t>
            </a:r>
          </a:p>
        </p:txBody>
      </p:sp>
      <p:pic>
        <p:nvPicPr>
          <p:cNvPr id="4" name="Picture 3" descr="Discouraged"/>
          <p:cNvPicPr>
            <a:picLocks noChangeAspect="1"/>
          </p:cNvPicPr>
          <p:nvPr/>
        </p:nvPicPr>
        <p:blipFill>
          <a:blip r:embed="rId2"/>
          <a:stretch>
            <a:fillRect/>
          </a:stretch>
        </p:blipFill>
        <p:spPr>
          <a:xfrm>
            <a:off x="6825712" y="0"/>
            <a:ext cx="1937288" cy="1828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3" presetClass="entr" presetSubtype="16"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p:cTn id="43"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4" dur="500" fill="hold"/>
                                        <p:tgtEl>
                                          <p:spTgt spid="3">
                                            <p:txEl>
                                              <p:pRg st="6" end="6"/>
                                            </p:txEl>
                                          </p:spTgt>
                                        </p:tgtEl>
                                        <p:attrNameLst>
                                          <p:attrName>ppt_h</p:attrName>
                                        </p:attrNameLst>
                                      </p:cBhvr>
                                      <p:tavLst>
                                        <p:tav tm="0">
                                          <p:val>
                                            <p:fltVal val="0"/>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23" presetClass="entr" presetSubtype="16"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23" presetClass="entr" presetSubtype="16"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p:cTn id="55"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6" dur="500" fill="hold"/>
                                        <p:tgtEl>
                                          <p:spTgt spid="3">
                                            <p:txEl>
                                              <p:pRg st="8" end="8"/>
                                            </p:txEl>
                                          </p:spTgt>
                                        </p:tgtEl>
                                        <p:attrNameLst>
                                          <p:attrName>ppt_h</p:attrName>
                                        </p:attrNameLst>
                                      </p:cBhvr>
                                      <p:tavLst>
                                        <p:tav tm="0">
                                          <p:val>
                                            <p:fltVal val="0"/>
                                          </p:val>
                                        </p:tav>
                                        <p:tav tm="100000">
                                          <p:val>
                                            <p:strVal val="#ppt_h"/>
                                          </p:val>
                                        </p:tav>
                                      </p:tavLst>
                                    </p:anim>
                                  </p:childTnLst>
                                </p:cTn>
                              </p:par>
                            </p:childTnLst>
                          </p:cTn>
                        </p:par>
                      </p:childTnLst>
                    </p:cTn>
                  </p:par>
                  <p:par>
                    <p:cTn id="57" fill="hold">
                      <p:stCondLst>
                        <p:cond delay="indefinite"/>
                      </p:stCondLst>
                      <p:childTnLst>
                        <p:par>
                          <p:cTn id="58" fill="hold">
                            <p:stCondLst>
                              <p:cond delay="0"/>
                            </p:stCondLst>
                            <p:childTnLst>
                              <p:par>
                                <p:cTn id="59" presetID="23" presetClass="entr" presetSubtype="16"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p:cTn id="61"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62" dur="500" fill="hold"/>
                                        <p:tgtEl>
                                          <p:spTgt spid="3">
                                            <p:txEl>
                                              <p:pRg st="9" end="9"/>
                                            </p:txEl>
                                          </p:spTgt>
                                        </p:tgtEl>
                                        <p:attrNameLst>
                                          <p:attrName>ppt_h</p:attrName>
                                        </p:attrNameLst>
                                      </p:cBhvr>
                                      <p:tavLst>
                                        <p:tav tm="0">
                                          <p:val>
                                            <p:fltVal val="0"/>
                                          </p:val>
                                        </p:tav>
                                        <p:tav tm="100000">
                                          <p:val>
                                            <p:strVal val="#ppt_h"/>
                                          </p:val>
                                        </p:tav>
                                      </p:tavLst>
                                    </p:anim>
                                  </p:childTnLst>
                                </p:cTn>
                              </p:par>
                            </p:childTnLst>
                          </p:cTn>
                        </p:par>
                      </p:childTnLst>
                    </p:cTn>
                  </p:par>
                  <p:par>
                    <p:cTn id="63" fill="hold">
                      <p:stCondLst>
                        <p:cond delay="indefinite"/>
                      </p:stCondLst>
                      <p:childTnLst>
                        <p:par>
                          <p:cTn id="64" fill="hold">
                            <p:stCondLst>
                              <p:cond delay="0"/>
                            </p:stCondLst>
                            <p:childTnLst>
                              <p:par>
                                <p:cTn id="65" presetID="23" presetClass="entr" presetSubtype="16"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p:cTn id="67" dur="5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68" dur="500" fill="hold"/>
                                        <p:tgtEl>
                                          <p:spTgt spid="3">
                                            <p:txEl>
                                              <p:pRg st="10" end="10"/>
                                            </p:txEl>
                                          </p:spTgt>
                                        </p:tgtEl>
                                        <p:attrNameLst>
                                          <p:attrName>ppt_h</p:attrName>
                                        </p:attrNameLst>
                                      </p:cBhvr>
                                      <p:tavLst>
                                        <p:tav tm="0">
                                          <p:val>
                                            <p:fltVal val="0"/>
                                          </p:val>
                                        </p:tav>
                                        <p:tav tm="100000">
                                          <p:val>
                                            <p:strVal val="#ppt_h"/>
                                          </p:val>
                                        </p:tav>
                                      </p:tavLst>
                                    </p:anim>
                                  </p:childTnLst>
                                </p:cTn>
                              </p:par>
                            </p:childTnLst>
                          </p:cTn>
                        </p:par>
                      </p:childTnLst>
                    </p:cTn>
                  </p:par>
                  <p:par>
                    <p:cTn id="69" fill="hold">
                      <p:stCondLst>
                        <p:cond delay="indefinite"/>
                      </p:stCondLst>
                      <p:childTnLst>
                        <p:par>
                          <p:cTn id="70" fill="hold">
                            <p:stCondLst>
                              <p:cond delay="0"/>
                            </p:stCondLst>
                            <p:childTnLst>
                              <p:par>
                                <p:cTn id="71" presetID="23" presetClass="entr" presetSubtype="16" fill="hold" grpId="0"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p:cTn id="73" dur="500" fill="hold"/>
                                        <p:tgtEl>
                                          <p:spTgt spid="3">
                                            <p:txEl>
                                              <p:pRg st="11" end="11"/>
                                            </p:txEl>
                                          </p:spTgt>
                                        </p:tgtEl>
                                        <p:attrNameLst>
                                          <p:attrName>ppt_w</p:attrName>
                                        </p:attrNameLst>
                                      </p:cBhvr>
                                      <p:tavLst>
                                        <p:tav tm="0">
                                          <p:val>
                                            <p:fltVal val="0"/>
                                          </p:val>
                                        </p:tav>
                                        <p:tav tm="100000">
                                          <p:val>
                                            <p:strVal val="#ppt_w"/>
                                          </p:val>
                                        </p:tav>
                                      </p:tavLst>
                                    </p:anim>
                                    <p:anim calcmode="lin" valueType="num">
                                      <p:cBhvr>
                                        <p:cTn id="74" dur="500" fill="hold"/>
                                        <p:tgtEl>
                                          <p:spTgt spid="3">
                                            <p:txEl>
                                              <p:pRg st="11" end="11"/>
                                            </p:txEl>
                                          </p:spTgt>
                                        </p:tgtEl>
                                        <p:attrNameLst>
                                          <p:attrName>ppt_h</p:attrName>
                                        </p:attrNameLst>
                                      </p:cBhvr>
                                      <p:tavLst>
                                        <p:tav tm="0">
                                          <p:val>
                                            <p:fltVal val="0"/>
                                          </p:val>
                                        </p:tav>
                                        <p:tav tm="100000">
                                          <p:val>
                                            <p:strVal val="#ppt_h"/>
                                          </p:val>
                                        </p:tav>
                                      </p:tavLst>
                                    </p:anim>
                                  </p:childTnLst>
                                </p:cTn>
                              </p:par>
                            </p:childTnLst>
                          </p:cTn>
                        </p:par>
                      </p:childTnLst>
                    </p:cTn>
                  </p:par>
                  <p:par>
                    <p:cTn id="75" fill="hold">
                      <p:stCondLst>
                        <p:cond delay="indefinite"/>
                      </p:stCondLst>
                      <p:childTnLst>
                        <p:par>
                          <p:cTn id="76" fill="hold">
                            <p:stCondLst>
                              <p:cond delay="0"/>
                            </p:stCondLst>
                            <p:childTnLst>
                              <p:par>
                                <p:cTn id="77" presetID="23" presetClass="entr" presetSubtype="16" fill="hold" grpId="0" nodeType="clickEffect">
                                  <p:stCondLst>
                                    <p:cond delay="0"/>
                                  </p:stCondLst>
                                  <p:childTnLst>
                                    <p:set>
                                      <p:cBhvr>
                                        <p:cTn id="78" dur="1" fill="hold">
                                          <p:stCondLst>
                                            <p:cond delay="0"/>
                                          </p:stCondLst>
                                        </p:cTn>
                                        <p:tgtEl>
                                          <p:spTgt spid="3">
                                            <p:txEl>
                                              <p:pRg st="12" end="12"/>
                                            </p:txEl>
                                          </p:spTgt>
                                        </p:tgtEl>
                                        <p:attrNameLst>
                                          <p:attrName>style.visibility</p:attrName>
                                        </p:attrNameLst>
                                      </p:cBhvr>
                                      <p:to>
                                        <p:strVal val="visible"/>
                                      </p:to>
                                    </p:set>
                                    <p:anim calcmode="lin" valueType="num">
                                      <p:cBhvr>
                                        <p:cTn id="79" dur="500" fill="hold"/>
                                        <p:tgtEl>
                                          <p:spTgt spid="3">
                                            <p:txEl>
                                              <p:pRg st="12" end="12"/>
                                            </p:txEl>
                                          </p:spTgt>
                                        </p:tgtEl>
                                        <p:attrNameLst>
                                          <p:attrName>ppt_w</p:attrName>
                                        </p:attrNameLst>
                                      </p:cBhvr>
                                      <p:tavLst>
                                        <p:tav tm="0">
                                          <p:val>
                                            <p:fltVal val="0"/>
                                          </p:val>
                                        </p:tav>
                                        <p:tav tm="100000">
                                          <p:val>
                                            <p:strVal val="#ppt_w"/>
                                          </p:val>
                                        </p:tav>
                                      </p:tavLst>
                                    </p:anim>
                                    <p:anim calcmode="lin" valueType="num">
                                      <p:cBhvr>
                                        <p:cTn id="80" dur="500" fill="hold"/>
                                        <p:tgtEl>
                                          <p:spTgt spid="3">
                                            <p:txEl>
                                              <p:pRg st="12" end="1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Some Causes</a:t>
            </a:r>
            <a:endParaRPr lang="en-US" b="1" dirty="0"/>
          </a:p>
        </p:txBody>
      </p:sp>
      <p:sp>
        <p:nvSpPr>
          <p:cNvPr id="3" name="Content Placeholder 2"/>
          <p:cNvSpPr>
            <a:spLocks noGrp="1"/>
          </p:cNvSpPr>
          <p:nvPr>
            <p:ph idx="1"/>
          </p:nvPr>
        </p:nvSpPr>
        <p:spPr>
          <a:xfrm>
            <a:off x="685800" y="1371600"/>
            <a:ext cx="7924800" cy="4953000"/>
          </a:xfrm>
        </p:spPr>
        <p:txBody>
          <a:bodyPr>
            <a:normAutofit/>
          </a:bodyPr>
          <a:lstStyle/>
          <a:p>
            <a:r>
              <a:rPr lang="en-US" b="1" dirty="0" smtClean="0"/>
              <a:t>Material Losses</a:t>
            </a:r>
          </a:p>
          <a:p>
            <a:pPr lvl="1"/>
            <a:r>
              <a:rPr lang="en-US" dirty="0" smtClean="0"/>
              <a:t>Job (Job 1 &amp; 2)</a:t>
            </a:r>
          </a:p>
          <a:p>
            <a:r>
              <a:rPr lang="en-US" b="1" dirty="0" smtClean="0"/>
              <a:t>Remember:</a:t>
            </a:r>
          </a:p>
          <a:p>
            <a:pPr lvl="1"/>
            <a:r>
              <a:rPr lang="en-US" dirty="0" smtClean="0"/>
              <a:t>None of it is ours anyway (Hag. 2:8; 1 Cor. 4:7)</a:t>
            </a:r>
          </a:p>
          <a:p>
            <a:pPr lvl="1"/>
            <a:r>
              <a:rPr lang="en-US" dirty="0" smtClean="0"/>
              <a:t>Going to leave it all one day (1 Tim.</a:t>
            </a:r>
            <a:r>
              <a:rPr lang="en-US" dirty="0" smtClean="0"/>
              <a:t> 6:</a:t>
            </a:r>
            <a:r>
              <a:rPr lang="en-US" dirty="0" smtClean="0"/>
              <a:t>7)</a:t>
            </a:r>
          </a:p>
          <a:p>
            <a:pPr lvl="1"/>
            <a:r>
              <a:rPr lang="en-US" dirty="0" smtClean="0"/>
              <a:t>God will still provide our </a:t>
            </a:r>
            <a:r>
              <a:rPr lang="en-US" dirty="0" smtClean="0"/>
              <a:t>needs:</a:t>
            </a:r>
          </a:p>
          <a:p>
            <a:pPr lvl="2"/>
            <a:r>
              <a:rPr lang="en-US" dirty="0" smtClean="0"/>
              <a:t>Matt. 6:33</a:t>
            </a:r>
          </a:p>
          <a:p>
            <a:pPr lvl="2"/>
            <a:r>
              <a:rPr lang="en-US" dirty="0" smtClean="0"/>
              <a:t>Heb. 13:5</a:t>
            </a:r>
          </a:p>
          <a:p>
            <a:pPr lvl="2"/>
            <a:r>
              <a:rPr lang="en-US" dirty="0" smtClean="0"/>
              <a:t>Ps. 37:27</a:t>
            </a:r>
          </a:p>
        </p:txBody>
      </p:sp>
      <p:pic>
        <p:nvPicPr>
          <p:cNvPr id="4" name="Picture 3" descr="Discouraged 2"/>
          <p:cNvPicPr>
            <a:picLocks noChangeAspect="1"/>
          </p:cNvPicPr>
          <p:nvPr/>
        </p:nvPicPr>
        <p:blipFill>
          <a:blip r:embed="rId2"/>
          <a:stretch>
            <a:fillRect/>
          </a:stretch>
        </p:blipFill>
        <p:spPr>
          <a:xfrm>
            <a:off x="6400800" y="0"/>
            <a:ext cx="2551440" cy="298348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p:cTn id="1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2"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23" presetClass="entr" presetSubtype="16"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5" fill="hold">
                      <p:stCondLst>
                        <p:cond delay="indefinite"/>
                      </p:stCondLst>
                      <p:childTnLst>
                        <p:par>
                          <p:cTn id="26" fill="hold">
                            <p:stCondLst>
                              <p:cond delay="0"/>
                            </p:stCondLst>
                            <p:childTnLst>
                              <p:par>
                                <p:cTn id="27" presetID="23" presetClass="entr" presetSubtype="16"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p:cTn id="2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23" presetClass="entr" presetSubtype="16"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37" fill="hold">
                      <p:stCondLst>
                        <p:cond delay="indefinite"/>
                      </p:stCondLst>
                      <p:childTnLst>
                        <p:par>
                          <p:cTn id="38" fill="hold">
                            <p:stCondLst>
                              <p:cond delay="0"/>
                            </p:stCondLst>
                            <p:childTnLst>
                              <p:par>
                                <p:cTn id="39" presetID="23" presetClass="entr" presetSubtype="16"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p:cTn id="41"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2" dur="500" fill="hold"/>
                                        <p:tgtEl>
                                          <p:spTgt spid="3">
                                            <p:txEl>
                                              <p:pRg st="6" end="6"/>
                                            </p:txEl>
                                          </p:spTgt>
                                        </p:tgtEl>
                                        <p:attrNameLst>
                                          <p:attrName>ppt_h</p:attrName>
                                        </p:attrNameLst>
                                      </p:cBhvr>
                                      <p:tavLst>
                                        <p:tav tm="0">
                                          <p:val>
                                            <p:fltVal val="0"/>
                                          </p:val>
                                        </p:tav>
                                        <p:tav tm="100000">
                                          <p:val>
                                            <p:strVal val="#ppt_h"/>
                                          </p:val>
                                        </p:tav>
                                      </p:tavLst>
                                    </p:anim>
                                  </p:childTnLst>
                                </p:cTn>
                              </p:par>
                            </p:childTnLst>
                          </p:cTn>
                        </p:par>
                      </p:childTnLst>
                    </p:cTn>
                  </p:par>
                  <p:par>
                    <p:cTn id="43" fill="hold">
                      <p:stCondLst>
                        <p:cond delay="indefinite"/>
                      </p:stCondLst>
                      <p:childTnLst>
                        <p:par>
                          <p:cTn id="44" fill="hold">
                            <p:stCondLst>
                              <p:cond delay="0"/>
                            </p:stCondLst>
                            <p:childTnLst>
                              <p:par>
                                <p:cTn id="45" presetID="23" presetClass="entr" presetSubtype="16"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p:cTn id="47"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8" dur="500" fill="hold"/>
                                        <p:tgtEl>
                                          <p:spTgt spid="3">
                                            <p:txEl>
                                              <p:pRg st="7" end="7"/>
                                            </p:txEl>
                                          </p:spTgt>
                                        </p:tgtEl>
                                        <p:attrNameLst>
                                          <p:attrName>ppt_h</p:attrName>
                                        </p:attrNameLst>
                                      </p:cBhvr>
                                      <p:tavLst>
                                        <p:tav tm="0">
                                          <p:val>
                                            <p:fltVal val="0"/>
                                          </p:val>
                                        </p:tav>
                                        <p:tav tm="100000">
                                          <p:val>
                                            <p:strVal val="#ppt_h"/>
                                          </p:val>
                                        </p:tav>
                                      </p:tavLst>
                                    </p:anim>
                                  </p:childTnLst>
                                </p:cTn>
                              </p:par>
                            </p:childTnLst>
                          </p:cTn>
                        </p:par>
                      </p:childTnLst>
                    </p:cTn>
                  </p:par>
                  <p:par>
                    <p:cTn id="49" fill="hold">
                      <p:stCondLst>
                        <p:cond delay="indefinite"/>
                      </p:stCondLst>
                      <p:childTnLst>
                        <p:par>
                          <p:cTn id="50" fill="hold">
                            <p:stCondLst>
                              <p:cond delay="0"/>
                            </p:stCondLst>
                            <p:childTnLst>
                              <p:par>
                                <p:cTn id="51" presetID="23" presetClass="entr" presetSubtype="16" fill="hold" grpId="0" nodeType="click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anim calcmode="lin" valueType="num">
                                      <p:cBhvr>
                                        <p:cTn id="53"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4" dur="500" fill="hold"/>
                                        <p:tgtEl>
                                          <p:spTgt spid="3">
                                            <p:txEl>
                                              <p:pRg st="8" end="8"/>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b="1" dirty="0" smtClean="0"/>
              <a:t>Some Causes</a:t>
            </a:r>
            <a:endParaRPr lang="en-US" b="1" dirty="0"/>
          </a:p>
        </p:txBody>
      </p:sp>
      <p:sp>
        <p:nvSpPr>
          <p:cNvPr id="3" name="Content Placeholder 2"/>
          <p:cNvSpPr>
            <a:spLocks noGrp="1"/>
          </p:cNvSpPr>
          <p:nvPr>
            <p:ph idx="1"/>
          </p:nvPr>
        </p:nvSpPr>
        <p:spPr>
          <a:xfrm>
            <a:off x="685800" y="1173162"/>
            <a:ext cx="7924800" cy="5380038"/>
          </a:xfrm>
        </p:spPr>
        <p:txBody>
          <a:bodyPr>
            <a:normAutofit fontScale="77500" lnSpcReduction="20000"/>
          </a:bodyPr>
          <a:lstStyle/>
          <a:p>
            <a:r>
              <a:rPr lang="en-US" b="1" dirty="0" smtClean="0"/>
              <a:t>Insecurity</a:t>
            </a:r>
          </a:p>
          <a:p>
            <a:r>
              <a:rPr lang="en-US" b="1" dirty="0" smtClean="0"/>
              <a:t>Remember God Provides For Our Needs:</a:t>
            </a:r>
          </a:p>
          <a:p>
            <a:pPr lvl="1">
              <a:buNone/>
            </a:pPr>
            <a:r>
              <a:rPr lang="en-US" b="1" dirty="0" smtClean="0"/>
              <a:t>Ps. 37:25  </a:t>
            </a:r>
            <a:r>
              <a:rPr lang="en-US" dirty="0" smtClean="0"/>
              <a:t>I have been young, and now am old; Yet I have not seen the righteous forsaken, Nor his descendants begging bread.</a:t>
            </a:r>
          </a:p>
          <a:p>
            <a:pPr lvl="1">
              <a:buNone/>
            </a:pPr>
            <a:r>
              <a:rPr lang="en-US" b="1" dirty="0" smtClean="0"/>
              <a:t>Ps. 84:11  </a:t>
            </a:r>
            <a:r>
              <a:rPr lang="en-US" dirty="0" smtClean="0"/>
              <a:t>For the LORD God is a sun and shield; The LORD will give grace and glory; No good thing will He withhold From those who walk uprightly.</a:t>
            </a:r>
          </a:p>
          <a:p>
            <a:pPr lvl="1">
              <a:buNone/>
            </a:pPr>
            <a:r>
              <a:rPr lang="en-US" b="1" dirty="0" smtClean="0"/>
              <a:t>Phil. 4:19  </a:t>
            </a:r>
            <a:r>
              <a:rPr lang="en-US" dirty="0" smtClean="0"/>
              <a:t>And my God shall supply all your need according to His riches in glory by Christ Jesus.</a:t>
            </a:r>
          </a:p>
          <a:p>
            <a:r>
              <a:rPr lang="en-US" dirty="0" smtClean="0"/>
              <a:t>God Provided For:</a:t>
            </a:r>
          </a:p>
          <a:p>
            <a:pPr lvl="1"/>
            <a:r>
              <a:rPr lang="en-US" dirty="0" smtClean="0"/>
              <a:t>Widow of Zarephath (1 Kgs. 17:8-16)</a:t>
            </a:r>
          </a:p>
          <a:p>
            <a:pPr lvl="1"/>
            <a:r>
              <a:rPr lang="en-US" dirty="0" smtClean="0"/>
              <a:t>Christ (Matt. 4:11)</a:t>
            </a:r>
          </a:p>
          <a:p>
            <a:pPr lvl="1"/>
            <a:r>
              <a:rPr lang="en-US" dirty="0" smtClean="0"/>
              <a:t>The Multitude (Matt. 14:21)</a:t>
            </a:r>
          </a:p>
          <a:p>
            <a:pPr lvl="1"/>
            <a:r>
              <a:rPr lang="en-US" dirty="0" smtClean="0"/>
              <a:t>The twelve &amp; the seventy (Matt. 10:9-10; Lk. 10:4-7)</a:t>
            </a:r>
          </a:p>
          <a:p>
            <a:pPr lvl="1"/>
            <a:r>
              <a:rPr lang="en-US" dirty="0" smtClean="0"/>
              <a:t>Israel in the wilderness (Ps. 78:23-29; Neh. 9:21)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3" presetClass="entr" presetSubtype="16"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p:cTn id="43"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4" dur="500" fill="hold"/>
                                        <p:tgtEl>
                                          <p:spTgt spid="3">
                                            <p:txEl>
                                              <p:pRg st="6" end="6"/>
                                            </p:txEl>
                                          </p:spTgt>
                                        </p:tgtEl>
                                        <p:attrNameLst>
                                          <p:attrName>ppt_h</p:attrName>
                                        </p:attrNameLst>
                                      </p:cBhvr>
                                      <p:tavLst>
                                        <p:tav tm="0">
                                          <p:val>
                                            <p:fltVal val="0"/>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23" presetClass="entr" presetSubtype="16"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23" presetClass="entr" presetSubtype="16"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p:cTn id="55"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6" dur="500" fill="hold"/>
                                        <p:tgtEl>
                                          <p:spTgt spid="3">
                                            <p:txEl>
                                              <p:pRg st="8" end="8"/>
                                            </p:txEl>
                                          </p:spTgt>
                                        </p:tgtEl>
                                        <p:attrNameLst>
                                          <p:attrName>ppt_h</p:attrName>
                                        </p:attrNameLst>
                                      </p:cBhvr>
                                      <p:tavLst>
                                        <p:tav tm="0">
                                          <p:val>
                                            <p:fltVal val="0"/>
                                          </p:val>
                                        </p:tav>
                                        <p:tav tm="100000">
                                          <p:val>
                                            <p:strVal val="#ppt_h"/>
                                          </p:val>
                                        </p:tav>
                                      </p:tavLst>
                                    </p:anim>
                                  </p:childTnLst>
                                </p:cTn>
                              </p:par>
                            </p:childTnLst>
                          </p:cTn>
                        </p:par>
                      </p:childTnLst>
                    </p:cTn>
                  </p:par>
                  <p:par>
                    <p:cTn id="57" fill="hold">
                      <p:stCondLst>
                        <p:cond delay="indefinite"/>
                      </p:stCondLst>
                      <p:childTnLst>
                        <p:par>
                          <p:cTn id="58" fill="hold">
                            <p:stCondLst>
                              <p:cond delay="0"/>
                            </p:stCondLst>
                            <p:childTnLst>
                              <p:par>
                                <p:cTn id="59" presetID="23" presetClass="entr" presetSubtype="16"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p:cTn id="61"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62" dur="500" fill="hold"/>
                                        <p:tgtEl>
                                          <p:spTgt spid="3">
                                            <p:txEl>
                                              <p:pRg st="9" end="9"/>
                                            </p:txEl>
                                          </p:spTgt>
                                        </p:tgtEl>
                                        <p:attrNameLst>
                                          <p:attrName>ppt_h</p:attrName>
                                        </p:attrNameLst>
                                      </p:cBhvr>
                                      <p:tavLst>
                                        <p:tav tm="0">
                                          <p:val>
                                            <p:fltVal val="0"/>
                                          </p:val>
                                        </p:tav>
                                        <p:tav tm="100000">
                                          <p:val>
                                            <p:strVal val="#ppt_h"/>
                                          </p:val>
                                        </p:tav>
                                      </p:tavLst>
                                    </p:anim>
                                  </p:childTnLst>
                                </p:cTn>
                              </p:par>
                            </p:childTnLst>
                          </p:cTn>
                        </p:par>
                      </p:childTnLst>
                    </p:cTn>
                  </p:par>
                  <p:par>
                    <p:cTn id="63" fill="hold">
                      <p:stCondLst>
                        <p:cond delay="indefinite"/>
                      </p:stCondLst>
                      <p:childTnLst>
                        <p:par>
                          <p:cTn id="64" fill="hold">
                            <p:stCondLst>
                              <p:cond delay="0"/>
                            </p:stCondLst>
                            <p:childTnLst>
                              <p:par>
                                <p:cTn id="65" presetID="23" presetClass="entr" presetSubtype="16"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p:cTn id="67" dur="5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68" dur="500" fill="hold"/>
                                        <p:tgtEl>
                                          <p:spTgt spid="3">
                                            <p:txEl>
                                              <p:pRg st="10" end="1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Some Causes</a:t>
            </a:r>
            <a:endParaRPr lang="en-US" b="1" dirty="0"/>
          </a:p>
        </p:txBody>
      </p:sp>
      <p:sp>
        <p:nvSpPr>
          <p:cNvPr id="3" name="Content Placeholder 2"/>
          <p:cNvSpPr>
            <a:spLocks noGrp="1"/>
          </p:cNvSpPr>
          <p:nvPr>
            <p:ph idx="1"/>
          </p:nvPr>
        </p:nvSpPr>
        <p:spPr>
          <a:xfrm>
            <a:off x="685800" y="1371600"/>
            <a:ext cx="7924800" cy="4953000"/>
          </a:xfrm>
        </p:spPr>
        <p:txBody>
          <a:bodyPr>
            <a:normAutofit fontScale="92500" lnSpcReduction="10000"/>
          </a:bodyPr>
          <a:lstStyle/>
          <a:p>
            <a:r>
              <a:rPr lang="en-US" b="1" dirty="0" smtClean="0"/>
              <a:t>Friends or </a:t>
            </a:r>
            <a:r>
              <a:rPr lang="en-US" b="1" dirty="0"/>
              <a:t>R</a:t>
            </a:r>
            <a:r>
              <a:rPr lang="en-US" b="1" dirty="0" smtClean="0"/>
              <a:t>elatives Turn On you</a:t>
            </a:r>
          </a:p>
          <a:p>
            <a:pPr lvl="1"/>
            <a:r>
              <a:rPr lang="en-US" b="1" dirty="0" smtClean="0"/>
              <a:t>Ps. 41:9  </a:t>
            </a:r>
            <a:r>
              <a:rPr lang="en-US" dirty="0" smtClean="0"/>
              <a:t>Even my own familiar friend in whom I trusted, Who ate my bread, Has lifted up his heel against me.</a:t>
            </a:r>
          </a:p>
          <a:p>
            <a:pPr lvl="1"/>
            <a:r>
              <a:rPr lang="en-US" dirty="0" smtClean="0"/>
              <a:t>Demas forsook Paul (2 Tim. 4:10)</a:t>
            </a:r>
          </a:p>
          <a:p>
            <a:r>
              <a:rPr lang="en-US" b="1" dirty="0" smtClean="0"/>
              <a:t>Remember:</a:t>
            </a:r>
          </a:p>
          <a:p>
            <a:pPr lvl="1"/>
            <a:r>
              <a:rPr lang="en-US" dirty="0" smtClean="0"/>
              <a:t>Your friends &amp; brethren who have not turned on you.</a:t>
            </a:r>
          </a:p>
          <a:p>
            <a:pPr lvl="1"/>
            <a:r>
              <a:rPr lang="en-US" b="1" dirty="0" smtClean="0"/>
              <a:t>Prov. 18:24  </a:t>
            </a:r>
            <a:r>
              <a:rPr lang="en-US" dirty="0" smtClean="0"/>
              <a:t>A man who has friends must himself be friendly, But there is a friend who sticks closer than a brother.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Some Causes</a:t>
            </a:r>
            <a:endParaRPr lang="en-US" b="1" dirty="0"/>
          </a:p>
        </p:txBody>
      </p:sp>
      <p:sp>
        <p:nvSpPr>
          <p:cNvPr id="3" name="Content Placeholder 2"/>
          <p:cNvSpPr>
            <a:spLocks noGrp="1"/>
          </p:cNvSpPr>
          <p:nvPr>
            <p:ph idx="1"/>
          </p:nvPr>
        </p:nvSpPr>
        <p:spPr>
          <a:xfrm>
            <a:off x="685800" y="1371600"/>
            <a:ext cx="7924800" cy="4953000"/>
          </a:xfrm>
        </p:spPr>
        <p:txBody>
          <a:bodyPr>
            <a:normAutofit/>
          </a:bodyPr>
          <a:lstStyle/>
          <a:p>
            <a:r>
              <a:rPr lang="en-US" b="1" dirty="0"/>
              <a:t>S</a:t>
            </a:r>
            <a:r>
              <a:rPr lang="en-US" b="1" dirty="0" smtClean="0"/>
              <a:t>hattered Hopes or Dreams</a:t>
            </a:r>
          </a:p>
          <a:p>
            <a:pPr lvl="1"/>
            <a:r>
              <a:rPr lang="en-US" dirty="0" smtClean="0"/>
              <a:t>Lost job, failed business</a:t>
            </a:r>
          </a:p>
          <a:p>
            <a:pPr lvl="1"/>
            <a:r>
              <a:rPr lang="en-US" dirty="0" smtClean="0"/>
              <a:t>Downturn in financial markets</a:t>
            </a:r>
          </a:p>
          <a:p>
            <a:r>
              <a:rPr lang="en-US" b="1" dirty="0" smtClean="0"/>
              <a:t>Remember:</a:t>
            </a:r>
          </a:p>
          <a:p>
            <a:pPr lvl="1"/>
            <a:r>
              <a:rPr lang="en-US" dirty="0" smtClean="0"/>
              <a:t>Could turn into something fruitful (Acts 16:7-40)</a:t>
            </a:r>
          </a:p>
          <a:p>
            <a:pPr lvl="1"/>
            <a:r>
              <a:rPr lang="en-US" dirty="0" smtClean="0"/>
              <a:t>Paul &amp; Silas cast into prison resulted in Jailer ‘s conversion (Acts 16:23-34)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293</TotalTime>
  <Words>2787</Words>
  <Application>Microsoft Macintosh PowerPoint</Application>
  <PresentationFormat>On-screen Show (4:3)</PresentationFormat>
  <Paragraphs>150</Paragraphs>
  <Slides>24</Slides>
  <Notes>0</Notes>
  <HiddenSlides>0</HiddenSlides>
  <MMClips>0</MMClips>
  <ScaleCrop>false</ScaleCrop>
  <HeadingPairs>
    <vt:vector size="4" baseType="variant">
      <vt:variant>
        <vt:lpstr>Design Template</vt:lpstr>
      </vt:variant>
      <vt:variant>
        <vt:i4>1</vt:i4>
      </vt:variant>
      <vt:variant>
        <vt:lpstr>Slide Titles</vt:lpstr>
      </vt:variant>
      <vt:variant>
        <vt:i4>24</vt:i4>
      </vt:variant>
    </vt:vector>
  </HeadingPairs>
  <TitlesOfParts>
    <vt:vector size="25" baseType="lpstr">
      <vt:lpstr>Office Theme</vt:lpstr>
      <vt:lpstr>Overcoming Discouragement</vt:lpstr>
      <vt:lpstr>God’s Message</vt:lpstr>
      <vt:lpstr>Universal Feeling At Times</vt:lpstr>
      <vt:lpstr>Some Causes</vt:lpstr>
      <vt:lpstr>Some Causes</vt:lpstr>
      <vt:lpstr>Some Causes</vt:lpstr>
      <vt:lpstr>Some Causes</vt:lpstr>
      <vt:lpstr>Some Causes</vt:lpstr>
      <vt:lpstr>Some Causes</vt:lpstr>
      <vt:lpstr>How Can We Overcome Discouragement?</vt:lpstr>
      <vt:lpstr>How Can We Overcome Discouragement?</vt:lpstr>
      <vt:lpstr>How Can We Overcome Discouragement?</vt:lpstr>
      <vt:lpstr>How Can We Overcome Discouragement?</vt:lpstr>
      <vt:lpstr>How Can We Overcome Discouragement?</vt:lpstr>
      <vt:lpstr>How Can We Overcome Discouragement?</vt:lpstr>
      <vt:lpstr>How Can We Overcome Discouragement?</vt:lpstr>
      <vt:lpstr>How Can We Overcome Discouragement?</vt:lpstr>
      <vt:lpstr>How Can We Overcome Discouragement?</vt:lpstr>
      <vt:lpstr>How Can We Overcome Discouragement?</vt:lpstr>
      <vt:lpstr>How Can We Overcome Discouragement?</vt:lpstr>
      <vt:lpstr>How Can We Overcome Discouragement?</vt:lpstr>
      <vt:lpstr>How Can We Overcome Discouragement?</vt:lpstr>
      <vt:lpstr>How Can We Overcome Discouragement?</vt:lpstr>
      <vt:lpstr>Never Give Up!</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Overcoming Discouragement</dc:title>
  <dc:creator>Andy</dc:creator>
  <cp:lastModifiedBy>Andrew Alexander</cp:lastModifiedBy>
  <cp:revision>39</cp:revision>
  <cp:lastPrinted>2009-09-05T15:31:19Z</cp:lastPrinted>
  <dcterms:created xsi:type="dcterms:W3CDTF">2009-09-06T11:19:38Z</dcterms:created>
  <dcterms:modified xsi:type="dcterms:W3CDTF">2009-09-06T12:10:20Z</dcterms:modified>
</cp:coreProperties>
</file>