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6" r:id="rId2"/>
    <p:sldId id="257" r:id="rId3"/>
    <p:sldId id="258" r:id="rId4"/>
    <p:sldId id="261" r:id="rId5"/>
    <p:sldId id="260" r:id="rId6"/>
    <p:sldId id="259"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844" autoAdjust="0"/>
  </p:normalViewPr>
  <p:slideViewPr>
    <p:cSldViewPr>
      <p:cViewPr varScale="1">
        <p:scale>
          <a:sx n="63" d="100"/>
          <a:sy n="63" d="100"/>
        </p:scale>
        <p:origin x="-16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DE161E-DA8D-4FC5-B48F-46BE85DFC026}" type="datetimeFigureOut">
              <a:rPr lang="en-US" smtClean="0"/>
              <a:t>7/17/2010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BBDAB30-9007-4957-9CC0-B0F2161C8BD8}"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A8FD77-0E95-4E77-8D0F-4DCC44235D61}" type="datetimeFigureOut">
              <a:rPr lang="en-US" smtClean="0"/>
              <a:t>7/17/2010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27F08-9430-4AD2-8EF1-F63277AD4D7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A8FD77-0E95-4E77-8D0F-4DCC44235D61}" type="datetimeFigureOut">
              <a:rPr lang="en-US" smtClean="0"/>
              <a:t>7/17/2010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27F08-9430-4AD2-8EF1-F63277AD4D7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A8FD77-0E95-4E77-8D0F-4DCC44235D61}" type="datetimeFigureOut">
              <a:rPr lang="en-US" smtClean="0"/>
              <a:t>7/17/2010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27F08-9430-4AD2-8EF1-F63277AD4D7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A8FD77-0E95-4E77-8D0F-4DCC44235D61}" type="datetimeFigureOut">
              <a:rPr lang="en-US" smtClean="0"/>
              <a:t>7/17/2010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27F08-9430-4AD2-8EF1-F63277AD4D7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A8FD77-0E95-4E77-8D0F-4DCC44235D61}" type="datetimeFigureOut">
              <a:rPr lang="en-US" smtClean="0"/>
              <a:t>7/17/2010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27F08-9430-4AD2-8EF1-F63277AD4D7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A8FD77-0E95-4E77-8D0F-4DCC44235D61}" type="datetimeFigureOut">
              <a:rPr lang="en-US" smtClean="0"/>
              <a:t>7/17/2010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27F08-9430-4AD2-8EF1-F63277AD4D7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A8FD77-0E95-4E77-8D0F-4DCC44235D61}" type="datetimeFigureOut">
              <a:rPr lang="en-US" smtClean="0"/>
              <a:t>7/17/2010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127F08-9430-4AD2-8EF1-F63277AD4D7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A8FD77-0E95-4E77-8D0F-4DCC44235D61}" type="datetimeFigureOut">
              <a:rPr lang="en-US" smtClean="0"/>
              <a:t>7/17/2010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127F08-9430-4AD2-8EF1-F63277AD4D7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A8FD77-0E95-4E77-8D0F-4DCC44235D61}" type="datetimeFigureOut">
              <a:rPr lang="en-US" smtClean="0"/>
              <a:t>7/17/2010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127F08-9430-4AD2-8EF1-F63277AD4D7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A8FD77-0E95-4E77-8D0F-4DCC44235D61}" type="datetimeFigureOut">
              <a:rPr lang="en-US" smtClean="0"/>
              <a:t>7/17/2010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27F08-9430-4AD2-8EF1-F63277AD4D7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A8FD77-0E95-4E77-8D0F-4DCC44235D61}" type="datetimeFigureOut">
              <a:rPr lang="en-US" smtClean="0"/>
              <a:t>7/17/2010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27F08-9430-4AD2-8EF1-F63277AD4D7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A8FD77-0E95-4E77-8D0F-4DCC44235D61}" type="datetimeFigureOut">
              <a:rPr lang="en-US" smtClean="0"/>
              <a:t>7/17/2010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127F08-9430-4AD2-8EF1-F63277AD4D7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90600"/>
            <a:ext cx="7772400" cy="1146175"/>
          </a:xfrm>
          <a:solidFill>
            <a:schemeClr val="accent2"/>
          </a:solidFill>
        </p:spPr>
        <p:txBody>
          <a:bodyPr/>
          <a:lstStyle/>
          <a:p>
            <a:pPr algn="l"/>
            <a:r>
              <a:rPr lang="en-US" dirty="0" smtClean="0">
                <a:solidFill>
                  <a:schemeClr val="bg1"/>
                </a:solidFill>
              </a:rPr>
              <a:t> Son, remember…</a:t>
            </a:r>
            <a:endParaRPr lang="en-US" dirty="0">
              <a:solidFill>
                <a:schemeClr val="bg1"/>
              </a:solidFill>
            </a:endParaRPr>
          </a:p>
        </p:txBody>
      </p:sp>
      <p:sp>
        <p:nvSpPr>
          <p:cNvPr id="3" name="Subtitle 2"/>
          <p:cNvSpPr>
            <a:spLocks noGrp="1"/>
          </p:cNvSpPr>
          <p:nvPr>
            <p:ph type="subTitle" idx="1"/>
          </p:nvPr>
        </p:nvSpPr>
        <p:spPr>
          <a:xfrm>
            <a:off x="838200" y="2362200"/>
            <a:ext cx="6934200" cy="2895600"/>
          </a:xfrm>
          <a:solidFill>
            <a:schemeClr val="accent2"/>
          </a:solidFill>
        </p:spPr>
        <p:txBody>
          <a:bodyPr anchor="ctr">
            <a:normAutofit/>
          </a:bodyPr>
          <a:lstStyle/>
          <a:p>
            <a:pPr algn="l"/>
            <a:r>
              <a:rPr lang="en-US" dirty="0" smtClean="0">
                <a:solidFill>
                  <a:schemeClr val="bg1"/>
                </a:solidFill>
              </a:rPr>
              <a:t>"But Abraham said, 'Son, remember that in your lifetime you received your good things, and likewise Lazarus evil things; but now he is comforted and you are tormented. (Luke 16:25)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p:spPr>
        <p:txBody>
          <a:bodyPr>
            <a:normAutofit fontScale="90000"/>
          </a:bodyPr>
          <a:lstStyle/>
          <a:p>
            <a:pPr algn="l"/>
            <a:r>
              <a:rPr lang="en-US" sz="3600" dirty="0" smtClean="0">
                <a:solidFill>
                  <a:schemeClr val="bg1"/>
                </a:solidFill>
              </a:rPr>
              <a:t>While we still have time,</a:t>
            </a:r>
            <a:r>
              <a:rPr lang="en-US" dirty="0" smtClean="0">
                <a:solidFill>
                  <a:schemeClr val="bg1"/>
                </a:solidFill>
              </a:rPr>
              <a:t/>
            </a:r>
            <a:br>
              <a:rPr lang="en-US" dirty="0" smtClean="0">
                <a:solidFill>
                  <a:schemeClr val="bg1"/>
                </a:solidFill>
              </a:rPr>
            </a:br>
            <a:r>
              <a:rPr lang="en-US" dirty="0" smtClean="0">
                <a:solidFill>
                  <a:schemeClr val="bg1"/>
                </a:solidFill>
              </a:rPr>
              <a:t>We need to remember…</a:t>
            </a:r>
            <a:endParaRPr lang="en-US" dirty="0">
              <a:solidFill>
                <a:schemeClr val="bg1"/>
              </a:solidFill>
            </a:endParaRPr>
          </a:p>
        </p:txBody>
      </p:sp>
      <p:sp>
        <p:nvSpPr>
          <p:cNvPr id="3" name="Content Placeholder 2"/>
          <p:cNvSpPr>
            <a:spLocks noGrp="1"/>
          </p:cNvSpPr>
          <p:nvPr>
            <p:ph idx="1"/>
          </p:nvPr>
        </p:nvSpPr>
        <p:spPr>
          <a:xfrm>
            <a:off x="609600" y="1828800"/>
            <a:ext cx="6781800" cy="4800600"/>
          </a:xfrm>
        </p:spPr>
        <p:txBody>
          <a:bodyPr>
            <a:noAutofit/>
          </a:bodyPr>
          <a:lstStyle/>
          <a:p>
            <a:r>
              <a:rPr lang="en-US" dirty="0" smtClean="0"/>
              <a:t>Death is certain</a:t>
            </a:r>
          </a:p>
          <a:p>
            <a:pPr lvl="1"/>
            <a:r>
              <a:rPr lang="en-US" sz="2400" dirty="0" smtClean="0"/>
              <a:t>In those days Hezekiah was sick and near death.  And Isaiah the prophet, the son of Amoz, went to him and said to him, "Thus says the LORD: 'Set your house in order, for you shall die, and not live.'" (2 Kgs. 20:1)</a:t>
            </a:r>
          </a:p>
          <a:p>
            <a:pPr lvl="1"/>
            <a:endParaRPr lang="en-US" sz="800" dirty="0" smtClean="0"/>
          </a:p>
          <a:p>
            <a:pPr lvl="1"/>
            <a:r>
              <a:rPr lang="en-US" sz="2400" dirty="0" smtClean="0"/>
              <a:t>Therefore, just as through one man sin entered the world, and death through sin, and thus death spread to all men, because all sinned-- (Rom. 5:12)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5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a:solidFill>
            <a:schemeClr val="accent2"/>
          </a:solidFill>
        </p:spPr>
        <p:txBody>
          <a:bodyPr>
            <a:normAutofit fontScale="90000"/>
          </a:bodyPr>
          <a:lstStyle/>
          <a:p>
            <a:pPr algn="l"/>
            <a:r>
              <a:rPr lang="en-US" sz="3600" dirty="0" smtClean="0">
                <a:solidFill>
                  <a:schemeClr val="bg1"/>
                </a:solidFill>
              </a:rPr>
              <a:t>While we still have time,</a:t>
            </a:r>
            <a:r>
              <a:rPr lang="en-US" dirty="0" smtClean="0">
                <a:solidFill>
                  <a:schemeClr val="bg1"/>
                </a:solidFill>
              </a:rPr>
              <a:t/>
            </a:r>
            <a:br>
              <a:rPr lang="en-US" dirty="0" smtClean="0">
                <a:solidFill>
                  <a:schemeClr val="bg1"/>
                </a:solidFill>
              </a:rPr>
            </a:br>
            <a:r>
              <a:rPr lang="en-US" dirty="0" smtClean="0">
                <a:solidFill>
                  <a:schemeClr val="bg1"/>
                </a:solidFill>
              </a:rPr>
              <a:t>We need to remember…</a:t>
            </a:r>
            <a:endParaRPr lang="en-US" dirty="0">
              <a:solidFill>
                <a:schemeClr val="bg1"/>
              </a:solidFill>
            </a:endParaRPr>
          </a:p>
        </p:txBody>
      </p:sp>
      <p:sp>
        <p:nvSpPr>
          <p:cNvPr id="3" name="Content Placeholder 2"/>
          <p:cNvSpPr>
            <a:spLocks noGrp="1"/>
          </p:cNvSpPr>
          <p:nvPr>
            <p:ph idx="1"/>
          </p:nvPr>
        </p:nvSpPr>
        <p:spPr>
          <a:xfrm>
            <a:off x="381000" y="1600200"/>
            <a:ext cx="7315200" cy="5257800"/>
          </a:xfrm>
        </p:spPr>
        <p:txBody>
          <a:bodyPr>
            <a:noAutofit/>
          </a:bodyPr>
          <a:lstStyle/>
          <a:p>
            <a:r>
              <a:rPr lang="en-US" dirty="0" smtClean="0"/>
              <a:t>Judgment is inevitable</a:t>
            </a:r>
          </a:p>
          <a:p>
            <a:pPr lvl="1"/>
            <a:r>
              <a:rPr lang="en-US" sz="2400" dirty="0" smtClean="0"/>
              <a:t>And as it is appointed for men to die once, but after this the judgment, (Heb. 9:27)</a:t>
            </a:r>
          </a:p>
          <a:p>
            <a:pPr lvl="1"/>
            <a:endParaRPr lang="en-US" sz="800" dirty="0" smtClean="0"/>
          </a:p>
          <a:p>
            <a:pPr lvl="1"/>
            <a:r>
              <a:rPr lang="en-US" sz="2400" dirty="0" smtClean="0"/>
              <a:t>For we must all appear before the judgment seat of Christ, that each one may receive the things done in the body, according to what he has done, whether good or bad. (2 Cor.5:10)</a:t>
            </a:r>
          </a:p>
          <a:p>
            <a:pPr lvl="1"/>
            <a:endParaRPr lang="en-US" sz="800" dirty="0" smtClean="0"/>
          </a:p>
          <a:p>
            <a:pPr lvl="1"/>
            <a:r>
              <a:rPr lang="en-US" sz="2400" dirty="0" smtClean="0"/>
              <a:t>Do not marvel at this; for the hour is coming in which all who are in the graves will hear His voice and come forth--those who have done good, to the resurrection of life, and those who have done evil, to the resurrection of condemnation. (Jn. 5:28-29)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charRg st="23" end="108"/>
                                            </p:txEl>
                                          </p:spTgt>
                                        </p:tgtEl>
                                        <p:attrNameLst>
                                          <p:attrName>style.visibility</p:attrName>
                                        </p:attrNameLst>
                                      </p:cBhvr>
                                      <p:to>
                                        <p:strVal val="visible"/>
                                      </p:to>
                                    </p:set>
                                    <p:anim calcmode="lin" valueType="num">
                                      <p:cBhvr>
                                        <p:cTn id="14" dur="500" fill="hold"/>
                                        <p:tgtEl>
                                          <p:spTgt spid="3">
                                            <p:txEl>
                                              <p:charRg st="23" end="108"/>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charRg st="23" end="108"/>
                                            </p:txEl>
                                          </p:spTgt>
                                        </p:tgtEl>
                                        <p:attrNameLst>
                                          <p:attrName>ppt_h</p:attrName>
                                        </p:attrNameLst>
                                      </p:cBhvr>
                                      <p:tavLst>
                                        <p:tav tm="0">
                                          <p:val>
                                            <p:strVal val="#ppt_h"/>
                                          </p:val>
                                        </p:tav>
                                        <p:tav tm="100000">
                                          <p:val>
                                            <p:strVal val="#ppt_h"/>
                                          </p:val>
                                        </p:tav>
                                      </p:tavLst>
                                    </p:anim>
                                    <p:animEffect transition="in" filter="fade">
                                      <p:cBhvr>
                                        <p:cTn id="16" dur="500"/>
                                        <p:tgtEl>
                                          <p:spTgt spid="3">
                                            <p:txEl>
                                              <p:charRg st="23" end="108"/>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3">
                                            <p:txEl>
                                              <p:charRg st="109" end="288"/>
                                            </p:txEl>
                                          </p:spTgt>
                                        </p:tgtEl>
                                        <p:attrNameLst>
                                          <p:attrName>style.visibility</p:attrName>
                                        </p:attrNameLst>
                                      </p:cBhvr>
                                      <p:to>
                                        <p:strVal val="visible"/>
                                      </p:to>
                                    </p:set>
                                    <p:anim calcmode="lin" valueType="num">
                                      <p:cBhvr>
                                        <p:cTn id="21" dur="500" fill="hold"/>
                                        <p:tgtEl>
                                          <p:spTgt spid="3">
                                            <p:txEl>
                                              <p:charRg st="109" end="288"/>
                                            </p:txEl>
                                          </p:spTgt>
                                        </p:tgtEl>
                                        <p:attrNameLst>
                                          <p:attrName>ppt_w</p:attrName>
                                        </p:attrNameLst>
                                      </p:cBhvr>
                                      <p:tavLst>
                                        <p:tav tm="0">
                                          <p:val>
                                            <p:strVal val="#ppt_w*0.70"/>
                                          </p:val>
                                        </p:tav>
                                        <p:tav tm="100000">
                                          <p:val>
                                            <p:strVal val="#ppt_w"/>
                                          </p:val>
                                        </p:tav>
                                      </p:tavLst>
                                    </p:anim>
                                    <p:anim calcmode="lin" valueType="num">
                                      <p:cBhvr>
                                        <p:cTn id="22" dur="500" fill="hold"/>
                                        <p:tgtEl>
                                          <p:spTgt spid="3">
                                            <p:txEl>
                                              <p:charRg st="109" end="288"/>
                                            </p:txEl>
                                          </p:spTgt>
                                        </p:tgtEl>
                                        <p:attrNameLst>
                                          <p:attrName>ppt_h</p:attrName>
                                        </p:attrNameLst>
                                      </p:cBhvr>
                                      <p:tavLst>
                                        <p:tav tm="0">
                                          <p:val>
                                            <p:strVal val="#ppt_h"/>
                                          </p:val>
                                        </p:tav>
                                        <p:tav tm="100000">
                                          <p:val>
                                            <p:strVal val="#ppt_h"/>
                                          </p:val>
                                        </p:tav>
                                      </p:tavLst>
                                    </p:anim>
                                    <p:animEffect transition="in" filter="fade">
                                      <p:cBhvr>
                                        <p:cTn id="23" dur="500"/>
                                        <p:tgtEl>
                                          <p:spTgt spid="3">
                                            <p:txEl>
                                              <p:charRg st="109" end="288"/>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3">
                                            <p:txEl>
                                              <p:charRg st="289" end="542"/>
                                            </p:txEl>
                                          </p:spTgt>
                                        </p:tgtEl>
                                        <p:attrNameLst>
                                          <p:attrName>style.visibility</p:attrName>
                                        </p:attrNameLst>
                                      </p:cBhvr>
                                      <p:to>
                                        <p:strVal val="visible"/>
                                      </p:to>
                                    </p:set>
                                    <p:anim calcmode="lin" valueType="num">
                                      <p:cBhvr>
                                        <p:cTn id="28" dur="500" fill="hold"/>
                                        <p:tgtEl>
                                          <p:spTgt spid="3">
                                            <p:txEl>
                                              <p:charRg st="289" end="542"/>
                                            </p:txEl>
                                          </p:spTgt>
                                        </p:tgtEl>
                                        <p:attrNameLst>
                                          <p:attrName>ppt_w</p:attrName>
                                        </p:attrNameLst>
                                      </p:cBhvr>
                                      <p:tavLst>
                                        <p:tav tm="0">
                                          <p:val>
                                            <p:strVal val="#ppt_w*0.70"/>
                                          </p:val>
                                        </p:tav>
                                        <p:tav tm="100000">
                                          <p:val>
                                            <p:strVal val="#ppt_w"/>
                                          </p:val>
                                        </p:tav>
                                      </p:tavLst>
                                    </p:anim>
                                    <p:anim calcmode="lin" valueType="num">
                                      <p:cBhvr>
                                        <p:cTn id="29" dur="500" fill="hold"/>
                                        <p:tgtEl>
                                          <p:spTgt spid="3">
                                            <p:txEl>
                                              <p:charRg st="289" end="542"/>
                                            </p:txEl>
                                          </p:spTgt>
                                        </p:tgtEl>
                                        <p:attrNameLst>
                                          <p:attrName>ppt_h</p:attrName>
                                        </p:attrNameLst>
                                      </p:cBhvr>
                                      <p:tavLst>
                                        <p:tav tm="0">
                                          <p:val>
                                            <p:strVal val="#ppt_h"/>
                                          </p:val>
                                        </p:tav>
                                        <p:tav tm="100000">
                                          <p:val>
                                            <p:strVal val="#ppt_h"/>
                                          </p:val>
                                        </p:tav>
                                      </p:tavLst>
                                    </p:anim>
                                    <p:animEffect transition="in" filter="fade">
                                      <p:cBhvr>
                                        <p:cTn id="30" dur="500"/>
                                        <p:tgtEl>
                                          <p:spTgt spid="3">
                                            <p:txEl>
                                              <p:charRg st="289" end="54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a:solidFill>
            <a:schemeClr val="accent2"/>
          </a:solidFill>
        </p:spPr>
        <p:txBody>
          <a:bodyPr>
            <a:normAutofit fontScale="90000"/>
          </a:bodyPr>
          <a:lstStyle/>
          <a:p>
            <a:pPr algn="l"/>
            <a:r>
              <a:rPr lang="en-US" sz="3600" dirty="0" smtClean="0">
                <a:solidFill>
                  <a:schemeClr val="bg1"/>
                </a:solidFill>
              </a:rPr>
              <a:t>While we still have time,</a:t>
            </a:r>
            <a:r>
              <a:rPr lang="en-US" dirty="0" smtClean="0">
                <a:solidFill>
                  <a:schemeClr val="bg1"/>
                </a:solidFill>
              </a:rPr>
              <a:t/>
            </a:r>
            <a:br>
              <a:rPr lang="en-US" dirty="0" smtClean="0">
                <a:solidFill>
                  <a:schemeClr val="bg1"/>
                </a:solidFill>
              </a:rPr>
            </a:br>
            <a:r>
              <a:rPr lang="en-US" dirty="0" smtClean="0">
                <a:solidFill>
                  <a:schemeClr val="bg1"/>
                </a:solidFill>
              </a:rPr>
              <a:t>We need to remember…</a:t>
            </a:r>
            <a:endParaRPr lang="en-US" dirty="0">
              <a:solidFill>
                <a:schemeClr val="bg1"/>
              </a:solidFill>
            </a:endParaRPr>
          </a:p>
        </p:txBody>
      </p:sp>
      <p:sp>
        <p:nvSpPr>
          <p:cNvPr id="3" name="Content Placeholder 2"/>
          <p:cNvSpPr>
            <a:spLocks noGrp="1"/>
          </p:cNvSpPr>
          <p:nvPr>
            <p:ph idx="1"/>
          </p:nvPr>
        </p:nvSpPr>
        <p:spPr>
          <a:xfrm>
            <a:off x="381000" y="1600200"/>
            <a:ext cx="7315200" cy="5029200"/>
          </a:xfrm>
        </p:spPr>
        <p:txBody>
          <a:bodyPr>
            <a:noAutofit/>
          </a:bodyPr>
          <a:lstStyle/>
          <a:p>
            <a:r>
              <a:rPr lang="en-US" dirty="0" smtClean="0"/>
              <a:t>We reap what we sow</a:t>
            </a:r>
          </a:p>
          <a:p>
            <a:pPr lvl="1"/>
            <a:r>
              <a:rPr lang="en-US" sz="2200" dirty="0" smtClean="0"/>
              <a:t>You shall speak to him, saying, “Thus says the LORD: ‘Have you murdered and also taken possession?’” And you shall speak to him, saying, “Thus says the LORD: ‘In the place where dogs licked the blood of Naboth, dogs shall lick your blood, even yours.’” (1 Kgs. 21:19)</a:t>
            </a:r>
          </a:p>
          <a:p>
            <a:pPr lvl="1"/>
            <a:endParaRPr lang="en-US" sz="800" dirty="0" smtClean="0"/>
          </a:p>
          <a:p>
            <a:pPr lvl="1"/>
            <a:r>
              <a:rPr lang="en-US" sz="2200" dirty="0" smtClean="0"/>
              <a:t>So the king died, and was brought to Samaria. And they buried the king in Samaria. Then someone washed the chariot at a pool in Samaria, and the dogs licked up his blood while the harlots bathed, according to the word of the LORD which He had spoken. (1 Kgs. 22:37-38)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a:solidFill>
            <a:schemeClr val="accent2"/>
          </a:solidFill>
        </p:spPr>
        <p:txBody>
          <a:bodyPr>
            <a:normAutofit fontScale="90000"/>
          </a:bodyPr>
          <a:lstStyle/>
          <a:p>
            <a:pPr algn="l"/>
            <a:r>
              <a:rPr lang="en-US" sz="3600" dirty="0" smtClean="0">
                <a:solidFill>
                  <a:schemeClr val="bg1"/>
                </a:solidFill>
              </a:rPr>
              <a:t>While we still have time,</a:t>
            </a:r>
            <a:r>
              <a:rPr lang="en-US" dirty="0" smtClean="0">
                <a:solidFill>
                  <a:schemeClr val="bg1"/>
                </a:solidFill>
              </a:rPr>
              <a:t/>
            </a:r>
            <a:br>
              <a:rPr lang="en-US" dirty="0" smtClean="0">
                <a:solidFill>
                  <a:schemeClr val="bg1"/>
                </a:solidFill>
              </a:rPr>
            </a:br>
            <a:r>
              <a:rPr lang="en-US" dirty="0" smtClean="0">
                <a:solidFill>
                  <a:schemeClr val="bg1"/>
                </a:solidFill>
              </a:rPr>
              <a:t>We need to remember…</a:t>
            </a:r>
            <a:endParaRPr lang="en-US" dirty="0">
              <a:solidFill>
                <a:schemeClr val="bg1"/>
              </a:solidFill>
            </a:endParaRPr>
          </a:p>
        </p:txBody>
      </p:sp>
      <p:sp>
        <p:nvSpPr>
          <p:cNvPr id="3" name="Content Placeholder 2"/>
          <p:cNvSpPr>
            <a:spLocks noGrp="1"/>
          </p:cNvSpPr>
          <p:nvPr>
            <p:ph idx="1"/>
          </p:nvPr>
        </p:nvSpPr>
        <p:spPr>
          <a:xfrm>
            <a:off x="381000" y="1600200"/>
            <a:ext cx="7315200" cy="5029200"/>
          </a:xfrm>
        </p:spPr>
        <p:txBody>
          <a:bodyPr>
            <a:noAutofit/>
          </a:bodyPr>
          <a:lstStyle/>
          <a:p>
            <a:r>
              <a:rPr lang="en-US" dirty="0" smtClean="0"/>
              <a:t>We reap what we sow</a:t>
            </a:r>
          </a:p>
          <a:p>
            <a:pPr lvl="1"/>
            <a:r>
              <a:rPr lang="en-US" sz="2400" dirty="0" smtClean="0"/>
              <a:t>Do not be deceived, God is not mocked; for whatever a man sows, that he will also reap.  For he who sows to his flesh will of the flesh reap corruption, but he who sows to the Spirit will of the Spirit reap everlasting life.  And let us not grow weary while doing good, for in due season we shall reap if we do not lose heart. (Ga. 6:7-9)</a:t>
            </a:r>
          </a:p>
          <a:p>
            <a:pPr lvl="1"/>
            <a:r>
              <a:rPr lang="en-US" sz="2400" b="1" dirty="0" smtClean="0">
                <a:solidFill>
                  <a:srgbClr val="FF0000"/>
                </a:solidFill>
              </a:rPr>
              <a:t>What did David reap after his sin with Bathsheba? (1 Sam. 11-12)</a:t>
            </a:r>
          </a:p>
          <a:p>
            <a:pPr lvl="1"/>
            <a:r>
              <a:rPr lang="en-US" sz="2400" b="1" dirty="0" smtClean="0">
                <a:solidFill>
                  <a:srgbClr val="FF0000"/>
                </a:solidFill>
              </a:rPr>
              <a:t>What profit did Gehazi receive from the silver and garments that he took from Naaman? (2 Kgs. 5)</a:t>
            </a:r>
          </a:p>
          <a:p>
            <a:pPr lvl="1"/>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9" dur="5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a:solidFill>
            <a:schemeClr val="accent2"/>
          </a:solidFill>
        </p:spPr>
        <p:txBody>
          <a:bodyPr>
            <a:normAutofit fontScale="90000"/>
          </a:bodyPr>
          <a:lstStyle/>
          <a:p>
            <a:pPr algn="l"/>
            <a:r>
              <a:rPr lang="en-US" sz="3600" dirty="0" smtClean="0">
                <a:solidFill>
                  <a:schemeClr val="bg1"/>
                </a:solidFill>
              </a:rPr>
              <a:t>While we still have time,</a:t>
            </a:r>
            <a:r>
              <a:rPr lang="en-US" dirty="0" smtClean="0">
                <a:solidFill>
                  <a:schemeClr val="bg1"/>
                </a:solidFill>
              </a:rPr>
              <a:t/>
            </a:r>
            <a:br>
              <a:rPr lang="en-US" dirty="0" smtClean="0">
                <a:solidFill>
                  <a:schemeClr val="bg1"/>
                </a:solidFill>
              </a:rPr>
            </a:br>
            <a:r>
              <a:rPr lang="en-US" dirty="0" smtClean="0">
                <a:solidFill>
                  <a:schemeClr val="bg1"/>
                </a:solidFill>
              </a:rPr>
              <a:t>We need to remember…</a:t>
            </a:r>
            <a:endParaRPr lang="en-US" dirty="0">
              <a:solidFill>
                <a:schemeClr val="bg1"/>
              </a:solidFill>
            </a:endParaRPr>
          </a:p>
        </p:txBody>
      </p:sp>
      <p:sp>
        <p:nvSpPr>
          <p:cNvPr id="3" name="Content Placeholder 2"/>
          <p:cNvSpPr>
            <a:spLocks noGrp="1"/>
          </p:cNvSpPr>
          <p:nvPr>
            <p:ph idx="1"/>
          </p:nvPr>
        </p:nvSpPr>
        <p:spPr>
          <a:xfrm>
            <a:off x="381000" y="1600200"/>
            <a:ext cx="7315200" cy="5029200"/>
          </a:xfrm>
        </p:spPr>
        <p:txBody>
          <a:bodyPr>
            <a:noAutofit/>
          </a:bodyPr>
          <a:lstStyle/>
          <a:p>
            <a:r>
              <a:rPr lang="en-US" dirty="0" smtClean="0"/>
              <a:t>There is no substitute for obedience</a:t>
            </a:r>
          </a:p>
          <a:p>
            <a:pPr lvl="1"/>
            <a:r>
              <a:rPr lang="en-US" sz="2200" dirty="0" smtClean="0"/>
              <a:t>"Not everyone who says to Me, 'Lord, Lord,' shall enter the kingdom of heaven, but he who does the will of My Father in heaven. "Many will say to Me in that day, 'Lord, Lord, have we not prophesied in Your name, cast out demons in Your name, and done many wonders in Your name?' "And then I will declare to them, 'I never knew you; depart from Me, you who practice lawlessness!' (Matt. 7:21-23)</a:t>
            </a:r>
          </a:p>
          <a:p>
            <a:pPr lvl="1"/>
            <a:endParaRPr lang="en-US" sz="800" dirty="0" smtClean="0"/>
          </a:p>
          <a:p>
            <a:pPr lvl="1"/>
            <a:r>
              <a:rPr lang="en-US" sz="2200" dirty="0" smtClean="0"/>
              <a:t>Then Samuel said: "Has the LORD as great delight in burnt offerings and sacrifices, As in obeying the voice of the LORD? Behold, to obey is better than sacrifice, And to heed than the fat of rams. (1 Sam. 15:22)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5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a:solidFill>
            <a:schemeClr val="accent2"/>
          </a:solidFill>
        </p:spPr>
        <p:txBody>
          <a:bodyPr>
            <a:normAutofit fontScale="90000"/>
          </a:bodyPr>
          <a:lstStyle/>
          <a:p>
            <a:pPr algn="l"/>
            <a:r>
              <a:rPr lang="en-US" sz="3600" dirty="0" smtClean="0">
                <a:solidFill>
                  <a:schemeClr val="bg1"/>
                </a:solidFill>
              </a:rPr>
              <a:t>While we still have time,</a:t>
            </a:r>
            <a:r>
              <a:rPr lang="en-US" dirty="0" smtClean="0">
                <a:solidFill>
                  <a:schemeClr val="bg1"/>
                </a:solidFill>
              </a:rPr>
              <a:t/>
            </a:r>
            <a:br>
              <a:rPr lang="en-US" dirty="0" smtClean="0">
                <a:solidFill>
                  <a:schemeClr val="bg1"/>
                </a:solidFill>
              </a:rPr>
            </a:br>
            <a:r>
              <a:rPr lang="en-US" dirty="0" smtClean="0">
                <a:solidFill>
                  <a:schemeClr val="bg1"/>
                </a:solidFill>
              </a:rPr>
              <a:t>We need to remember…</a:t>
            </a:r>
            <a:endParaRPr lang="en-US" dirty="0">
              <a:solidFill>
                <a:schemeClr val="bg1"/>
              </a:solidFill>
            </a:endParaRPr>
          </a:p>
        </p:txBody>
      </p:sp>
      <p:sp>
        <p:nvSpPr>
          <p:cNvPr id="3" name="Content Placeholder 2"/>
          <p:cNvSpPr>
            <a:spLocks noGrp="1"/>
          </p:cNvSpPr>
          <p:nvPr>
            <p:ph idx="1"/>
          </p:nvPr>
        </p:nvSpPr>
        <p:spPr>
          <a:xfrm>
            <a:off x="381000" y="1600200"/>
            <a:ext cx="7162800" cy="5029200"/>
          </a:xfrm>
        </p:spPr>
        <p:txBody>
          <a:bodyPr>
            <a:noAutofit/>
          </a:bodyPr>
          <a:lstStyle/>
          <a:p>
            <a:r>
              <a:rPr lang="en-US" dirty="0" smtClean="0"/>
              <a:t>Sin offers no bargain</a:t>
            </a:r>
          </a:p>
          <a:p>
            <a:pPr lvl="1"/>
            <a:r>
              <a:rPr lang="en-US" sz="2400" dirty="0" smtClean="0"/>
              <a:t>For the wages of sin is death, but the gift of God is eternal life in Christ Jesus our Lord. (Rom. 6:23)</a:t>
            </a:r>
          </a:p>
          <a:p>
            <a:pPr lvl="1"/>
            <a:endParaRPr lang="en-US" sz="800" dirty="0" smtClean="0"/>
          </a:p>
          <a:p>
            <a:pPr lvl="1"/>
            <a:r>
              <a:rPr lang="en-US" sz="2400" dirty="0" smtClean="0"/>
              <a:t>By faith Moses, when he became of age, refused to be called the son of Pharaoh's daughter, choosing rather to suffer affliction with the people of God than to enjoy the passing pleasures of sin. (Heb. 11:24-25)</a:t>
            </a:r>
          </a:p>
          <a:p>
            <a:pPr lvl="1"/>
            <a:r>
              <a:rPr lang="en-US" sz="2400" b="1" dirty="0" smtClean="0">
                <a:solidFill>
                  <a:srgbClr val="FF0000"/>
                </a:solidFill>
              </a:rPr>
              <a:t>Was it a good deal for Achan and his family to take the accursed things? (Josh. 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a:solidFill>
            <a:schemeClr val="accent2"/>
          </a:solidFill>
        </p:spPr>
        <p:txBody>
          <a:bodyPr>
            <a:normAutofit fontScale="90000"/>
          </a:bodyPr>
          <a:lstStyle/>
          <a:p>
            <a:pPr algn="l"/>
            <a:r>
              <a:rPr lang="en-US" sz="3600" dirty="0" smtClean="0">
                <a:solidFill>
                  <a:schemeClr val="bg1"/>
                </a:solidFill>
              </a:rPr>
              <a:t>While we still have time,</a:t>
            </a:r>
            <a:r>
              <a:rPr lang="en-US" dirty="0" smtClean="0">
                <a:solidFill>
                  <a:schemeClr val="bg1"/>
                </a:solidFill>
              </a:rPr>
              <a:t/>
            </a:r>
            <a:br>
              <a:rPr lang="en-US" dirty="0" smtClean="0">
                <a:solidFill>
                  <a:schemeClr val="bg1"/>
                </a:solidFill>
              </a:rPr>
            </a:br>
            <a:r>
              <a:rPr lang="en-US" dirty="0" smtClean="0">
                <a:solidFill>
                  <a:schemeClr val="bg1"/>
                </a:solidFill>
              </a:rPr>
              <a:t>We need to remember…</a:t>
            </a:r>
            <a:endParaRPr lang="en-US" dirty="0">
              <a:solidFill>
                <a:schemeClr val="bg1"/>
              </a:solidFill>
            </a:endParaRPr>
          </a:p>
        </p:txBody>
      </p:sp>
      <p:sp>
        <p:nvSpPr>
          <p:cNvPr id="3" name="Content Placeholder 2"/>
          <p:cNvSpPr>
            <a:spLocks noGrp="1"/>
          </p:cNvSpPr>
          <p:nvPr>
            <p:ph idx="1"/>
          </p:nvPr>
        </p:nvSpPr>
        <p:spPr>
          <a:xfrm>
            <a:off x="381000" y="1600200"/>
            <a:ext cx="7162800" cy="5029200"/>
          </a:xfrm>
        </p:spPr>
        <p:txBody>
          <a:bodyPr>
            <a:noAutofit/>
          </a:bodyPr>
          <a:lstStyle/>
          <a:p>
            <a:r>
              <a:rPr lang="en-US" dirty="0" smtClean="0"/>
              <a:t>Not to boast of tomorrow</a:t>
            </a:r>
          </a:p>
          <a:p>
            <a:pPr lvl="1"/>
            <a:r>
              <a:rPr lang="en-US" sz="2400" dirty="0" smtClean="0"/>
              <a:t>Do not boast about tomorrow, For you do not know what a day may bring forth. (Prov. 27:1)</a:t>
            </a:r>
          </a:p>
          <a:p>
            <a:pPr lvl="1"/>
            <a:endParaRPr lang="en-US" sz="800" dirty="0" smtClean="0"/>
          </a:p>
          <a:p>
            <a:pPr lvl="1"/>
            <a:r>
              <a:rPr lang="en-US" sz="2400" dirty="0" smtClean="0"/>
              <a:t>Come now, you who say, "Today or tomorrow we will go to such and such a city, spend a year there, buy and sell, and make a profit"; whereas you do not know what will happen tomorrow.  For what is your life? It is even a vapor that appears for a little time and then vanishes away. Instead you ought to say, "If the Lord wills, we shall live and do this or that." (Jas. 4:13-15)</a:t>
            </a:r>
          </a:p>
          <a:p>
            <a:pPr lvl="1"/>
            <a:r>
              <a:rPr lang="en-US" sz="2400" b="1" dirty="0" smtClean="0">
                <a:solidFill>
                  <a:srgbClr val="FF0000"/>
                </a:solidFill>
              </a:rPr>
              <a:t>What did Haman know about tomorrow? (Est. 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5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9" dur="5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a:solidFill>
            <a:schemeClr val="accent2"/>
          </a:solidFill>
        </p:spPr>
        <p:txBody>
          <a:bodyPr>
            <a:normAutofit fontScale="90000"/>
          </a:bodyPr>
          <a:lstStyle/>
          <a:p>
            <a:pPr algn="l"/>
            <a:r>
              <a:rPr lang="en-US" sz="3600" dirty="0" smtClean="0">
                <a:solidFill>
                  <a:schemeClr val="bg1"/>
                </a:solidFill>
              </a:rPr>
              <a:t>While we still have time,</a:t>
            </a:r>
            <a:r>
              <a:rPr lang="en-US" dirty="0" smtClean="0">
                <a:solidFill>
                  <a:schemeClr val="bg1"/>
                </a:solidFill>
              </a:rPr>
              <a:t/>
            </a:r>
            <a:br>
              <a:rPr lang="en-US" dirty="0" smtClean="0">
                <a:solidFill>
                  <a:schemeClr val="bg1"/>
                </a:solidFill>
              </a:rPr>
            </a:br>
            <a:r>
              <a:rPr lang="en-US" dirty="0" smtClean="0">
                <a:solidFill>
                  <a:schemeClr val="bg1"/>
                </a:solidFill>
              </a:rPr>
              <a:t>We need to remember…</a:t>
            </a:r>
            <a:endParaRPr lang="en-US" dirty="0">
              <a:solidFill>
                <a:schemeClr val="bg1"/>
              </a:solidFill>
            </a:endParaRPr>
          </a:p>
        </p:txBody>
      </p:sp>
      <p:sp>
        <p:nvSpPr>
          <p:cNvPr id="3" name="Content Placeholder 2"/>
          <p:cNvSpPr>
            <a:spLocks noGrp="1"/>
          </p:cNvSpPr>
          <p:nvPr>
            <p:ph idx="1"/>
          </p:nvPr>
        </p:nvSpPr>
        <p:spPr>
          <a:xfrm>
            <a:off x="381000" y="1600200"/>
            <a:ext cx="7162800" cy="5029200"/>
          </a:xfrm>
        </p:spPr>
        <p:txBody>
          <a:bodyPr>
            <a:noAutofit/>
          </a:bodyPr>
          <a:lstStyle/>
          <a:p>
            <a:r>
              <a:rPr lang="en-US" dirty="0" smtClean="0"/>
              <a:t>Death is certain</a:t>
            </a:r>
          </a:p>
          <a:p>
            <a:r>
              <a:rPr lang="en-US" dirty="0" smtClean="0"/>
              <a:t>Judgment is inevitable</a:t>
            </a:r>
          </a:p>
          <a:p>
            <a:r>
              <a:rPr lang="en-US" dirty="0" smtClean="0"/>
              <a:t>We reap what we sow</a:t>
            </a:r>
          </a:p>
          <a:p>
            <a:r>
              <a:rPr lang="en-US" dirty="0" smtClean="0"/>
              <a:t>There i</a:t>
            </a:r>
            <a:r>
              <a:rPr lang="en-US" dirty="0" smtClean="0"/>
              <a:t>s no substitute for obedience</a:t>
            </a:r>
          </a:p>
          <a:p>
            <a:r>
              <a:rPr lang="en-US" dirty="0" smtClean="0"/>
              <a:t>Sin offers no bargain</a:t>
            </a:r>
          </a:p>
          <a:p>
            <a:r>
              <a:rPr lang="en-US" dirty="0" smtClean="0"/>
              <a:t>Not to boast of tomorrow</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965</Words>
  <Application>Microsoft Office PowerPoint</Application>
  <PresentationFormat>On-screen Show (4:3)</PresentationFormat>
  <Paragraphs>48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Son, remember…</vt:lpstr>
      <vt:lpstr>While we still have time, We need to remember…</vt:lpstr>
      <vt:lpstr>While we still have time, We need to remember…</vt:lpstr>
      <vt:lpstr>While we still have time, We need to remember…</vt:lpstr>
      <vt:lpstr>While we still have time, We need to remember…</vt:lpstr>
      <vt:lpstr>While we still have time, We need to remember…</vt:lpstr>
      <vt:lpstr>While we still have time, We need to remember…</vt:lpstr>
      <vt:lpstr>While we still have time, We need to remember…</vt:lpstr>
      <vt:lpstr>While we still have time, We need to remember…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Son, remember…</dc:title>
  <dc:creator>Andy</dc:creator>
  <cp:lastModifiedBy>Andy</cp:lastModifiedBy>
  <cp:revision>15</cp:revision>
  <dcterms:created xsi:type="dcterms:W3CDTF">2010-07-17T14:22:38Z</dcterms:created>
  <dcterms:modified xsi:type="dcterms:W3CDTF">2010-07-17T15:54:45Z</dcterms:modified>
</cp:coreProperties>
</file>