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Override PartName="/ppt/handoutMasters/handoutMaster1.xml" ContentType="application/vnd.openxmlformats-officedocument.presentationml.handoutMaster+xml"/>
  <Override PartName="/ppt/slides/slide6.xml" ContentType="application/vnd.openxmlformats-officedocument.presentationml.slide+xml"/>
  <Default Extension="gif" ContentType="image/gi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handoutMasterIdLst>
    <p:handoutMasterId r:id="rId9"/>
  </p:handoutMasterIdLst>
  <p:sldIdLst>
    <p:sldId id="256" r:id="rId2"/>
    <p:sldId id="257" r:id="rId3"/>
    <p:sldId id="260" r:id="rId4"/>
    <p:sldId id="258" r:id="rId5"/>
    <p:sldId id="261" r:id="rId6"/>
    <p:sldId id="262" r:id="rId7"/>
    <p:sldId id="259"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clrMru>
    <a:srgbClr val="CD6331"/>
    <a:srgbClr val="9C623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p:cViewPr varScale="1">
        <p:scale>
          <a:sx n="93" d="100"/>
          <a:sy n="93" d="100"/>
        </p:scale>
        <p:origin x="-68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tableStyles" Target="tableStyle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theme" Target="theme/theme1.xml"/><Relationship Id="rId10" Type="http://schemas.openxmlformats.org/officeDocument/2006/relationships/printerSettings" Target="printerSettings/printerSettings1.bin"/><Relationship Id="rId5"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 Target="slides/slide1.xml"/><Relationship Id="rId9"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47FEC24-41D5-CB4E-B483-4978BEA88FFE}" type="datetimeFigureOut">
              <a:rPr lang="en-US" smtClean="0"/>
              <a:pPr/>
              <a:t>12/21/08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E193EBC-AF3F-3945-A5BA-0C37F00BAF0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A244C0F-7255-4503-9873-E736CBDD2F84}" type="datetimeFigureOut">
              <a:rPr lang="en-US" smtClean="0"/>
              <a:pPr/>
              <a:t>12/21/08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44C0F-7255-4503-9873-E736CBDD2F84}" type="datetimeFigureOut">
              <a:rPr lang="en-US" smtClean="0"/>
              <a:pPr/>
              <a:t>12/21/08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44C0F-7255-4503-9873-E736CBDD2F84}" type="datetimeFigureOut">
              <a:rPr lang="en-US" smtClean="0"/>
              <a:pPr/>
              <a:t>12/21/08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244C0F-7255-4503-9873-E736CBDD2F84}" type="datetimeFigureOut">
              <a:rPr lang="en-US" smtClean="0"/>
              <a:pPr/>
              <a:t>12/21/08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A244C0F-7255-4503-9873-E736CBDD2F84}" type="datetimeFigureOut">
              <a:rPr lang="en-US" smtClean="0"/>
              <a:pPr/>
              <a:t>12/21/08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A244C0F-7255-4503-9873-E736CBDD2F84}" type="datetimeFigureOut">
              <a:rPr lang="en-US" smtClean="0"/>
              <a:pPr/>
              <a:t>12/21/08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A244C0F-7255-4503-9873-E736CBDD2F84}" type="datetimeFigureOut">
              <a:rPr lang="en-US" smtClean="0"/>
              <a:pPr/>
              <a:t>12/21/08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244C0F-7255-4503-9873-E736CBDD2F84}" type="datetimeFigureOut">
              <a:rPr lang="en-US" smtClean="0"/>
              <a:pPr/>
              <a:t>12/21/08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244C0F-7255-4503-9873-E736CBDD2F84}" type="datetimeFigureOut">
              <a:rPr lang="en-US" smtClean="0"/>
              <a:pPr/>
              <a:t>12/21/08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44C0F-7255-4503-9873-E736CBDD2F84}" type="datetimeFigureOut">
              <a:rPr lang="en-US" smtClean="0"/>
              <a:pPr/>
              <a:t>12/21/08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244C0F-7255-4503-9873-E736CBDD2F84}" type="datetimeFigureOut">
              <a:rPr lang="en-US" smtClean="0"/>
              <a:pPr/>
              <a:t>12/21/08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E502C25-1E78-403F-B5C5-2BE8AF9806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244C0F-7255-4503-9873-E736CBDD2F84}" type="datetimeFigureOut">
              <a:rPr lang="en-US" smtClean="0"/>
              <a:pPr/>
              <a:t>12/21/08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502C25-1E78-403F-B5C5-2BE8AF9806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descr="stubborn mule.gif"/>
          <p:cNvPicPr>
            <a:picLocks noChangeAspect="1"/>
          </p:cNvPicPr>
          <p:nvPr/>
        </p:nvPicPr>
        <p:blipFill>
          <a:blip r:embed="rId2"/>
          <a:stretch>
            <a:fillRect/>
          </a:stretch>
        </p:blipFill>
        <p:spPr>
          <a:xfrm>
            <a:off x="381000" y="533400"/>
            <a:ext cx="3352800" cy="3193564"/>
          </a:xfrm>
          <a:prstGeom prst="rect">
            <a:avLst/>
          </a:prstGeom>
        </p:spPr>
      </p:pic>
      <p:sp>
        <p:nvSpPr>
          <p:cNvPr id="2" name="Title 1"/>
          <p:cNvSpPr>
            <a:spLocks noGrp="1"/>
          </p:cNvSpPr>
          <p:nvPr>
            <p:ph type="ctrTitle"/>
          </p:nvPr>
        </p:nvSpPr>
        <p:spPr>
          <a:xfrm>
            <a:off x="2895600" y="2130425"/>
            <a:ext cx="4343400" cy="1470025"/>
          </a:xfrm>
        </p:spPr>
        <p:txBody>
          <a:bodyPr>
            <a:normAutofit/>
          </a:bodyPr>
          <a:lstStyle/>
          <a:p>
            <a:pPr algn="r"/>
            <a:r>
              <a:rPr lang="en-US" sz="4900" b="1" dirty="0" smtClean="0">
                <a:solidFill>
                  <a:srgbClr val="CD6331"/>
                </a:solidFill>
              </a:rPr>
              <a:t>Stubbornness</a:t>
            </a:r>
            <a:endParaRPr lang="en-US" sz="4900" b="1" dirty="0">
              <a:solidFill>
                <a:srgbClr val="CD6331"/>
              </a:solidFill>
            </a:endParaRPr>
          </a:p>
        </p:txBody>
      </p:sp>
      <p:sp>
        <p:nvSpPr>
          <p:cNvPr id="3" name="Subtitle 2"/>
          <p:cNvSpPr>
            <a:spLocks noGrp="1"/>
          </p:cNvSpPr>
          <p:nvPr>
            <p:ph type="subTitle" idx="1"/>
          </p:nvPr>
        </p:nvSpPr>
        <p:spPr>
          <a:xfrm>
            <a:off x="1066800" y="3733800"/>
            <a:ext cx="7543800" cy="2743200"/>
          </a:xfrm>
        </p:spPr>
        <p:txBody>
          <a:bodyPr>
            <a:noAutofit/>
          </a:bodyPr>
          <a:lstStyle/>
          <a:p>
            <a:pPr algn="l">
              <a:spcAft>
                <a:spcPts val="1200"/>
              </a:spcAft>
            </a:pPr>
            <a:r>
              <a:rPr lang="en-US" sz="3400" dirty="0" smtClean="0">
                <a:solidFill>
                  <a:srgbClr val="9C6231"/>
                </a:solidFill>
              </a:rPr>
              <a:t>For rebellion is as the sin of witchcraft, And stubbornness is as iniquity and idolatry.  Because you have rejected the word of the LORD, He also has rejected you from being king (1 Sam. 15:23).</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ounded Rectangle 3"/>
          <p:cNvSpPr/>
          <p:nvPr/>
        </p:nvSpPr>
        <p:spPr>
          <a:xfrm>
            <a:off x="457200" y="4876800"/>
            <a:ext cx="8153400" cy="1600200"/>
          </a:xfrm>
          <a:prstGeom prst="roundRect">
            <a:avLst/>
          </a:prstGeom>
          <a:solidFill>
            <a:srgbClr val="FFFF00">
              <a:alpha val="46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No Such Thing As Partial Obedience</a:t>
            </a:r>
            <a:endParaRPr lang="en-US" dirty="0"/>
          </a:p>
        </p:txBody>
      </p:sp>
      <p:sp>
        <p:nvSpPr>
          <p:cNvPr id="3" name="Content Placeholder 2"/>
          <p:cNvSpPr>
            <a:spLocks noGrp="1"/>
          </p:cNvSpPr>
          <p:nvPr>
            <p:ph idx="1"/>
          </p:nvPr>
        </p:nvSpPr>
        <p:spPr>
          <a:xfrm>
            <a:off x="457200" y="1600200"/>
            <a:ext cx="8229600" cy="5029200"/>
          </a:xfrm>
        </p:spPr>
        <p:txBody>
          <a:bodyPr>
            <a:normAutofit fontScale="92500" lnSpcReduction="10000"/>
          </a:bodyPr>
          <a:lstStyle/>
          <a:p>
            <a:pPr marL="0" indent="0">
              <a:spcAft>
                <a:spcPts val="1200"/>
              </a:spcAft>
              <a:buNone/>
            </a:pPr>
            <a:r>
              <a:rPr lang="en-US" sz="2800" dirty="0" smtClean="0"/>
              <a:t>But Saul and the people spared Agag and the best of the sheep, the oxen, the fatlings, the lambs, and all that was good, and were unwilling to utterly destroy them. But everything despised and worthless, that they utterly destroyed (1 Sam. 15:9).</a:t>
            </a:r>
          </a:p>
          <a:p>
            <a:pPr marL="0" indent="0">
              <a:spcAft>
                <a:spcPts val="1200"/>
              </a:spcAft>
              <a:buNone/>
            </a:pPr>
            <a:r>
              <a:rPr lang="en-US" sz="2800" dirty="0" smtClean="0"/>
              <a:t>Then Samuel went to Saul, and Saul said to him, “Blessed </a:t>
            </a:r>
            <a:r>
              <a:rPr lang="en-US" sz="2800" i="1" dirty="0" smtClean="0"/>
              <a:t>are you of the Lord! I have performed the commandment of the Lord” (vs. 13).</a:t>
            </a:r>
          </a:p>
          <a:p>
            <a:pPr marL="0" indent="0">
              <a:spcAft>
                <a:spcPts val="1200"/>
              </a:spcAft>
              <a:buNone/>
            </a:pPr>
            <a:r>
              <a:rPr lang="en-US" sz="2800" dirty="0" smtClean="0"/>
              <a:t>For rebellion is as the sin of witchcraft, And stubbornness is as iniquity and idolatry.  Because you have rejected the word of the LORD, He also has rejected you from being king (vs. 23).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lstStyle/>
          <a:p>
            <a:r>
              <a:rPr lang="en-US" dirty="0" smtClean="0"/>
              <a:t>Stubbornness</a:t>
            </a:r>
            <a:endParaRPr lang="en-US" dirty="0"/>
          </a:p>
        </p:txBody>
      </p:sp>
      <p:sp>
        <p:nvSpPr>
          <p:cNvPr id="3" name="Content Placeholder 2"/>
          <p:cNvSpPr>
            <a:spLocks noGrp="1"/>
          </p:cNvSpPr>
          <p:nvPr>
            <p:ph idx="1"/>
          </p:nvPr>
        </p:nvSpPr>
        <p:spPr/>
        <p:txBody>
          <a:bodyPr/>
          <a:lstStyle/>
          <a:p>
            <a:r>
              <a:rPr lang="en-US" dirty="0" smtClean="0"/>
              <a:t>Samuel spoke of stubbornness and idolatry when he spoke of Saul’s disobedience.</a:t>
            </a:r>
          </a:p>
          <a:p>
            <a:r>
              <a:rPr lang="en-US" dirty="0" smtClean="0"/>
              <a:t>Stubborn: fixed, unyielding, obstinate.</a:t>
            </a:r>
          </a:p>
          <a:p>
            <a:r>
              <a:rPr lang="en-US" dirty="0" smtClean="0"/>
              <a:t>Idolatry: Set desire and will against God.</a:t>
            </a:r>
          </a:p>
          <a:p>
            <a:r>
              <a:rPr lang="en-US" dirty="0" smtClean="0"/>
              <a:t>Can be obnoxious – people who know they’re wrong and won’t admit it.</a:t>
            </a:r>
          </a:p>
          <a:p>
            <a:r>
              <a:rPr lang="en-US" dirty="0" smtClean="0"/>
              <a:t>Keeps one from being reasonable and open-minded (Acts 19:9; 17:10).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Good If Channeled the Right Direction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…Knowing that I am set for the defense of the gospel (Phil. 1:17).</a:t>
            </a:r>
          </a:p>
          <a:p>
            <a:endParaRPr lang="en-US" dirty="0" smtClean="0"/>
          </a:p>
          <a:p>
            <a:r>
              <a:rPr lang="en-US" dirty="0" smtClean="0"/>
              <a:t>To whom we did not yield submission even for an hour, that the truth of the gospel might continue with you (Gal. 2:5).</a:t>
            </a:r>
          </a:p>
          <a:p>
            <a:endParaRPr lang="en-US" dirty="0" smtClean="0"/>
          </a:p>
          <a:p>
            <a:r>
              <a:rPr lang="en-US" dirty="0" smtClean="0"/>
              <a:t>Therefore, my beloved brethren, be steadfast, </a:t>
            </a:r>
            <a:r>
              <a:rPr lang="en-US" u="sng" dirty="0" smtClean="0"/>
              <a:t>immovable</a:t>
            </a:r>
            <a:r>
              <a:rPr lang="en-US" dirty="0" smtClean="0"/>
              <a:t>, always abounding in the work of the Lord, knowing that your labor is not in vain in the Lord (1 Cor. 15:58).</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fontScale="90000"/>
          </a:bodyPr>
          <a:lstStyle/>
          <a:p>
            <a:r>
              <a:rPr lang="en-US" dirty="0" smtClean="0"/>
              <a:t>Bad If Channeled the Wrong Direction</a:t>
            </a:r>
            <a:endParaRPr lang="en-US" dirty="0"/>
          </a:p>
        </p:txBody>
      </p:sp>
      <p:sp>
        <p:nvSpPr>
          <p:cNvPr id="3" name="Content Placeholder 2"/>
          <p:cNvSpPr>
            <a:spLocks noGrp="1"/>
          </p:cNvSpPr>
          <p:nvPr>
            <p:ph idx="1"/>
          </p:nvPr>
        </p:nvSpPr>
        <p:spPr>
          <a:xfrm>
            <a:off x="457200" y="1600201"/>
            <a:ext cx="8229600" cy="3352800"/>
          </a:xfrm>
        </p:spPr>
        <p:txBody>
          <a:bodyPr>
            <a:normAutofit/>
          </a:bodyPr>
          <a:lstStyle/>
          <a:p>
            <a:r>
              <a:rPr lang="en-US" dirty="0" smtClean="0"/>
              <a:t>And may not be like their fathers, A stubborn and rebellious generation, A generation that did not set its heart aright, And whose spirit was not faithful to God (Psa. 78:8).</a:t>
            </a:r>
          </a:p>
          <a:p>
            <a:r>
              <a:rPr lang="en-US" dirty="0" smtClean="0"/>
              <a:t>No place in heaven for those who stubbornly oppose God’s Will and refuse to obey it.</a:t>
            </a:r>
          </a:p>
        </p:txBody>
      </p:sp>
      <p:sp>
        <p:nvSpPr>
          <p:cNvPr id="4" name="Snip Diagonal Corner Rectangle 3"/>
          <p:cNvSpPr/>
          <p:nvPr/>
        </p:nvSpPr>
        <p:spPr>
          <a:xfrm>
            <a:off x="4953000" y="4876800"/>
            <a:ext cx="2667000" cy="762000"/>
          </a:xfrm>
          <a:prstGeom prst="snip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Religious Leaders</a:t>
            </a:r>
          </a:p>
          <a:p>
            <a:pPr algn="ctr"/>
            <a:r>
              <a:rPr lang="en-US" sz="2400" dirty="0" smtClean="0"/>
              <a:t>Jn. 11:47-48</a:t>
            </a:r>
            <a:endParaRPr lang="en-US" sz="2400" dirty="0"/>
          </a:p>
        </p:txBody>
      </p:sp>
      <p:sp>
        <p:nvSpPr>
          <p:cNvPr id="5" name="Snip Diagonal Corner Rectangle 4"/>
          <p:cNvSpPr/>
          <p:nvPr/>
        </p:nvSpPr>
        <p:spPr>
          <a:xfrm>
            <a:off x="4876800" y="5867400"/>
            <a:ext cx="2743200" cy="762000"/>
          </a:xfrm>
          <a:prstGeom prst="snip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Stephen’s Audience</a:t>
            </a:r>
          </a:p>
          <a:p>
            <a:pPr algn="ctr"/>
            <a:r>
              <a:rPr lang="en-US" sz="2400" dirty="0" smtClean="0"/>
              <a:t>Acts 4:16; 7:51</a:t>
            </a:r>
            <a:endParaRPr lang="en-US" sz="2400" dirty="0"/>
          </a:p>
        </p:txBody>
      </p:sp>
      <p:sp>
        <p:nvSpPr>
          <p:cNvPr id="6" name="Snip Diagonal Corner Rectangle 5"/>
          <p:cNvSpPr/>
          <p:nvPr/>
        </p:nvSpPr>
        <p:spPr>
          <a:xfrm>
            <a:off x="1143000" y="4876800"/>
            <a:ext cx="2667000" cy="762000"/>
          </a:xfrm>
          <a:prstGeom prst="snip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Ahab</a:t>
            </a:r>
          </a:p>
          <a:p>
            <a:pPr algn="ctr"/>
            <a:r>
              <a:rPr lang="en-US" sz="2400" dirty="0" smtClean="0"/>
              <a:t>1 Kgs. 22:29-34</a:t>
            </a:r>
            <a:endParaRPr lang="en-US" sz="2400" dirty="0" smtClean="0"/>
          </a:p>
        </p:txBody>
      </p:sp>
      <p:sp>
        <p:nvSpPr>
          <p:cNvPr id="7" name="Snip Diagonal Corner Rectangle 6"/>
          <p:cNvSpPr/>
          <p:nvPr/>
        </p:nvSpPr>
        <p:spPr>
          <a:xfrm>
            <a:off x="1143000" y="5867400"/>
            <a:ext cx="2667000" cy="762000"/>
          </a:xfrm>
          <a:prstGeom prst="snip2Diag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err="1" smtClean="0"/>
              <a:t>Uzziah</a:t>
            </a:r>
            <a:endParaRPr lang="en-US" sz="2400" dirty="0" smtClean="0"/>
          </a:p>
          <a:p>
            <a:pPr algn="ctr"/>
            <a:r>
              <a:rPr lang="en-US" sz="2400" dirty="0" smtClean="0"/>
              <a:t>2 Chron. 26:16-21</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3"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500" fill="hold"/>
                                        <p:tgtEl>
                                          <p:spTgt spid="6"/>
                                        </p:tgtEl>
                                        <p:attrNameLst>
                                          <p:attrName>ppt_w</p:attrName>
                                        </p:attrNameLst>
                                      </p:cBhvr>
                                      <p:tavLst>
                                        <p:tav tm="0">
                                          <p:val>
                                            <p:fltVal val="0"/>
                                          </p:val>
                                        </p:tav>
                                        <p:tav tm="100000">
                                          <p:val>
                                            <p:strVal val="#ppt_w"/>
                                          </p:val>
                                        </p:tav>
                                      </p:tavLst>
                                    </p:anim>
                                    <p:anim calcmode="lin" valueType="num">
                                      <p:cBhvr>
                                        <p:cTn id="18" dur="500" fill="hold"/>
                                        <p:tgtEl>
                                          <p:spTgt spid="6"/>
                                        </p:tgtEl>
                                        <p:attrNameLst>
                                          <p:attrName>ppt_h</p:attrName>
                                        </p:attrNameLst>
                                      </p:cBhvr>
                                      <p:tavLst>
                                        <p:tav tm="0">
                                          <p:val>
                                            <p:fltVal val="0"/>
                                          </p:val>
                                        </p:tav>
                                        <p:tav tm="100000">
                                          <p:val>
                                            <p:strVal val="#ppt_h"/>
                                          </p:val>
                                        </p:tav>
                                      </p:tavLst>
                                    </p:anim>
                                    <p:animEffect transition="in" filter="fade">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 calcmode="lin" valueType="num">
                                      <p:cBhvr>
                                        <p:cTn id="24" dur="500" fill="hold"/>
                                        <p:tgtEl>
                                          <p:spTgt spid="7"/>
                                        </p:tgtEl>
                                        <p:attrNameLst>
                                          <p:attrName>ppt_w</p:attrName>
                                        </p:attrNameLst>
                                      </p:cBhvr>
                                      <p:tavLst>
                                        <p:tav tm="0">
                                          <p:val>
                                            <p:fltVal val="0"/>
                                          </p:val>
                                        </p:tav>
                                        <p:tav tm="100000">
                                          <p:val>
                                            <p:strVal val="#ppt_w"/>
                                          </p:val>
                                        </p:tav>
                                      </p:tavLst>
                                    </p:anim>
                                    <p:anim calcmode="lin" valueType="num">
                                      <p:cBhvr>
                                        <p:cTn id="25" dur="500" fill="hold"/>
                                        <p:tgtEl>
                                          <p:spTgt spid="7"/>
                                        </p:tgtEl>
                                        <p:attrNameLst>
                                          <p:attrName>ppt_h</p:attrName>
                                        </p:attrNameLst>
                                      </p:cBhvr>
                                      <p:tavLst>
                                        <p:tav tm="0">
                                          <p:val>
                                            <p:fltVal val="0"/>
                                          </p:val>
                                        </p:tav>
                                        <p:tav tm="100000">
                                          <p:val>
                                            <p:strVal val="#ppt_h"/>
                                          </p:val>
                                        </p:tav>
                                      </p:tavLst>
                                    </p:anim>
                                    <p:animEffect transition="in" filter="fade">
                                      <p:cBhvr>
                                        <p:cTn id="26" dur="500"/>
                                        <p:tgtEl>
                                          <p:spTgt spid="7"/>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anim calcmode="lin" valueType="num">
                                      <p:cBhvr>
                                        <p:cTn id="31" dur="500" fill="hold"/>
                                        <p:tgtEl>
                                          <p:spTgt spid="4"/>
                                        </p:tgtEl>
                                        <p:attrNameLst>
                                          <p:attrName>ppt_w</p:attrName>
                                        </p:attrNameLst>
                                      </p:cBhvr>
                                      <p:tavLst>
                                        <p:tav tm="0">
                                          <p:val>
                                            <p:fltVal val="0"/>
                                          </p:val>
                                        </p:tav>
                                        <p:tav tm="100000">
                                          <p:val>
                                            <p:strVal val="#ppt_w"/>
                                          </p:val>
                                        </p:tav>
                                      </p:tavLst>
                                    </p:anim>
                                    <p:anim calcmode="lin" valueType="num">
                                      <p:cBhvr>
                                        <p:cTn id="32" dur="500" fill="hold"/>
                                        <p:tgtEl>
                                          <p:spTgt spid="4"/>
                                        </p:tgtEl>
                                        <p:attrNameLst>
                                          <p:attrName>ppt_h</p:attrName>
                                        </p:attrNameLst>
                                      </p:cBhvr>
                                      <p:tavLst>
                                        <p:tav tm="0">
                                          <p:val>
                                            <p:fltVal val="0"/>
                                          </p:val>
                                        </p:tav>
                                        <p:tav tm="100000">
                                          <p:val>
                                            <p:strVal val="#ppt_h"/>
                                          </p:val>
                                        </p:tav>
                                      </p:tavLst>
                                    </p:anim>
                                    <p:animEffect transition="in" filter="fade">
                                      <p:cBhvr>
                                        <p:cTn id="33" dur="500"/>
                                        <p:tgtEl>
                                          <p:spTgt spid="4"/>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0" fill="hold" grpId="0" nodeType="clickEffect">
                                  <p:stCondLst>
                                    <p:cond delay="0"/>
                                  </p:stCondLst>
                                  <p:childTnLst>
                                    <p:set>
                                      <p:cBhvr>
                                        <p:cTn id="37" dur="1" fill="hold">
                                          <p:stCondLst>
                                            <p:cond delay="0"/>
                                          </p:stCondLst>
                                        </p:cTn>
                                        <p:tgtEl>
                                          <p:spTgt spid="5"/>
                                        </p:tgtEl>
                                        <p:attrNameLst>
                                          <p:attrName>style.visibility</p:attrName>
                                        </p:attrNameLst>
                                      </p:cBhvr>
                                      <p:to>
                                        <p:strVal val="visible"/>
                                      </p:to>
                                    </p:set>
                                    <p:anim calcmode="lin" valueType="num">
                                      <p:cBhvr>
                                        <p:cTn id="38" dur="500" fill="hold"/>
                                        <p:tgtEl>
                                          <p:spTgt spid="5"/>
                                        </p:tgtEl>
                                        <p:attrNameLst>
                                          <p:attrName>ppt_w</p:attrName>
                                        </p:attrNameLst>
                                      </p:cBhvr>
                                      <p:tavLst>
                                        <p:tav tm="0">
                                          <p:val>
                                            <p:fltVal val="0"/>
                                          </p:val>
                                        </p:tav>
                                        <p:tav tm="100000">
                                          <p:val>
                                            <p:strVal val="#ppt_w"/>
                                          </p:val>
                                        </p:tav>
                                      </p:tavLst>
                                    </p:anim>
                                    <p:anim calcmode="lin" valueType="num">
                                      <p:cBhvr>
                                        <p:cTn id="39" dur="500" fill="hold"/>
                                        <p:tgtEl>
                                          <p:spTgt spid="5"/>
                                        </p:tgtEl>
                                        <p:attrNameLst>
                                          <p:attrName>ppt_h</p:attrName>
                                        </p:attrNameLst>
                                      </p:cBhvr>
                                      <p:tavLst>
                                        <p:tav tm="0">
                                          <p:val>
                                            <p:fltVal val="0"/>
                                          </p:val>
                                        </p:tav>
                                        <p:tav tm="100000">
                                          <p:val>
                                            <p:strVal val="#ppt_h"/>
                                          </p:val>
                                        </p:tav>
                                      </p:tavLst>
                                    </p:anim>
                                    <p:animEffect transition="in" filter="fade">
                                      <p:cBhvr>
                                        <p:cTn id="4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animBg="1"/>
      <p:bldP spid="5" grpId="0" animBg="1"/>
      <p:bldP spid="6" grpId="0" animBg="1"/>
      <p:bldP spid="7"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rmAutofit/>
          </a:bodyPr>
          <a:lstStyle/>
          <a:p>
            <a:r>
              <a:rPr lang="en-US" sz="3600" dirty="0" smtClean="0"/>
              <a:t>Knows But Stubbornly Refuses To Accept</a:t>
            </a:r>
            <a:endParaRPr lang="en-US" sz="3600" dirty="0"/>
          </a:p>
        </p:txBody>
      </p:sp>
      <p:sp>
        <p:nvSpPr>
          <p:cNvPr id="3" name="Content Placeholder 2"/>
          <p:cNvSpPr>
            <a:spLocks noGrp="1"/>
          </p:cNvSpPr>
          <p:nvPr>
            <p:ph idx="1"/>
          </p:nvPr>
        </p:nvSpPr>
        <p:spPr>
          <a:xfrm>
            <a:off x="457200" y="1600200"/>
            <a:ext cx="8229600" cy="4953000"/>
          </a:xfrm>
        </p:spPr>
        <p:txBody>
          <a:bodyPr>
            <a:normAutofit fontScale="92500"/>
          </a:bodyPr>
          <a:lstStyle/>
          <a:p>
            <a:r>
              <a:rPr lang="en-US" dirty="0" smtClean="0"/>
              <a:t>Knows</a:t>
            </a:r>
            <a:r>
              <a:rPr lang="en-US" dirty="0" smtClean="0"/>
              <a:t> what Heb. 10:24-25 </a:t>
            </a:r>
            <a:r>
              <a:rPr lang="en-US" dirty="0" smtClean="0"/>
              <a:t>says about assembling with the saints</a:t>
            </a:r>
            <a:r>
              <a:rPr lang="en-US" dirty="0" smtClean="0"/>
              <a:t>, but refuses to believe.</a:t>
            </a:r>
            <a:endParaRPr lang="en-US" dirty="0" smtClean="0"/>
          </a:p>
          <a:p>
            <a:r>
              <a:rPr lang="en-US" dirty="0" smtClean="0"/>
              <a:t>Knows Eph. 4:4 teaches there’s one church, but refuses to accept it.</a:t>
            </a:r>
          </a:p>
          <a:p>
            <a:r>
              <a:rPr lang="en-US" dirty="0" smtClean="0"/>
              <a:t>Knows that gifts of the Holy Spirit were given through the laying on of the apostles’ hands, but still believes they exist today (Acts 8:18; 4:16).</a:t>
            </a:r>
          </a:p>
          <a:p>
            <a:r>
              <a:rPr lang="en-US" dirty="0" smtClean="0"/>
              <a:t>Knows what Mk. 16:16 and 1 Pet. 3:21 </a:t>
            </a:r>
            <a:r>
              <a:rPr lang="en-US" dirty="0" smtClean="0"/>
              <a:t>say, </a:t>
            </a:r>
            <a:r>
              <a:rPr lang="en-US" dirty="0" smtClean="0"/>
              <a:t>but refuses to obey.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3">
            <a:schemeClr val="accent2"/>
          </a:fillRef>
          <a:effectRef idx="2">
            <a:schemeClr val="accent2"/>
          </a:effectRef>
          <a:fontRef idx="minor">
            <a:schemeClr val="lt1"/>
          </a:fontRef>
        </p:style>
        <p:txBody>
          <a:bodyPr>
            <a:noAutofit/>
          </a:bodyPr>
          <a:lstStyle/>
          <a:p>
            <a:r>
              <a:rPr lang="en-US" sz="3600" dirty="0" smtClean="0"/>
              <a:t>Short Distance Between Stubbornness</a:t>
            </a:r>
            <a:br>
              <a:rPr lang="en-US" sz="3600" dirty="0" smtClean="0"/>
            </a:br>
            <a:r>
              <a:rPr lang="en-US" sz="3600" dirty="0" smtClean="0"/>
              <a:t>and Foolishness </a:t>
            </a:r>
            <a:r>
              <a:rPr lang="en-US" sz="2800" dirty="0" smtClean="0"/>
              <a:t>(Matt. 7:26)</a:t>
            </a:r>
            <a:endParaRPr lang="en-US" sz="2800" dirty="0"/>
          </a:p>
        </p:txBody>
      </p:sp>
      <p:sp>
        <p:nvSpPr>
          <p:cNvPr id="3" name="Content Placeholder 2"/>
          <p:cNvSpPr>
            <a:spLocks noGrp="1"/>
          </p:cNvSpPr>
          <p:nvPr>
            <p:ph idx="1"/>
          </p:nvPr>
        </p:nvSpPr>
        <p:spPr>
          <a:xfrm>
            <a:off x="457200" y="1600200"/>
            <a:ext cx="8229600" cy="5029200"/>
          </a:xfrm>
        </p:spPr>
        <p:txBody>
          <a:bodyPr>
            <a:normAutofit fontScale="92500"/>
          </a:bodyPr>
          <a:lstStyle/>
          <a:p>
            <a:r>
              <a:rPr lang="en-US" dirty="0" smtClean="0"/>
              <a:t>Do you not know that the unrighteous will not inherit the kingdom of God? Do not be deceived. Neither fornicators, nor idolaters, nor adulterers, nor homosexuals, nor sodomites (1 Cor. 6:9).</a:t>
            </a:r>
          </a:p>
          <a:p>
            <a:r>
              <a:rPr lang="en-US" dirty="0" smtClean="0"/>
              <a:t>Idolatry, sorcery, hatred, contentions, jealousies, outbursts of wrath, selfish ambitions, dissensions, heresies (Gal. 5:20).</a:t>
            </a:r>
          </a:p>
          <a:p>
            <a:r>
              <a:rPr lang="en-US" dirty="0" smtClean="0"/>
              <a:t>For all that is in the world—the lust of the flesh, the lust of the eyes, and the </a:t>
            </a:r>
            <a:r>
              <a:rPr lang="en-US" u="sng" dirty="0" smtClean="0"/>
              <a:t>pride of life</a:t>
            </a:r>
            <a:r>
              <a:rPr lang="en-US" dirty="0" smtClean="0"/>
              <a:t>—is not of the Father but is of the world (1 Jn. 2:16).</a:t>
            </a:r>
          </a:p>
          <a:p>
            <a:endParaRPr lang="en-US" dirty="0" smtClean="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540</TotalTime>
  <Words>675</Words>
  <Application>Microsoft Office PowerPoint</Application>
  <PresentationFormat>On-screen Show (4:3)</PresentationFormat>
  <Paragraphs>38</Paragraphs>
  <Slides>7</Slides>
  <Notes>0</Notes>
  <HiddenSlides>0</HiddenSlides>
  <MMClips>0</MMClips>
  <ScaleCrop>false</ScaleCrop>
  <HeadingPairs>
    <vt:vector size="4" baseType="variant">
      <vt:variant>
        <vt:lpstr>Design Template</vt:lpstr>
      </vt:variant>
      <vt:variant>
        <vt:i4>1</vt:i4>
      </vt:variant>
      <vt:variant>
        <vt:lpstr>Slide Titles</vt:lpstr>
      </vt:variant>
      <vt:variant>
        <vt:i4>7</vt:i4>
      </vt:variant>
    </vt:vector>
  </HeadingPairs>
  <TitlesOfParts>
    <vt:vector size="8" baseType="lpstr">
      <vt:lpstr>Office Theme</vt:lpstr>
      <vt:lpstr>Stubbornness</vt:lpstr>
      <vt:lpstr>No Such Thing As Partial Obedience</vt:lpstr>
      <vt:lpstr>Stubbornness</vt:lpstr>
      <vt:lpstr>Good If Channeled the Right Direction</vt:lpstr>
      <vt:lpstr>Bad If Channeled the Wrong Direction</vt:lpstr>
      <vt:lpstr>Knows But Stubbornly Refuses To Accept</vt:lpstr>
      <vt:lpstr>Short Distance Between Stubbornness and Foolishness (Matt. 7:26)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Stubbornness</dc:title>
  <dc:creator>Andy</dc:creator>
  <cp:lastModifiedBy>Andrew Alexander</cp:lastModifiedBy>
  <cp:revision>17</cp:revision>
  <cp:lastPrinted>2008-12-21T02:31:32Z</cp:lastPrinted>
  <dcterms:created xsi:type="dcterms:W3CDTF">2008-12-21T21:26:03Z</dcterms:created>
  <dcterms:modified xsi:type="dcterms:W3CDTF">2008-12-21T21:39:43Z</dcterms:modified>
</cp:coreProperties>
</file>