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Layouts/slideLayout9.xml" ContentType="application/vnd.openxmlformats-officedocument.presentationml.slideLayout+xml"/>
  <Override PartName="/ppt/slides/slide4.xml" ContentType="application/vnd.openxmlformats-officedocument.presentationml.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8"/>
  </p:handoutMasterIdLst>
  <p:sldIdLst>
    <p:sldId id="256" r:id="rId2"/>
    <p:sldId id="257" r:id="rId3"/>
    <p:sldId id="261" r:id="rId4"/>
    <p:sldId id="262"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horzBarState="maximized">
    <p:restoredLeft sz="15620"/>
    <p:restoredTop sz="94660"/>
  </p:normalViewPr>
  <p:slideViewPr>
    <p:cSldViewPr>
      <p:cViewPr varScale="1">
        <p:scale>
          <a:sx n="93" d="100"/>
          <a:sy n="93" d="100"/>
        </p:scale>
        <p:origin x="-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handoutMaster" Target="handoutMasters/handoutMaster1.xml"/><Relationship Id="rId13" Type="http://schemas.openxmlformats.org/officeDocument/2006/relationships/tableStyles" Target="tableStyles.xml"/><Relationship Id="rId10" Type="http://schemas.openxmlformats.org/officeDocument/2006/relationships/presProps" Target="presProps.xml"/><Relationship Id="rId5"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 Target="slides/slide1.xml"/><Relationship Id="rId9" Type="http://schemas.openxmlformats.org/officeDocument/2006/relationships/printerSettings" Target="printerSettings/printerSettings1.bin"/><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EF34E5A-DCF4-7C43-AFED-3EF9999064AE}" type="datetimeFigureOut">
              <a:rPr lang="en-US" smtClean="0"/>
              <a:pPr/>
              <a:t>2/1/09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A463D0F-97D1-3244-B2B6-F8255266878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E52EB04-385C-426B-AA05-1175777F8945}" type="datetimeFigureOut">
              <a:rPr lang="en-US" smtClean="0"/>
              <a:pPr/>
              <a:t>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2EB04-385C-426B-AA05-1175777F8945}" type="datetimeFigureOut">
              <a:rPr lang="en-US" smtClean="0"/>
              <a:pPr/>
              <a:t>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2EB04-385C-426B-AA05-1175777F8945}" type="datetimeFigureOut">
              <a:rPr lang="en-US" smtClean="0"/>
              <a:pPr/>
              <a:t>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52EB04-385C-426B-AA05-1175777F8945}" type="datetimeFigureOut">
              <a:rPr lang="en-US" smtClean="0"/>
              <a:pPr/>
              <a:t>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E52EB04-385C-426B-AA05-1175777F8945}" type="datetimeFigureOut">
              <a:rPr lang="en-US" smtClean="0"/>
              <a:pPr/>
              <a:t>2/1/09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E52EB04-385C-426B-AA05-1175777F8945}" type="datetimeFigureOut">
              <a:rPr lang="en-US" smtClean="0"/>
              <a:pPr/>
              <a:t>2/1/09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E52EB04-385C-426B-AA05-1175777F8945}" type="datetimeFigureOut">
              <a:rPr lang="en-US" smtClean="0"/>
              <a:pPr/>
              <a:t>2/1/09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E52EB04-385C-426B-AA05-1175777F8945}" type="datetimeFigureOut">
              <a:rPr lang="en-US" smtClean="0"/>
              <a:pPr/>
              <a:t>2/1/09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2EB04-385C-426B-AA05-1175777F8945}" type="datetimeFigureOut">
              <a:rPr lang="en-US" smtClean="0"/>
              <a:pPr/>
              <a:t>2/1/09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2EB04-385C-426B-AA05-1175777F8945}" type="datetimeFigureOut">
              <a:rPr lang="en-US" smtClean="0"/>
              <a:pPr/>
              <a:t>2/1/09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52EB04-385C-426B-AA05-1175777F8945}" type="datetimeFigureOut">
              <a:rPr lang="en-US" smtClean="0"/>
              <a:pPr/>
              <a:t>2/1/09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302EA8-6258-4714-8B2F-D8418AFC2EE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2EB04-385C-426B-AA05-1175777F8945}" type="datetimeFigureOut">
              <a:rPr lang="en-US" smtClean="0"/>
              <a:pPr/>
              <a:t>2/1/09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02EA8-6258-4714-8B2F-D8418AFC2EE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The Curse of Meroz</a:t>
            </a:r>
            <a:br>
              <a:rPr lang="en-US" dirty="0" smtClean="0"/>
            </a:br>
            <a:r>
              <a:rPr lang="en-US" dirty="0" smtClean="0"/>
              <a:t>Judges 5:23</a:t>
            </a:r>
            <a:endParaRPr lang="en-US" dirty="0"/>
          </a:p>
        </p:txBody>
      </p:sp>
      <p:sp>
        <p:nvSpPr>
          <p:cNvPr id="3" name="Subtitle 2"/>
          <p:cNvSpPr>
            <a:spLocks noGrp="1"/>
          </p:cNvSpPr>
          <p:nvPr>
            <p:ph type="subTitle" idx="1"/>
          </p:nvPr>
        </p:nvSpPr>
        <p:spPr>
          <a:xfrm>
            <a:off x="1371600" y="3886200"/>
            <a:ext cx="6400800" cy="2438400"/>
          </a:xfrm>
        </p:spPr>
        <p:txBody>
          <a:bodyPr>
            <a:normAutofit fontScale="92500"/>
          </a:bodyPr>
          <a:lstStyle/>
          <a:p>
            <a:pPr algn="l"/>
            <a:r>
              <a:rPr lang="en-US" dirty="0" smtClean="0">
                <a:solidFill>
                  <a:srgbClr val="000090"/>
                </a:solidFill>
              </a:rPr>
              <a:t>Curse Meroz, said the angel of the LORD, Curse its inhabitants bitterly, Because they did not come to the help of the LORD, To the help of the LORD against the </a:t>
            </a:r>
            <a:r>
              <a:rPr lang="en-US" dirty="0" smtClean="0">
                <a:solidFill>
                  <a:srgbClr val="000090"/>
                </a:solidFill>
              </a:rPr>
              <a:t>mighty </a:t>
            </a:r>
            <a:r>
              <a:rPr lang="en-US" dirty="0" smtClean="0">
                <a:solidFill>
                  <a:srgbClr val="000090"/>
                </a:solidFill>
              </a:rPr>
              <a:t>(Judges 5:23).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Sin of Meroz</a:t>
            </a:r>
            <a:endParaRPr lang="en-US" dirty="0"/>
          </a:p>
        </p:txBody>
      </p:sp>
      <p:sp>
        <p:nvSpPr>
          <p:cNvPr id="3" name="Content Placeholder 2"/>
          <p:cNvSpPr>
            <a:spLocks noGrp="1"/>
          </p:cNvSpPr>
          <p:nvPr>
            <p:ph idx="1"/>
          </p:nvPr>
        </p:nvSpPr>
        <p:spPr>
          <a:xfrm>
            <a:off x="457200" y="1600200"/>
            <a:ext cx="8229600" cy="4800600"/>
          </a:xfrm>
        </p:spPr>
        <p:txBody>
          <a:bodyPr>
            <a:noAutofit/>
          </a:bodyPr>
          <a:lstStyle/>
          <a:p>
            <a:pPr>
              <a:spcAft>
                <a:spcPts val="600"/>
              </a:spcAft>
            </a:pPr>
            <a:r>
              <a:rPr lang="en-US" b="1" dirty="0" smtClean="0"/>
              <a:t>Neglect of A Plain and Positive Duty</a:t>
            </a:r>
          </a:p>
          <a:p>
            <a:pPr lvl="1">
              <a:spcAft>
                <a:spcPts val="600"/>
              </a:spcAft>
            </a:pPr>
            <a:r>
              <a:rPr lang="en-US" dirty="0" smtClean="0"/>
              <a:t>Implies an invitation given and they were without excuse.</a:t>
            </a:r>
          </a:p>
          <a:p>
            <a:pPr lvl="1">
              <a:spcAft>
                <a:spcPts val="600"/>
              </a:spcAft>
            </a:pPr>
            <a:r>
              <a:rPr lang="en-US" dirty="0" smtClean="0"/>
              <a:t>Neutral and useless at a critical time.</a:t>
            </a:r>
          </a:p>
          <a:p>
            <a:pPr lvl="1">
              <a:spcAft>
                <a:spcPts val="600"/>
              </a:spcAft>
            </a:pPr>
            <a:r>
              <a:rPr lang="en-US" dirty="0" smtClean="0"/>
              <a:t>What if all villages had been like them?</a:t>
            </a:r>
          </a:p>
          <a:p>
            <a:pPr lvl="1">
              <a:spcAft>
                <a:spcPts val="600"/>
              </a:spcAft>
            </a:pPr>
            <a:r>
              <a:rPr lang="en-US" dirty="0" smtClean="0"/>
              <a:t>It was as much to their advantage to respond as Napthali and Zebulun.</a:t>
            </a:r>
          </a:p>
          <a:p>
            <a:pPr lvl="1">
              <a:spcAft>
                <a:spcPts val="600"/>
              </a:spcAft>
            </a:pPr>
            <a:r>
              <a:rPr lang="en-US" dirty="0" smtClean="0"/>
              <a:t>Like many: want blessings, but don’t want to pay the price.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Sin of Meroz</a:t>
            </a:r>
            <a:endParaRPr lang="en-US" dirty="0"/>
          </a:p>
        </p:txBody>
      </p:sp>
      <p:sp>
        <p:nvSpPr>
          <p:cNvPr id="3" name="Content Placeholder 2"/>
          <p:cNvSpPr>
            <a:spLocks noGrp="1"/>
          </p:cNvSpPr>
          <p:nvPr>
            <p:ph idx="1"/>
          </p:nvPr>
        </p:nvSpPr>
        <p:spPr>
          <a:xfrm>
            <a:off x="457200" y="1600200"/>
            <a:ext cx="8229600" cy="4953000"/>
          </a:xfrm>
        </p:spPr>
        <p:txBody>
          <a:bodyPr>
            <a:noAutofit/>
          </a:bodyPr>
          <a:lstStyle/>
          <a:p>
            <a:r>
              <a:rPr lang="en-US" b="1" dirty="0" smtClean="0"/>
              <a:t>Vital Principle: The Sin of Inactivity</a:t>
            </a:r>
          </a:p>
          <a:p>
            <a:pPr lvl="1"/>
            <a:r>
              <a:rPr lang="en-US" dirty="0" smtClean="0"/>
              <a:t>Innocence of positive guilt not enough to save.</a:t>
            </a:r>
          </a:p>
          <a:p>
            <a:pPr lvl="1"/>
            <a:r>
              <a:rPr lang="en-US" dirty="0" smtClean="0"/>
              <a:t>Christ taught against the sin of Meroz in Matt. 25:</a:t>
            </a:r>
          </a:p>
          <a:p>
            <a:pPr lvl="2"/>
            <a:r>
              <a:rPr lang="en-US" dirty="0" smtClean="0"/>
              <a:t>One talent man</a:t>
            </a:r>
          </a:p>
          <a:p>
            <a:pPr lvl="2"/>
            <a:r>
              <a:rPr lang="en-US" dirty="0" smtClean="0"/>
              <a:t>Those in Judgment scene who did not help the needy.</a:t>
            </a:r>
          </a:p>
          <a:p>
            <a:r>
              <a:rPr lang="en-US" b="1" dirty="0" smtClean="0"/>
              <a:t>Today:</a:t>
            </a:r>
          </a:p>
          <a:p>
            <a:pPr lvl="1"/>
            <a:r>
              <a:rPr lang="en-US" dirty="0" smtClean="0"/>
              <a:t>Neglect Bible study on Sunday morning, the evening worship assembly, Wed. services.</a:t>
            </a:r>
          </a:p>
          <a:p>
            <a:pPr lvl="1"/>
            <a:r>
              <a:rPr lang="en-US" dirty="0" smtClean="0"/>
              <a:t>Neglect visiting and encouraging.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Sin of Meroz</a:t>
            </a:r>
            <a:endParaRPr lang="en-US" dirty="0"/>
          </a:p>
        </p:txBody>
      </p:sp>
      <p:sp>
        <p:nvSpPr>
          <p:cNvPr id="3" name="Content Placeholder 2"/>
          <p:cNvSpPr>
            <a:spLocks noGrp="1"/>
          </p:cNvSpPr>
          <p:nvPr>
            <p:ph idx="1"/>
          </p:nvPr>
        </p:nvSpPr>
        <p:spPr>
          <a:xfrm>
            <a:off x="457200" y="1600200"/>
            <a:ext cx="8229600" cy="4953000"/>
          </a:xfrm>
        </p:spPr>
        <p:txBody>
          <a:bodyPr>
            <a:noAutofit/>
          </a:bodyPr>
          <a:lstStyle/>
          <a:p>
            <a:pPr>
              <a:spcAft>
                <a:spcPts val="600"/>
              </a:spcAft>
            </a:pPr>
            <a:r>
              <a:rPr lang="en-US" b="1" dirty="0" smtClean="0"/>
              <a:t>Vital Principle: The sin of Inactivity</a:t>
            </a:r>
          </a:p>
          <a:p>
            <a:pPr lvl="1">
              <a:spcAft>
                <a:spcPts val="600"/>
              </a:spcAft>
            </a:pPr>
            <a:r>
              <a:rPr lang="en-US" sz="2400" dirty="0" smtClean="0"/>
              <a:t>Now we exhort you, brethren, warn those who are unruly, comfort the fainthearted, uphold the weak, be patient with all (1 Thess. 5:14).</a:t>
            </a:r>
          </a:p>
          <a:p>
            <a:pPr lvl="1">
              <a:spcAft>
                <a:spcPts val="600"/>
              </a:spcAft>
            </a:pPr>
            <a:r>
              <a:rPr lang="en-US" sz="2400" dirty="0" smtClean="0"/>
              <a:t>Pure and undefiled religion before God and the Father is this: to visit orphans and widows in their trouble, and to keep oneself unspotted from the world (Jas. 1:27).</a:t>
            </a:r>
          </a:p>
          <a:p>
            <a:pPr lvl="1">
              <a:spcAft>
                <a:spcPts val="600"/>
              </a:spcAft>
            </a:pPr>
            <a:r>
              <a:rPr lang="en-US" sz="2400" dirty="0" smtClean="0"/>
              <a:t>Therefore, to him who knows to do good and does not do it, to him it is sin (Jas. 4:17).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Why Refuse God’s Call?</a:t>
            </a:r>
            <a:endParaRPr lang="en-US" dirty="0"/>
          </a:p>
        </p:txBody>
      </p:sp>
      <p:sp>
        <p:nvSpPr>
          <p:cNvPr id="3" name="Content Placeholder 2"/>
          <p:cNvSpPr>
            <a:spLocks noGrp="1"/>
          </p:cNvSpPr>
          <p:nvPr>
            <p:ph idx="1"/>
          </p:nvPr>
        </p:nvSpPr>
        <p:spPr>
          <a:xfrm>
            <a:off x="457200" y="1600200"/>
            <a:ext cx="8229600" cy="5029200"/>
          </a:xfrm>
        </p:spPr>
        <p:txBody>
          <a:bodyPr>
            <a:normAutofit fontScale="92500"/>
          </a:bodyPr>
          <a:lstStyle/>
          <a:p>
            <a:pPr>
              <a:spcAft>
                <a:spcPts val="1800"/>
              </a:spcAft>
            </a:pPr>
            <a:r>
              <a:rPr lang="en-US" sz="3027" b="1" dirty="0" smtClean="0"/>
              <a:t>God Doesn’t Need My Help.</a:t>
            </a:r>
          </a:p>
          <a:p>
            <a:pPr>
              <a:spcAft>
                <a:spcPts val="1800"/>
              </a:spcAft>
            </a:pPr>
            <a:r>
              <a:rPr lang="en-US" sz="2595" dirty="0" smtClean="0"/>
              <a:t>For this is the love of God, that we keep His commandments. And His commandments are not burdensome (1 Jn. 5:3).</a:t>
            </a:r>
          </a:p>
          <a:p>
            <a:pPr>
              <a:spcAft>
                <a:spcPts val="1800"/>
              </a:spcAft>
            </a:pPr>
            <a:r>
              <a:rPr lang="en-US" sz="3027" b="1" dirty="0" smtClean="0"/>
              <a:t>Others better than me can do it.</a:t>
            </a:r>
          </a:p>
          <a:p>
            <a:pPr>
              <a:spcAft>
                <a:spcPts val="1800"/>
              </a:spcAft>
            </a:pPr>
            <a:r>
              <a:rPr lang="en-US" sz="2595" dirty="0" smtClean="0"/>
              <a:t>But God has chosen the foolish things of the world to put to shame the wise, and God has chosen the weak things of the world to put to shame the things which are mighty; and the base things of the world and the things which are despised God has chosen, and the things which are not, to bring to nothing the things that are (1 Cor. 1:27-28).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Why Refuse God’s Call?</a:t>
            </a:r>
            <a:endParaRPr lang="en-US" dirty="0"/>
          </a:p>
        </p:txBody>
      </p:sp>
      <p:sp>
        <p:nvSpPr>
          <p:cNvPr id="3" name="Content Placeholder 2"/>
          <p:cNvSpPr>
            <a:spLocks noGrp="1"/>
          </p:cNvSpPr>
          <p:nvPr>
            <p:ph idx="1"/>
          </p:nvPr>
        </p:nvSpPr>
        <p:spPr>
          <a:xfrm>
            <a:off x="457200" y="1600200"/>
            <a:ext cx="8229600" cy="5029200"/>
          </a:xfrm>
        </p:spPr>
        <p:txBody>
          <a:bodyPr>
            <a:noAutofit/>
          </a:bodyPr>
          <a:lstStyle/>
          <a:p>
            <a:r>
              <a:rPr lang="en-US" sz="2400" b="1" dirty="0" smtClean="0"/>
              <a:t>Fear or Cowardice.</a:t>
            </a:r>
          </a:p>
          <a:p>
            <a:r>
              <a:rPr lang="en-US" sz="2400" dirty="0" smtClean="0"/>
              <a:t>If it is possible, as much as depends on you, live peaceably with all men (Rom. 12:18).</a:t>
            </a:r>
          </a:p>
          <a:p>
            <a:r>
              <a:rPr lang="en-US" sz="2400" dirty="0" smtClean="0"/>
              <a:t>But the wisdom that is from above is first pure, then peaceable, gentle, willing to yield, full of mercy and good fruits, without partiality and without hypocrisy (Jas. 3:17).</a:t>
            </a:r>
          </a:p>
          <a:p>
            <a:r>
              <a:rPr lang="en-US" sz="2400" dirty="0" smtClean="0"/>
              <a:t>But the cowardly, unbelieving, abominable, murderers, sexually immoral, sorcerers, idolaters, and all liars shall have their part in the lake which burns with fire and brimstone, which is the second death (Rev. 21:8).</a:t>
            </a:r>
          </a:p>
          <a:p>
            <a:r>
              <a:rPr lang="en-US" sz="2400" dirty="0" smtClean="0"/>
              <a:t>And to one he gave five talents, to another two, and to another one, to each according to his own ability; and immediately he went on a journey (Matt. 25:15).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209</TotalTime>
  <Words>583</Words>
  <Application>Microsoft Office PowerPoint</Application>
  <PresentationFormat>On-screen Show (4:3)</PresentationFormat>
  <Paragraphs>34</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Office Theme</vt:lpstr>
      <vt:lpstr>The Curse of Meroz Judges 5:23</vt:lpstr>
      <vt:lpstr>Sin of Meroz</vt:lpstr>
      <vt:lpstr>Sin of Meroz</vt:lpstr>
      <vt:lpstr>Sin of Meroz</vt:lpstr>
      <vt:lpstr>Why Refuse God’s Call?</vt:lpstr>
      <vt:lpstr>Why Refuse God’s Call?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Curse of Meroz Judges 5:23</dc:title>
  <dc:creator>Andy</dc:creator>
  <cp:lastModifiedBy>Andrew Alexander</cp:lastModifiedBy>
  <cp:revision>10</cp:revision>
  <cp:lastPrinted>2009-01-31T23:13:57Z</cp:lastPrinted>
  <dcterms:created xsi:type="dcterms:W3CDTF">2009-02-01T12:38:06Z</dcterms:created>
  <dcterms:modified xsi:type="dcterms:W3CDTF">2009-02-01T13:09:37Z</dcterms:modified>
</cp:coreProperties>
</file>