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4014" r:id="rId1"/>
  </p:sldMasterIdLst>
  <p:handoutMasterIdLst>
    <p:handoutMasterId r:id="rId15"/>
  </p:handoutMasterIdLst>
  <p:sldIdLst>
    <p:sldId id="256" r:id="rId2"/>
    <p:sldId id="257" r:id="rId3"/>
    <p:sldId id="258" r:id="rId4"/>
    <p:sldId id="259" r:id="rId5"/>
    <p:sldId id="268" r:id="rId6"/>
    <p:sldId id="260" r:id="rId7"/>
    <p:sldId id="261" r:id="rId8"/>
    <p:sldId id="262" r:id="rId9"/>
    <p:sldId id="263" r:id="rId10"/>
    <p:sldId id="266" r:id="rId11"/>
    <p:sldId id="264" r:id="rId12"/>
    <p:sldId id="267"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horzBarState="maximized">
    <p:restoredLeft sz="15620"/>
    <p:restoredTop sz="94660"/>
  </p:normalViewPr>
  <p:slideViewPr>
    <p:cSldViewPr>
      <p:cViewPr varScale="1">
        <p:scale>
          <a:sx n="92" d="100"/>
          <a:sy n="92" d="100"/>
        </p:scale>
        <p:origin x="-712"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interSettings" Target="printerSettings/printerSettings1.bin"/><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presProps" Target="presProps.xml"/><Relationship Id="rId19"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F5C5AA7-CB97-824A-BCC8-9BCD901D1DFD}" type="datetimeFigureOut">
              <a:rPr lang="en-US" smtClean="0"/>
              <a:t>2/28/09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35FAD4-8838-D145-9E25-1FFD2EC4DEF9}"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8CBA30BE-7FFF-4786-A1AE-306C14DC4D63}" type="datetimeFigureOut">
              <a:rPr lang="en-US" smtClean="0"/>
              <a:pPr/>
              <a:t>2/28/09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CD8CFD7C-5133-4F31-B8DD-48811D9CC4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BA30BE-7FFF-4786-A1AE-306C14DC4D63}" type="datetimeFigureOut">
              <a:rPr lang="en-US" smtClean="0"/>
              <a:pPr/>
              <a:t>2/28/09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B1570-5812-47AE-A36D-D8FD2DA7EF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BA30BE-7FFF-4786-A1AE-306C14DC4D63}" type="datetimeFigureOut">
              <a:rPr lang="en-US" smtClean="0"/>
              <a:pPr/>
              <a:t>2/28/09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B1570-5812-47AE-A36D-D8FD2DA7EF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BA30BE-7FFF-4786-A1AE-306C14DC4D63}" type="datetimeFigureOut">
              <a:rPr lang="en-US" smtClean="0"/>
              <a:pPr/>
              <a:t>2/28/09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B1570-5812-47AE-A36D-D8FD2DA7EF28}"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BA30BE-7FFF-4786-A1AE-306C14DC4D63}" type="datetimeFigureOut">
              <a:rPr lang="en-US" smtClean="0"/>
              <a:pPr/>
              <a:t>2/28/09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CFD7C-5133-4F31-B8DD-48811D9CC47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BA30BE-7FFF-4786-A1AE-306C14DC4D63}" type="datetimeFigureOut">
              <a:rPr lang="en-US" smtClean="0"/>
              <a:pPr/>
              <a:t>2/28/09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B1570-5812-47AE-A36D-D8FD2DA7EF28}"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CBA30BE-7FFF-4786-A1AE-306C14DC4D63}" type="datetimeFigureOut">
              <a:rPr lang="en-US" smtClean="0"/>
              <a:pPr/>
              <a:t>2/28/09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B1570-5812-47AE-A36D-D8FD2DA7EF2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CBA30BE-7FFF-4786-A1AE-306C14DC4D63}" type="datetimeFigureOut">
              <a:rPr lang="en-US" smtClean="0"/>
              <a:pPr/>
              <a:t>2/28/09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B1570-5812-47AE-A36D-D8FD2DA7EF28}"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BA30BE-7FFF-4786-A1AE-306C14DC4D63}" type="datetimeFigureOut">
              <a:rPr lang="en-US" smtClean="0"/>
              <a:pPr/>
              <a:t>2/28/09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B1570-5812-47AE-A36D-D8FD2DA7EF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CBA30BE-7FFF-4786-A1AE-306C14DC4D63}" type="datetimeFigureOut">
              <a:rPr lang="en-US" smtClean="0"/>
              <a:pPr/>
              <a:t>2/28/09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8CBA30BE-7FFF-4786-A1AE-306C14DC4D63}" type="datetimeFigureOut">
              <a:rPr lang="en-US" smtClean="0"/>
              <a:pPr/>
              <a:t>2/28/09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86B1570-5812-47AE-A36D-D8FD2DA7EF2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8CBA30BE-7FFF-4786-A1AE-306C14DC4D63}" type="datetimeFigureOut">
              <a:rPr lang="en-US" smtClean="0"/>
              <a:pPr/>
              <a:t>2/28/09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986B1570-5812-47AE-A36D-D8FD2DA7EF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15"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t>
            </a:r>
            <a:r>
              <a:rPr lang="en-US" dirty="0" smtClean="0">
                <a:solidFill>
                  <a:srgbClr val="000000"/>
                </a:solidFill>
              </a:rPr>
              <a:t>“It” </a:t>
            </a:r>
            <a:r>
              <a:rPr lang="en-US" dirty="0" smtClean="0"/>
              <a:t>of God</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"Whatever I command you, be careful to observe </a:t>
            </a:r>
            <a:r>
              <a:rPr lang="en-US" b="1" u="sng" dirty="0" smtClean="0">
                <a:solidFill>
                  <a:schemeClr val="tx1"/>
                </a:solidFill>
              </a:rPr>
              <a:t>it</a:t>
            </a:r>
            <a:r>
              <a:rPr lang="en-US" dirty="0" smtClean="0"/>
              <a:t>; you shall not add to </a:t>
            </a:r>
            <a:r>
              <a:rPr lang="en-US" b="1" u="sng" dirty="0" smtClean="0">
                <a:solidFill>
                  <a:srgbClr val="000000"/>
                </a:solidFill>
              </a:rPr>
              <a:t>it</a:t>
            </a:r>
            <a:r>
              <a:rPr lang="en-US" b="1" dirty="0" smtClean="0"/>
              <a:t> </a:t>
            </a:r>
            <a:r>
              <a:rPr lang="en-US" dirty="0" smtClean="0"/>
              <a:t>nor take away from </a:t>
            </a:r>
            <a:r>
              <a:rPr lang="en-US" b="1" u="sng" dirty="0" smtClean="0">
                <a:solidFill>
                  <a:srgbClr val="000000"/>
                </a:solidFill>
              </a:rPr>
              <a:t>it</a:t>
            </a:r>
            <a:r>
              <a:rPr lang="en-US" dirty="0" smtClean="0">
                <a:solidFill>
                  <a:srgbClr val="000000"/>
                </a:solidFill>
              </a:rPr>
              <a:t> </a:t>
            </a:r>
            <a:r>
              <a:rPr lang="en-US" dirty="0" smtClean="0"/>
              <a:t>(Deut.12:32).</a:t>
            </a: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ts val="3740"/>
              </a:lnSpc>
              <a:buNone/>
            </a:pPr>
            <a:r>
              <a:rPr lang="en-US" dirty="0" smtClean="0"/>
              <a:t>For it is by grace you have been saved, through faith—and this not from yourselves, it is the gift of </a:t>
            </a:r>
            <a:r>
              <a:rPr lang="en-US" dirty="0" smtClean="0"/>
              <a:t>God (Eph. 2:8).</a:t>
            </a:r>
          </a:p>
          <a:p>
            <a:pPr>
              <a:lnSpc>
                <a:spcPts val="3740"/>
              </a:lnSpc>
              <a:buNone/>
            </a:pPr>
            <a:r>
              <a:rPr lang="en-US" dirty="0" smtClean="0"/>
              <a:t>We </a:t>
            </a:r>
            <a:r>
              <a:rPr lang="en-US" dirty="0" smtClean="0"/>
              <a:t>then, as workers together with Him also plead with you not to receive the grace of God in vain (2 Cor. 6:1)</a:t>
            </a:r>
            <a:r>
              <a:rPr lang="en-US" dirty="0" smtClean="0"/>
              <a:t>.</a:t>
            </a:r>
          </a:p>
          <a:p>
            <a:pPr>
              <a:lnSpc>
                <a:spcPts val="3740"/>
              </a:lnSpc>
              <a:buNone/>
            </a:pPr>
            <a:r>
              <a:rPr lang="en-US" dirty="0" smtClean="0"/>
              <a:t>How then are we saved by grace?</a:t>
            </a:r>
          </a:p>
          <a:p>
            <a:pPr>
              <a:lnSpc>
                <a:spcPts val="3740"/>
              </a:lnSpc>
              <a:buNone/>
            </a:pPr>
            <a:r>
              <a:rPr lang="en-US" dirty="0" smtClean="0"/>
              <a:t>By Obeying </a:t>
            </a:r>
            <a:r>
              <a:rPr lang="en-US" b="1" u="sng" dirty="0" smtClean="0"/>
              <a:t>“It”!</a:t>
            </a:r>
            <a:endParaRPr lang="en-US" b="1" u="sng" dirty="0" smtClean="0"/>
          </a:p>
        </p:txBody>
      </p:sp>
      <p:sp>
        <p:nvSpPr>
          <p:cNvPr id="3" name="Title 2"/>
          <p:cNvSpPr>
            <a:spLocks noGrp="1"/>
          </p:cNvSpPr>
          <p:nvPr>
            <p:ph type="title"/>
          </p:nvPr>
        </p:nvSpPr>
        <p:spPr/>
        <p:txBody>
          <a:bodyPr/>
          <a:lstStyle/>
          <a:p>
            <a:r>
              <a:rPr lang="en-US" dirty="0" smtClean="0"/>
              <a:t>Does Obeying </a:t>
            </a:r>
            <a:r>
              <a:rPr lang="en-US" dirty="0" smtClean="0">
                <a:solidFill>
                  <a:srgbClr val="000000"/>
                </a:solidFill>
              </a:rPr>
              <a:t>“It” </a:t>
            </a:r>
            <a:r>
              <a:rPr lang="en-US" dirty="0" smtClean="0"/>
              <a:t>Nullify Grace?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919472"/>
          </a:xfrm>
        </p:spPr>
        <p:txBody>
          <a:bodyPr>
            <a:normAutofit/>
          </a:bodyPr>
          <a:lstStyle/>
          <a:p>
            <a:pPr>
              <a:lnSpc>
                <a:spcPts val="3400"/>
              </a:lnSpc>
              <a:buNone/>
            </a:pPr>
            <a:r>
              <a:rPr lang="en-US" sz="2500" dirty="0" smtClean="0"/>
              <a:t>I marvel that you are turning away so soon from Him who called you in the grace of Christ, to a different gospel, which is not another; but there are some who trouble you and want to pervert the gospel of Christ. But even if we, or an angel from heaven, preach any other gospel to you than what we have preached to you, let him be accursed. As we have said before, so now I say again, if anyone preaches any other gospel to you than what you have received, let him be </a:t>
            </a:r>
            <a:r>
              <a:rPr lang="en-US" sz="2500" dirty="0" smtClean="0"/>
              <a:t>accursed…</a:t>
            </a:r>
            <a:endParaRPr lang="en-US" sz="2500" dirty="0" smtClean="0"/>
          </a:p>
        </p:txBody>
      </p:sp>
      <p:sp>
        <p:nvSpPr>
          <p:cNvPr id="2" name="Title 1"/>
          <p:cNvSpPr>
            <a:spLocks noGrp="1"/>
          </p:cNvSpPr>
          <p:nvPr>
            <p:ph type="title"/>
          </p:nvPr>
        </p:nvSpPr>
        <p:spPr/>
        <p:txBody>
          <a:bodyPr>
            <a:normAutofit fontScale="90000"/>
          </a:bodyPr>
          <a:lstStyle/>
          <a:p>
            <a:r>
              <a:rPr lang="en-US" dirty="0" smtClean="0"/>
              <a:t>Men Crave </a:t>
            </a:r>
            <a:r>
              <a:rPr lang="en-US" dirty="0" smtClean="0"/>
              <a:t>G</a:t>
            </a:r>
            <a:r>
              <a:rPr lang="en-US" dirty="0" smtClean="0"/>
              <a:t>ospel That Omits </a:t>
            </a:r>
            <a:r>
              <a:rPr lang="en-US" dirty="0" smtClean="0">
                <a:solidFill>
                  <a:srgbClr val="000000"/>
                </a:solidFill>
              </a:rPr>
              <a:t>“It”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ts val="4240"/>
              </a:lnSpc>
              <a:buNone/>
            </a:pPr>
            <a:r>
              <a:rPr lang="en-US" dirty="0" smtClean="0"/>
              <a:t>For </a:t>
            </a:r>
            <a:r>
              <a:rPr lang="en-US" dirty="0" smtClean="0"/>
              <a:t>do I now persuade men, or God? Or do I seek to please men? For if I still pleased men, I would not be a bondservant of Christ. But I make known to you, brethren, that the gospel which was preached by me is not according to man. For I neither received it from man, nor was I taught it, but it came through the revelation of Jesus Christ (Gal. 1:6-12).</a:t>
            </a:r>
            <a:endParaRPr lang="en-US" dirty="0"/>
          </a:p>
        </p:txBody>
      </p:sp>
      <p:sp>
        <p:nvSpPr>
          <p:cNvPr id="3" name="Title 2"/>
          <p:cNvSpPr>
            <a:spLocks noGrp="1"/>
          </p:cNvSpPr>
          <p:nvPr>
            <p:ph type="title"/>
          </p:nvPr>
        </p:nvSpPr>
        <p:spPr/>
        <p:txBody>
          <a:bodyPr>
            <a:normAutofit fontScale="90000"/>
          </a:bodyPr>
          <a:lstStyle/>
          <a:p>
            <a:r>
              <a:rPr lang="en-US" dirty="0" smtClean="0"/>
              <a:t>Men Crave Gospel That Omits </a:t>
            </a:r>
            <a:r>
              <a:rPr lang="en-US" dirty="0" smtClean="0">
                <a:solidFill>
                  <a:srgbClr val="000000"/>
                </a:solidFill>
              </a:rPr>
              <a:t>“It”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nSpc>
                <a:spcPts val="3840"/>
              </a:lnSpc>
              <a:buNone/>
            </a:pPr>
            <a:r>
              <a:rPr lang="en-US" dirty="0" smtClean="0"/>
              <a:t>For with the heart one </a:t>
            </a:r>
            <a:r>
              <a:rPr lang="en-US" b="1" u="sng" dirty="0" smtClean="0"/>
              <a:t>believes </a:t>
            </a:r>
            <a:r>
              <a:rPr lang="en-US" dirty="0" smtClean="0"/>
              <a:t>unto righteousness, and with the mouth </a:t>
            </a:r>
            <a:r>
              <a:rPr lang="en-US" b="1" u="sng" dirty="0" smtClean="0"/>
              <a:t>confession </a:t>
            </a:r>
            <a:r>
              <a:rPr lang="en-US" dirty="0" smtClean="0"/>
              <a:t>is made unto </a:t>
            </a:r>
            <a:r>
              <a:rPr lang="en-US" dirty="0" smtClean="0"/>
              <a:t>salvation (Rom. 10:10).</a:t>
            </a:r>
          </a:p>
          <a:p>
            <a:pPr>
              <a:lnSpc>
                <a:spcPts val="3840"/>
              </a:lnSpc>
              <a:buNone/>
            </a:pPr>
            <a:r>
              <a:rPr lang="en-US" dirty="0" smtClean="0"/>
              <a:t>I tell you, no! But unless you </a:t>
            </a:r>
            <a:r>
              <a:rPr lang="en-US" b="1" u="sng" dirty="0" smtClean="0"/>
              <a:t>repent</a:t>
            </a:r>
            <a:r>
              <a:rPr lang="en-US" dirty="0" smtClean="0"/>
              <a:t>, you too will all </a:t>
            </a:r>
            <a:r>
              <a:rPr lang="en-US" dirty="0" smtClean="0"/>
              <a:t>perish (</a:t>
            </a:r>
            <a:r>
              <a:rPr lang="en-US" dirty="0" smtClean="0"/>
              <a:t>Lk. 13:3)</a:t>
            </a:r>
            <a:r>
              <a:rPr lang="en-US" dirty="0" smtClean="0"/>
              <a:t>.</a:t>
            </a:r>
            <a:endParaRPr lang="en-US" dirty="0" smtClean="0"/>
          </a:p>
          <a:p>
            <a:pPr>
              <a:lnSpc>
                <a:spcPts val="3840"/>
              </a:lnSpc>
              <a:buNone/>
            </a:pPr>
            <a:r>
              <a:rPr lang="en-US" dirty="0" smtClean="0"/>
              <a:t>Whoever </a:t>
            </a:r>
            <a:r>
              <a:rPr lang="en-US" b="1" u="sng" dirty="0" smtClean="0"/>
              <a:t>believes </a:t>
            </a:r>
            <a:r>
              <a:rPr lang="en-US" dirty="0" smtClean="0"/>
              <a:t>and is </a:t>
            </a:r>
            <a:r>
              <a:rPr lang="en-US" b="1" u="sng" dirty="0" smtClean="0"/>
              <a:t>baptized </a:t>
            </a:r>
            <a:r>
              <a:rPr lang="en-US" dirty="0" smtClean="0"/>
              <a:t>will be saved, but whoever does not believe will be condemned  (</a:t>
            </a:r>
            <a:r>
              <a:rPr lang="en-US" dirty="0" smtClean="0"/>
              <a:t>Mk. 16:16).</a:t>
            </a:r>
          </a:p>
          <a:p>
            <a:pPr>
              <a:buNone/>
            </a:pPr>
            <a:endParaRPr lang="en-US" dirty="0"/>
          </a:p>
        </p:txBody>
      </p:sp>
      <p:sp>
        <p:nvSpPr>
          <p:cNvPr id="2" name="Title 1"/>
          <p:cNvSpPr>
            <a:spLocks noGrp="1"/>
          </p:cNvSpPr>
          <p:nvPr>
            <p:ph type="title"/>
          </p:nvPr>
        </p:nvSpPr>
        <p:spPr/>
        <p:txBody>
          <a:bodyPr>
            <a:normAutofit fontScale="90000"/>
          </a:bodyPr>
          <a:lstStyle/>
          <a:p>
            <a:r>
              <a:rPr lang="en-US" dirty="0" smtClean="0"/>
              <a:t>Have You Obeyed The </a:t>
            </a:r>
            <a:r>
              <a:rPr lang="en-US" dirty="0" smtClean="0">
                <a:solidFill>
                  <a:srgbClr val="000000"/>
                </a:solidFill>
              </a:rPr>
              <a:t>“It” </a:t>
            </a:r>
            <a:r>
              <a:rPr lang="en-US" dirty="0" smtClean="0"/>
              <a:t>of God?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a:normAutofit/>
          </a:bodyPr>
          <a:lstStyle/>
          <a:p>
            <a:pPr marL="0" indent="0">
              <a:lnSpc>
                <a:spcPts val="3180"/>
              </a:lnSpc>
              <a:spcAft>
                <a:spcPts val="600"/>
              </a:spcAft>
              <a:buNone/>
            </a:pPr>
            <a:r>
              <a:rPr lang="en-US" sz="2400" dirty="0" smtClean="0"/>
              <a:t>Samuel also said to Saul, “The LORD sent me to anoint you king over His people, over Israel. </a:t>
            </a:r>
          </a:p>
          <a:p>
            <a:pPr marL="0" indent="0">
              <a:lnSpc>
                <a:spcPts val="3180"/>
              </a:lnSpc>
              <a:spcAft>
                <a:spcPts val="600"/>
              </a:spcAft>
              <a:buNone/>
            </a:pPr>
            <a:r>
              <a:rPr lang="en-US" sz="2400" dirty="0" smtClean="0"/>
              <a:t>Now therefore, heed the voice of the words of the LORD.  Thus says the LORD of hosts: ‘I will punish Amalek for what he did to Israel, how </a:t>
            </a:r>
            <a:r>
              <a:rPr lang="en-US" sz="2400" dirty="0" smtClean="0"/>
              <a:t>he ambushed </a:t>
            </a:r>
            <a:r>
              <a:rPr lang="en-US" sz="2400" dirty="0" smtClean="0"/>
              <a:t>him on the way when he came up from Egypt.</a:t>
            </a:r>
          </a:p>
          <a:p>
            <a:pPr marL="0" indent="0">
              <a:lnSpc>
                <a:spcPts val="3180"/>
              </a:lnSpc>
              <a:spcAft>
                <a:spcPts val="600"/>
              </a:spcAft>
              <a:buNone/>
            </a:pPr>
            <a:r>
              <a:rPr lang="en-US" sz="2400" dirty="0" smtClean="0"/>
              <a:t>Now go and attack Amalek, and utterly destroy all that they have, and do not spare </a:t>
            </a:r>
            <a:r>
              <a:rPr lang="en-US" sz="2400" dirty="0" smtClean="0"/>
              <a:t>them But </a:t>
            </a:r>
            <a:r>
              <a:rPr lang="en-US" sz="2400" dirty="0" smtClean="0"/>
              <a:t>kill both man and woman, infant and nursing child, ox and sheep, camel and donkey’” (1 </a:t>
            </a:r>
            <a:r>
              <a:rPr lang="en-US" sz="2400" dirty="0" smtClean="0"/>
              <a:t>Sam. </a:t>
            </a:r>
            <a:r>
              <a:rPr lang="en-US" sz="2400" dirty="0" smtClean="0"/>
              <a:t>15:1-5).</a:t>
            </a:r>
          </a:p>
        </p:txBody>
      </p:sp>
      <p:sp>
        <p:nvSpPr>
          <p:cNvPr id="2" name="Title 1"/>
          <p:cNvSpPr>
            <a:spLocks noGrp="1"/>
          </p:cNvSpPr>
          <p:nvPr>
            <p:ph type="title"/>
          </p:nvPr>
        </p:nvSpPr>
        <p:spPr/>
        <p:txBody>
          <a:bodyPr/>
          <a:lstStyle/>
          <a:p>
            <a:r>
              <a:rPr lang="en-US" dirty="0" smtClean="0"/>
              <a:t>King Saul Failed To Do </a:t>
            </a:r>
            <a:r>
              <a:rPr lang="en-US" dirty="0" smtClean="0">
                <a:solidFill>
                  <a:srgbClr val="000000"/>
                </a:solidFill>
              </a:rPr>
              <a:t>“It”</a:t>
            </a:r>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normAutofit/>
          </a:bodyPr>
          <a:lstStyle/>
          <a:p>
            <a:pPr>
              <a:lnSpc>
                <a:spcPts val="3200"/>
              </a:lnSpc>
              <a:buNone/>
            </a:pPr>
            <a:r>
              <a:rPr lang="en-US" sz="2500" dirty="0" smtClean="0"/>
              <a:t>"Take the staff, and you and your brother Aaron gather the assembly together. Speak to that rock before their eyes and it will pour out its water. You will bring water out of the rock for the community so they and their livestock can </a:t>
            </a:r>
            <a:r>
              <a:rPr lang="en-US" sz="2500" dirty="0" smtClean="0"/>
              <a:t>drink” </a:t>
            </a:r>
            <a:r>
              <a:rPr lang="en-US" sz="2500" dirty="0" smtClean="0"/>
              <a:t>(Num. 20</a:t>
            </a:r>
            <a:r>
              <a:rPr lang="en-US" sz="2500" dirty="0" smtClean="0"/>
              <a:t>:</a:t>
            </a:r>
            <a:r>
              <a:rPr lang="en-US" sz="2500" dirty="0" smtClean="0"/>
              <a:t>8</a:t>
            </a:r>
            <a:r>
              <a:rPr lang="en-US" sz="2500" dirty="0" smtClean="0"/>
              <a:t>)</a:t>
            </a:r>
            <a:r>
              <a:rPr lang="en-US" sz="2500" dirty="0" smtClean="0"/>
              <a:t>.</a:t>
            </a:r>
            <a:endParaRPr lang="en-US" sz="2500" dirty="0" smtClean="0"/>
          </a:p>
          <a:p>
            <a:pPr>
              <a:lnSpc>
                <a:spcPts val="3200"/>
              </a:lnSpc>
              <a:buNone/>
            </a:pPr>
            <a:r>
              <a:rPr lang="en-US" sz="2500" dirty="0" smtClean="0"/>
              <a:t>Then </a:t>
            </a:r>
            <a:r>
              <a:rPr lang="en-US" sz="2500" dirty="0" smtClean="0"/>
              <a:t>the LORD spoke to Moses and Aaron,</a:t>
            </a:r>
            <a:r>
              <a:rPr lang="en-US" sz="2500" dirty="0" smtClean="0"/>
              <a:t> “Because </a:t>
            </a:r>
            <a:r>
              <a:rPr lang="en-US" sz="2500" dirty="0" smtClean="0"/>
              <a:t>you did not believe Me, to hallow Me in the eyes of the children of Israel, therefore you shall not bring this assembly into the land which I have given </a:t>
            </a:r>
            <a:r>
              <a:rPr lang="en-US" sz="2500" dirty="0" smtClean="0"/>
              <a:t>them” </a:t>
            </a:r>
            <a:r>
              <a:rPr lang="en-US" sz="2500" dirty="0" smtClean="0"/>
              <a:t>(Num. 20:12).</a:t>
            </a:r>
          </a:p>
        </p:txBody>
      </p:sp>
      <p:sp>
        <p:nvSpPr>
          <p:cNvPr id="2" name="Title 1"/>
          <p:cNvSpPr>
            <a:spLocks noGrp="1"/>
          </p:cNvSpPr>
          <p:nvPr>
            <p:ph type="title"/>
          </p:nvPr>
        </p:nvSpPr>
        <p:spPr/>
        <p:txBody>
          <a:bodyPr/>
          <a:lstStyle/>
          <a:p>
            <a:r>
              <a:rPr lang="en-US" dirty="0" smtClean="0"/>
              <a:t>Moses Failed To Do </a:t>
            </a:r>
            <a:r>
              <a:rPr lang="en-US" dirty="0" smtClean="0">
                <a:solidFill>
                  <a:srgbClr val="000000"/>
                </a:solidFill>
              </a:rPr>
              <a:t>“It”</a:t>
            </a:r>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rmAutofit/>
          </a:bodyPr>
          <a:lstStyle/>
          <a:p>
            <a:pPr>
              <a:lnSpc>
                <a:spcPts val="3200"/>
              </a:lnSpc>
              <a:buNone/>
            </a:pPr>
            <a:r>
              <a:rPr lang="en-US" sz="2500" dirty="0" smtClean="0"/>
              <a:t>Then Nadab and Abihu, the sons of Aaron, each took his censer and put fire in it, put incense on it, and offered profane fire before the LORD, which He had not commanded them.</a:t>
            </a:r>
          </a:p>
          <a:p>
            <a:pPr>
              <a:lnSpc>
                <a:spcPts val="3200"/>
              </a:lnSpc>
              <a:buNone/>
            </a:pPr>
            <a:r>
              <a:rPr lang="en-US" sz="2500" dirty="0" smtClean="0"/>
              <a:t>So fire went out from the LORD and devoured them, and they died before the LORD.</a:t>
            </a:r>
          </a:p>
          <a:p>
            <a:pPr>
              <a:lnSpc>
                <a:spcPts val="3200"/>
              </a:lnSpc>
              <a:buNone/>
            </a:pPr>
            <a:r>
              <a:rPr lang="en-US" sz="2500" dirty="0" smtClean="0"/>
              <a:t>And Moses said to Aaron, "This is what the LORD spoke, saying: 'By those who come near Me I must be regarded as holy; And before all the people I must be glorified.'" So Aaron held his peace (Lev. 10:1-3).</a:t>
            </a:r>
          </a:p>
        </p:txBody>
      </p:sp>
      <p:sp>
        <p:nvSpPr>
          <p:cNvPr id="2" name="Title 1"/>
          <p:cNvSpPr>
            <a:spLocks noGrp="1"/>
          </p:cNvSpPr>
          <p:nvPr>
            <p:ph type="title"/>
          </p:nvPr>
        </p:nvSpPr>
        <p:spPr/>
        <p:txBody>
          <a:bodyPr/>
          <a:lstStyle/>
          <a:p>
            <a:r>
              <a:rPr lang="en-US" dirty="0" smtClean="0"/>
              <a:t>Nadab &amp; Abihu Failed </a:t>
            </a:r>
            <a:r>
              <a:rPr lang="en-US" dirty="0" smtClean="0"/>
              <a:t>To Do </a:t>
            </a:r>
            <a:r>
              <a:rPr lang="en-US" dirty="0" smtClean="0">
                <a:solidFill>
                  <a:srgbClr val="000000"/>
                </a:solidFill>
              </a:rPr>
              <a:t>“It”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ts val="3940"/>
              </a:lnSpc>
              <a:buNone/>
            </a:pPr>
            <a:r>
              <a:rPr lang="en-US" dirty="0" smtClean="0"/>
              <a:t>Thus Noah did; according to all that God commanded him, so he </a:t>
            </a:r>
            <a:r>
              <a:rPr lang="en-US" dirty="0" smtClean="0"/>
              <a:t>did (Gen. 6:22).</a:t>
            </a:r>
          </a:p>
          <a:p>
            <a:pPr>
              <a:lnSpc>
                <a:spcPts val="3940"/>
              </a:lnSpc>
              <a:buNone/>
            </a:pPr>
            <a:r>
              <a:rPr lang="en-US" dirty="0" smtClean="0"/>
              <a:t>By faith Noah, being divinely warned of things not yet seen, moved with godly fear, prepared an ark for the saving of his household, by which he condemned the world and became heir of the righteousness which is according to </a:t>
            </a:r>
            <a:r>
              <a:rPr lang="en-US" dirty="0" smtClean="0"/>
              <a:t>faith (Heb. 11:7).</a:t>
            </a:r>
            <a:endParaRPr lang="en-US" dirty="0"/>
          </a:p>
        </p:txBody>
      </p:sp>
      <p:sp>
        <p:nvSpPr>
          <p:cNvPr id="3" name="Title 2"/>
          <p:cNvSpPr>
            <a:spLocks noGrp="1"/>
          </p:cNvSpPr>
          <p:nvPr>
            <p:ph type="title"/>
          </p:nvPr>
        </p:nvSpPr>
        <p:spPr/>
        <p:txBody>
          <a:bodyPr/>
          <a:lstStyle/>
          <a:p>
            <a:r>
              <a:rPr lang="en-US" dirty="0" smtClean="0"/>
              <a:t>Noah Obeyed </a:t>
            </a:r>
            <a:r>
              <a:rPr lang="en-US" dirty="0" smtClean="0">
                <a:solidFill>
                  <a:srgbClr val="000000"/>
                </a:solidFill>
              </a:rPr>
              <a:t>“It”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ts val="3640"/>
              </a:lnSpc>
              <a:buNone/>
            </a:pPr>
            <a:r>
              <a:rPr lang="en-US" dirty="0" smtClean="0"/>
              <a:t>Now all these things happened to them as examples, and they were written for our admonition, upon whom the ends of the ages have come (1 Cor. 10:11).</a:t>
            </a:r>
          </a:p>
          <a:p>
            <a:pPr>
              <a:lnSpc>
                <a:spcPts val="3640"/>
              </a:lnSpc>
              <a:buNone/>
            </a:pPr>
            <a:endParaRPr lang="en-US" dirty="0" smtClean="0"/>
          </a:p>
          <a:p>
            <a:pPr>
              <a:lnSpc>
                <a:spcPts val="3640"/>
              </a:lnSpc>
              <a:buNone/>
            </a:pPr>
            <a:r>
              <a:rPr lang="en-US" dirty="0" smtClean="0"/>
              <a:t>For whatever things were written before were written for our learning, that we through the patience and comfort of the Scriptures might have hope (Rom. 15:4).</a:t>
            </a:r>
          </a:p>
          <a:p>
            <a:pPr>
              <a:lnSpc>
                <a:spcPts val="3640"/>
              </a:lnSpc>
              <a:buNone/>
            </a:pPr>
            <a:endParaRPr lang="en-US" dirty="0" smtClean="0"/>
          </a:p>
          <a:p>
            <a:pPr>
              <a:lnSpc>
                <a:spcPts val="3640"/>
              </a:lnSpc>
              <a:buNone/>
            </a:pPr>
            <a:endParaRPr lang="en-US" dirty="0"/>
          </a:p>
        </p:txBody>
      </p:sp>
      <p:sp>
        <p:nvSpPr>
          <p:cNvPr id="2" name="Title 1"/>
          <p:cNvSpPr>
            <a:spLocks noGrp="1"/>
          </p:cNvSpPr>
          <p:nvPr>
            <p:ph type="title"/>
          </p:nvPr>
        </p:nvSpPr>
        <p:spPr/>
        <p:txBody>
          <a:bodyPr/>
          <a:lstStyle/>
          <a:p>
            <a:r>
              <a:rPr lang="en-US" dirty="0" smtClean="0"/>
              <a:t>Written For Us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ts val="3940"/>
              </a:lnSpc>
              <a:buNone/>
            </a:pPr>
            <a:r>
              <a:rPr lang="en-US" dirty="0" smtClean="0"/>
              <a:t>For if the word spoken through angels proved steadfast, and every transgression and disobedience received a just reward, how shall we escape if we neglect so great a salvation, which at the first began to be spoken by the Lord, and was confirmed to us by those who heard Him (Heb. 2:2-3).</a:t>
            </a:r>
          </a:p>
        </p:txBody>
      </p:sp>
      <p:sp>
        <p:nvSpPr>
          <p:cNvPr id="2" name="Title 1"/>
          <p:cNvSpPr>
            <a:spLocks noGrp="1"/>
          </p:cNvSpPr>
          <p:nvPr>
            <p:ph type="title"/>
          </p:nvPr>
        </p:nvSpPr>
        <p:spPr/>
        <p:txBody>
          <a:bodyPr/>
          <a:lstStyle/>
          <a:p>
            <a:r>
              <a:rPr lang="en-US" dirty="0" smtClean="0"/>
              <a:t>God Expects Us To Obey </a:t>
            </a:r>
            <a:r>
              <a:rPr lang="en-US" dirty="0" smtClean="0">
                <a:solidFill>
                  <a:srgbClr val="000000"/>
                </a:solidFill>
              </a:rPr>
              <a:t>“It”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ts val="4040"/>
              </a:lnSpc>
              <a:buNone/>
            </a:pPr>
            <a:r>
              <a:rPr lang="en-US" dirty="0" smtClean="0"/>
              <a:t>But God be thanked that though you were slaves of sin, yet you obeyed from the heart that form of doctrine to which you were delivered. And having been set free from sin, you became slaves of righteousness (Rom. 6:17-18)</a:t>
            </a:r>
            <a:r>
              <a:rPr lang="en-US" dirty="0" smtClean="0"/>
              <a:t>.</a:t>
            </a:r>
          </a:p>
        </p:txBody>
      </p:sp>
      <p:sp>
        <p:nvSpPr>
          <p:cNvPr id="2" name="Title 1"/>
          <p:cNvSpPr>
            <a:spLocks noGrp="1"/>
          </p:cNvSpPr>
          <p:nvPr>
            <p:ph type="title"/>
          </p:nvPr>
        </p:nvSpPr>
        <p:spPr/>
        <p:txBody>
          <a:bodyPr/>
          <a:lstStyle/>
          <a:p>
            <a:r>
              <a:rPr lang="en-US" dirty="0" smtClean="0"/>
              <a:t>Romans Obeyed </a:t>
            </a:r>
            <a:r>
              <a:rPr lang="en-US" dirty="0" smtClean="0">
                <a:solidFill>
                  <a:srgbClr val="000000"/>
                </a:solidFill>
              </a:rPr>
              <a:t>“It”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ts val="3700"/>
              </a:lnSpc>
              <a:buNone/>
            </a:pPr>
            <a:r>
              <a:rPr lang="en-US" sz="2500" dirty="0" smtClean="0"/>
              <a:t>Or do you not know that as many of us as were baptized into Christ Jesus were baptized into His death? Therefore we were buried with Him through baptism into death, that just as Christ was raised from the dead by the glory of the Father, even so we also should walk in newness of life. For if we have been united together in the likeness of His death, certainly we also shall be in the likeness of His resurrection (Rom. 6:3-5)</a:t>
            </a:r>
            <a:r>
              <a:rPr lang="en-US" sz="2500" dirty="0" smtClean="0"/>
              <a:t>.</a:t>
            </a:r>
            <a:endParaRPr lang="en-US" sz="2500" dirty="0" smtClean="0"/>
          </a:p>
        </p:txBody>
      </p:sp>
      <p:sp>
        <p:nvSpPr>
          <p:cNvPr id="2" name="Title 1"/>
          <p:cNvSpPr>
            <a:spLocks noGrp="1"/>
          </p:cNvSpPr>
          <p:nvPr>
            <p:ph type="title"/>
          </p:nvPr>
        </p:nvSpPr>
        <p:spPr/>
        <p:txBody>
          <a:bodyPr>
            <a:normAutofit fontScale="90000"/>
          </a:bodyPr>
          <a:lstStyle/>
          <a:p>
            <a:r>
              <a:rPr lang="en-US" dirty="0" smtClean="0"/>
              <a:t>What Was The </a:t>
            </a:r>
            <a:r>
              <a:rPr lang="en-US" dirty="0" smtClean="0">
                <a:solidFill>
                  <a:srgbClr val="000000"/>
                </a:solidFill>
              </a:rPr>
              <a:t>“It” </a:t>
            </a:r>
            <a:r>
              <a:rPr lang="en-US" dirty="0" smtClean="0"/>
              <a:t>They Obeyed?</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Concourse.thmx</Template>
  <TotalTime>1009</TotalTime>
  <Words>1174</Words>
  <Application>Microsoft Office PowerPoint</Application>
  <PresentationFormat>On-screen Show (4:3)</PresentationFormat>
  <Paragraphs>39</Paragraphs>
  <Slides>13</Slides>
  <Notes>0</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Concourse</vt:lpstr>
      <vt:lpstr>The “It” of God</vt:lpstr>
      <vt:lpstr>King Saul Failed To Do “It”</vt:lpstr>
      <vt:lpstr>Moses Failed To Do “It”</vt:lpstr>
      <vt:lpstr>Nadab &amp; Abihu Failed To Do “It”</vt:lpstr>
      <vt:lpstr>Noah Obeyed “It”</vt:lpstr>
      <vt:lpstr>Written For Us</vt:lpstr>
      <vt:lpstr>God Expects Us To Obey “It”</vt:lpstr>
      <vt:lpstr>Romans Obeyed “It”</vt:lpstr>
      <vt:lpstr>What Was The “It” They Obeyed?</vt:lpstr>
      <vt:lpstr>Does Obeying “It” Nullify Grace?</vt:lpstr>
      <vt:lpstr>Men Crave Gospel That Omits “It”</vt:lpstr>
      <vt:lpstr>Men Crave Gospel That Omits “It”</vt:lpstr>
      <vt:lpstr>Have You Obeyed The “It” of God?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“It” of God</dc:title>
  <dc:creator>Andy</dc:creator>
  <cp:lastModifiedBy>Andrew Alexander</cp:lastModifiedBy>
  <cp:revision>11</cp:revision>
  <cp:lastPrinted>2009-02-28T21:45:04Z</cp:lastPrinted>
  <dcterms:created xsi:type="dcterms:W3CDTF">2009-02-28T19:46:28Z</dcterms:created>
  <dcterms:modified xsi:type="dcterms:W3CDTF">2009-03-01T03:04:18Z</dcterms:modified>
</cp:coreProperties>
</file>