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Layouts/slideLayout9.xml" ContentType="application/vnd.openxmlformats-officedocument.presentationml.slideLayout+xml"/>
  <Override PartName="/ppt/slides/slide4.xml" ContentType="application/vnd.openxmlformats-officedocument.presentationml.slid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viewProps.xml" ContentType="application/vnd.openxmlformats-officedocument.presentationml.viewProp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Override PartName="/ppt/slides/slide6.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5620"/>
    <p:restoredTop sz="94660"/>
  </p:normalViewPr>
  <p:slideViewPr>
    <p:cSldViewPr snapToGrid="0" snapToObjects="1">
      <p:cViewPr varScale="1">
        <p:scale>
          <a:sx n="98" d="100"/>
          <a:sy n="98" d="100"/>
        </p:scale>
        <p:origin x="-536"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8" Type="http://schemas.openxmlformats.org/officeDocument/2006/relationships/slide" Target="slides/slide7.xml"/><Relationship Id="rId13" Type="http://schemas.openxmlformats.org/officeDocument/2006/relationships/tableStyles" Target="tableStyles.xml"/><Relationship Id="rId10" Type="http://schemas.openxmlformats.org/officeDocument/2006/relationships/presProps" Target="presProps.xml"/><Relationship Id="rId5"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 Target="slides/slide1.xml"/><Relationship Id="rId9" Type="http://schemas.openxmlformats.org/officeDocument/2006/relationships/printerSettings" Target="printerSettings/printerSettings1.bin"/><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888D56D-1987-9045-BC02-DE1D13684606}" type="datetimeFigureOut">
              <a:rPr lang="en-US" smtClean="0"/>
              <a:t>8/8/09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0238E0-67E6-0E4B-85C8-CEF8A84A7E0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88D56D-1987-9045-BC02-DE1D13684606}" type="datetimeFigureOut">
              <a:rPr lang="en-US" smtClean="0"/>
              <a:t>8/8/09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0238E0-67E6-0E4B-85C8-CEF8A84A7E0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88D56D-1987-9045-BC02-DE1D13684606}" type="datetimeFigureOut">
              <a:rPr lang="en-US" smtClean="0"/>
              <a:t>8/8/09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0238E0-67E6-0E4B-85C8-CEF8A84A7E0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88D56D-1987-9045-BC02-DE1D13684606}" type="datetimeFigureOut">
              <a:rPr lang="en-US" smtClean="0"/>
              <a:t>8/8/09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0238E0-67E6-0E4B-85C8-CEF8A84A7E0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88D56D-1987-9045-BC02-DE1D13684606}" type="datetimeFigureOut">
              <a:rPr lang="en-US" smtClean="0"/>
              <a:t>8/8/09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0238E0-67E6-0E4B-85C8-CEF8A84A7E0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888D56D-1987-9045-BC02-DE1D13684606}" type="datetimeFigureOut">
              <a:rPr lang="en-US" smtClean="0"/>
              <a:t>8/8/09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0238E0-67E6-0E4B-85C8-CEF8A84A7E0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888D56D-1987-9045-BC02-DE1D13684606}" type="datetimeFigureOut">
              <a:rPr lang="en-US" smtClean="0"/>
              <a:t>8/8/09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0238E0-67E6-0E4B-85C8-CEF8A84A7E0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888D56D-1987-9045-BC02-DE1D13684606}" type="datetimeFigureOut">
              <a:rPr lang="en-US" smtClean="0"/>
              <a:t>8/8/09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0238E0-67E6-0E4B-85C8-CEF8A84A7E0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88D56D-1987-9045-BC02-DE1D13684606}" type="datetimeFigureOut">
              <a:rPr lang="en-US" smtClean="0"/>
              <a:t>8/8/09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0238E0-67E6-0E4B-85C8-CEF8A84A7E0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88D56D-1987-9045-BC02-DE1D13684606}" type="datetimeFigureOut">
              <a:rPr lang="en-US" smtClean="0"/>
              <a:t>8/8/09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0238E0-67E6-0E4B-85C8-CEF8A84A7E0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88D56D-1987-9045-BC02-DE1D13684606}" type="datetimeFigureOut">
              <a:rPr lang="en-US" smtClean="0"/>
              <a:t>8/8/09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0238E0-67E6-0E4B-85C8-CEF8A84A7E0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88D56D-1987-9045-BC02-DE1D13684606}" type="datetimeFigureOut">
              <a:rPr lang="en-US" smtClean="0"/>
              <a:t>8/8/09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0238E0-67E6-0E4B-85C8-CEF8A84A7E0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59089"/>
            <a:ext cx="7772400" cy="1032263"/>
          </a:xfrm>
        </p:spPr>
        <p:txBody>
          <a:bodyPr>
            <a:normAutofit/>
          </a:bodyPr>
          <a:lstStyle/>
          <a:p>
            <a:r>
              <a:rPr lang="en-US" dirty="0" smtClean="0"/>
              <a:t>THEN and NOW</a:t>
            </a:r>
            <a:endParaRPr lang="en-US" dirty="0"/>
          </a:p>
        </p:txBody>
      </p:sp>
      <p:sp>
        <p:nvSpPr>
          <p:cNvPr id="3" name="Subtitle 2"/>
          <p:cNvSpPr>
            <a:spLocks noGrp="1"/>
          </p:cNvSpPr>
          <p:nvPr>
            <p:ph type="subTitle" idx="1"/>
          </p:nvPr>
        </p:nvSpPr>
        <p:spPr>
          <a:xfrm>
            <a:off x="1283372" y="2073599"/>
            <a:ext cx="6563895" cy="3380689"/>
          </a:xfrm>
        </p:spPr>
        <p:txBody>
          <a:bodyPr anchor="ctr">
            <a:noAutofit/>
          </a:bodyPr>
          <a:lstStyle/>
          <a:p>
            <a:pPr algn="l"/>
            <a:r>
              <a:rPr lang="en-US" dirty="0" smtClean="0">
                <a:solidFill>
                  <a:schemeClr val="tx1"/>
                </a:solidFill>
              </a:rPr>
              <a:t>But by the grace of God I am what I am, and His grace toward me was not in vain; but I labored more abundantly than they all, yet not I, but the grace of God </a:t>
            </a:r>
            <a:r>
              <a:rPr lang="en-US" i="1" dirty="0" smtClean="0">
                <a:solidFill>
                  <a:schemeClr val="tx1"/>
                </a:solidFill>
              </a:rPr>
              <a:t>which was</a:t>
            </a:r>
            <a:r>
              <a:rPr lang="en-US" dirty="0" smtClean="0">
                <a:solidFill>
                  <a:schemeClr val="tx1"/>
                </a:solidFill>
              </a:rPr>
              <a:t> with me (1 Cor. 15:10).</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9428"/>
            <a:ext cx="8229600" cy="749041"/>
          </a:xfrm>
        </p:spPr>
        <p:txBody>
          <a:bodyPr>
            <a:normAutofit fontScale="90000"/>
          </a:bodyPr>
          <a:lstStyle/>
          <a:p>
            <a:r>
              <a:rPr lang="en-US" dirty="0" smtClean="0"/>
              <a:t>Paul: THEN and NOW</a:t>
            </a:r>
            <a:endParaRPr lang="en-US" dirty="0"/>
          </a:p>
        </p:txBody>
      </p:sp>
      <p:sp>
        <p:nvSpPr>
          <p:cNvPr id="3" name="Content Placeholder 2"/>
          <p:cNvSpPr>
            <a:spLocks noGrp="1"/>
          </p:cNvSpPr>
          <p:nvPr>
            <p:ph idx="1"/>
          </p:nvPr>
        </p:nvSpPr>
        <p:spPr>
          <a:xfrm>
            <a:off x="457200" y="1243964"/>
            <a:ext cx="8229600" cy="5286847"/>
          </a:xfrm>
        </p:spPr>
        <p:txBody>
          <a:bodyPr>
            <a:normAutofit fontScale="70000" lnSpcReduction="20000"/>
          </a:bodyPr>
          <a:lstStyle/>
          <a:p>
            <a:pPr>
              <a:lnSpc>
                <a:spcPts val="3500"/>
              </a:lnSpc>
              <a:buNone/>
            </a:pPr>
            <a:r>
              <a:rPr lang="en-US" baseline="30000" dirty="0" smtClean="0">
                <a:solidFill>
                  <a:schemeClr val="tx1"/>
                </a:solidFill>
              </a:rPr>
              <a:t>12</a:t>
            </a:r>
            <a:r>
              <a:rPr lang="en-US" dirty="0" smtClean="0">
                <a:solidFill>
                  <a:schemeClr val="tx1"/>
                </a:solidFill>
              </a:rPr>
              <a:t> And I thank Christ Jesus our Lord who has enabled me, because He counted me faithful, putting </a:t>
            </a:r>
            <a:r>
              <a:rPr lang="en-US" i="1" dirty="0" smtClean="0">
                <a:solidFill>
                  <a:schemeClr val="tx1"/>
                </a:solidFill>
              </a:rPr>
              <a:t>me</a:t>
            </a:r>
            <a:r>
              <a:rPr lang="en-US" dirty="0" smtClean="0">
                <a:solidFill>
                  <a:schemeClr val="tx1"/>
                </a:solidFill>
              </a:rPr>
              <a:t> into the ministry, </a:t>
            </a:r>
          </a:p>
          <a:p>
            <a:pPr>
              <a:lnSpc>
                <a:spcPts val="3500"/>
              </a:lnSpc>
              <a:buNone/>
            </a:pPr>
            <a:r>
              <a:rPr lang="en-US" baseline="30000" dirty="0" smtClean="0">
                <a:solidFill>
                  <a:schemeClr val="tx1"/>
                </a:solidFill>
              </a:rPr>
              <a:t>13</a:t>
            </a:r>
            <a:r>
              <a:rPr lang="en-US" dirty="0" smtClean="0">
                <a:solidFill>
                  <a:schemeClr val="tx1"/>
                </a:solidFill>
              </a:rPr>
              <a:t> although I was formerly a blasphemer, a persecutor, and an insolent man; but I obtained mercy because I did </a:t>
            </a:r>
            <a:r>
              <a:rPr lang="en-US" i="1" dirty="0" smtClean="0">
                <a:solidFill>
                  <a:schemeClr val="tx1"/>
                </a:solidFill>
              </a:rPr>
              <a:t>it</a:t>
            </a:r>
            <a:r>
              <a:rPr lang="en-US" dirty="0" smtClean="0">
                <a:solidFill>
                  <a:schemeClr val="tx1"/>
                </a:solidFill>
              </a:rPr>
              <a:t> ignorantly in unbelief. </a:t>
            </a:r>
          </a:p>
          <a:p>
            <a:pPr>
              <a:lnSpc>
                <a:spcPts val="3500"/>
              </a:lnSpc>
              <a:buNone/>
            </a:pPr>
            <a:r>
              <a:rPr lang="en-US" baseline="30000" dirty="0" smtClean="0">
                <a:solidFill>
                  <a:schemeClr val="tx1"/>
                </a:solidFill>
              </a:rPr>
              <a:t>14</a:t>
            </a:r>
            <a:r>
              <a:rPr lang="en-US" dirty="0" smtClean="0">
                <a:solidFill>
                  <a:schemeClr val="tx1"/>
                </a:solidFill>
              </a:rPr>
              <a:t> And the grace of our Lord was exceedingly abundant, with faith and love which are in Christ Jesus. </a:t>
            </a:r>
          </a:p>
          <a:p>
            <a:pPr>
              <a:lnSpc>
                <a:spcPts val="3500"/>
              </a:lnSpc>
              <a:buNone/>
            </a:pPr>
            <a:r>
              <a:rPr lang="en-US" baseline="30000" dirty="0" smtClean="0">
                <a:solidFill>
                  <a:schemeClr val="tx1"/>
                </a:solidFill>
              </a:rPr>
              <a:t>15</a:t>
            </a:r>
            <a:r>
              <a:rPr lang="en-US" dirty="0" smtClean="0">
                <a:solidFill>
                  <a:schemeClr val="tx1"/>
                </a:solidFill>
              </a:rPr>
              <a:t> This </a:t>
            </a:r>
            <a:r>
              <a:rPr lang="en-US" i="1" dirty="0" smtClean="0">
                <a:solidFill>
                  <a:schemeClr val="tx1"/>
                </a:solidFill>
              </a:rPr>
              <a:t>is</a:t>
            </a:r>
            <a:r>
              <a:rPr lang="en-US" dirty="0" smtClean="0">
                <a:solidFill>
                  <a:schemeClr val="tx1"/>
                </a:solidFill>
              </a:rPr>
              <a:t> a faithful saying and worthy of all acceptance, that Christ Jesus came into the world to save sinners, of whom I am chief. </a:t>
            </a:r>
          </a:p>
          <a:p>
            <a:pPr>
              <a:lnSpc>
                <a:spcPts val="3500"/>
              </a:lnSpc>
              <a:buNone/>
            </a:pPr>
            <a:r>
              <a:rPr lang="en-US" baseline="30000" dirty="0" smtClean="0">
                <a:solidFill>
                  <a:schemeClr val="tx1"/>
                </a:solidFill>
              </a:rPr>
              <a:t>16</a:t>
            </a:r>
            <a:r>
              <a:rPr lang="en-US" dirty="0" smtClean="0">
                <a:solidFill>
                  <a:schemeClr val="tx1"/>
                </a:solidFill>
              </a:rPr>
              <a:t> However, for this reason I obtained mercy, that in me first Jesus Christ might show all longsuffering, as a pattern to those who are going to believe on Him for everlasting life (1 Tim. 1:12-16).</a:t>
            </a:r>
          </a:p>
          <a:p>
            <a:pPr>
              <a:lnSpc>
                <a:spcPts val="3500"/>
              </a:lnSpc>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2806"/>
            <a:ext cx="8229600" cy="878620"/>
          </a:xfrm>
        </p:spPr>
        <p:txBody>
          <a:bodyPr/>
          <a:lstStyle/>
          <a:p>
            <a:r>
              <a:rPr lang="en-US" dirty="0" smtClean="0"/>
              <a:t>Dead But </a:t>
            </a:r>
            <a:r>
              <a:rPr lang="en-US" u="sng" dirty="0" smtClean="0"/>
              <a:t>NOW</a:t>
            </a:r>
            <a:r>
              <a:rPr lang="en-US" dirty="0" smtClean="0"/>
              <a:t> Alive</a:t>
            </a:r>
            <a:endParaRPr lang="en-US" dirty="0"/>
          </a:p>
        </p:txBody>
      </p:sp>
      <p:sp>
        <p:nvSpPr>
          <p:cNvPr id="3" name="Content Placeholder 2"/>
          <p:cNvSpPr>
            <a:spLocks noGrp="1"/>
          </p:cNvSpPr>
          <p:nvPr>
            <p:ph idx="1"/>
          </p:nvPr>
        </p:nvSpPr>
        <p:spPr>
          <a:xfrm>
            <a:off x="457200" y="1425376"/>
            <a:ext cx="8229600" cy="5027688"/>
          </a:xfrm>
        </p:spPr>
        <p:txBody>
          <a:bodyPr>
            <a:normAutofit/>
          </a:bodyPr>
          <a:lstStyle/>
          <a:p>
            <a:pPr>
              <a:lnSpc>
                <a:spcPts val="3660"/>
              </a:lnSpc>
              <a:buNone/>
            </a:pPr>
            <a:r>
              <a:rPr lang="en-US" sz="2800" dirty="0" smtClean="0"/>
              <a:t>And you, being dead in your trespasses and the uncircumcision of your flesh, He has made alive together with Him, having forgiven you all trespasses (Col. 2:13). </a:t>
            </a:r>
          </a:p>
          <a:p>
            <a:pPr>
              <a:lnSpc>
                <a:spcPts val="3660"/>
              </a:lnSpc>
              <a:buNone/>
            </a:pPr>
            <a:r>
              <a:rPr lang="en-US" sz="2800" dirty="0"/>
              <a:t>K</a:t>
            </a:r>
            <a:r>
              <a:rPr lang="en-US" sz="2800" dirty="0" smtClean="0"/>
              <a:t>nowing this, that our old man was crucified with </a:t>
            </a:r>
            <a:r>
              <a:rPr lang="en-US" sz="2800" i="1" dirty="0" smtClean="0"/>
              <a:t>Him,</a:t>
            </a:r>
            <a:r>
              <a:rPr lang="en-US" sz="2800" dirty="0" smtClean="0"/>
              <a:t> that the body of sin might be done away with, that we should no longer be slaves of sin.  For he who has died has been freed from sin.  Now if we died with Christ, we believe that we shall also live with Him (Rom. 6:6-8).</a:t>
            </a:r>
          </a:p>
          <a:p>
            <a:pPr>
              <a:lnSpc>
                <a:spcPts val="3660"/>
              </a:lnSpc>
              <a:buNone/>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7176"/>
            <a:ext cx="8229600" cy="878620"/>
          </a:xfrm>
        </p:spPr>
        <p:txBody>
          <a:bodyPr/>
          <a:lstStyle/>
          <a:p>
            <a:r>
              <a:rPr lang="en-US" dirty="0" smtClean="0"/>
              <a:t>Old Man But </a:t>
            </a:r>
            <a:r>
              <a:rPr lang="en-US" u="sng" dirty="0" smtClean="0"/>
              <a:t>NOW</a:t>
            </a:r>
            <a:r>
              <a:rPr lang="en-US" dirty="0" smtClean="0"/>
              <a:t> A New Man</a:t>
            </a:r>
            <a:endParaRPr lang="en-US" dirty="0"/>
          </a:p>
        </p:txBody>
      </p:sp>
      <p:sp>
        <p:nvSpPr>
          <p:cNvPr id="3" name="Content Placeholder 2"/>
          <p:cNvSpPr>
            <a:spLocks noGrp="1"/>
          </p:cNvSpPr>
          <p:nvPr>
            <p:ph idx="1"/>
          </p:nvPr>
        </p:nvSpPr>
        <p:spPr>
          <a:xfrm>
            <a:off x="457200" y="1425376"/>
            <a:ext cx="8229600" cy="5027688"/>
          </a:xfrm>
        </p:spPr>
        <p:txBody>
          <a:bodyPr>
            <a:normAutofit/>
          </a:bodyPr>
          <a:lstStyle/>
          <a:p>
            <a:pPr>
              <a:lnSpc>
                <a:spcPts val="3660"/>
              </a:lnSpc>
              <a:buNone/>
            </a:pPr>
            <a:r>
              <a:rPr lang="en-US" sz="2800" dirty="0" smtClean="0"/>
              <a:t>Do not lie to one another, since you have put off the old man with his deeds, and have put on the new </a:t>
            </a:r>
            <a:r>
              <a:rPr lang="en-US" sz="2800" i="1" dirty="0" smtClean="0"/>
              <a:t>man</a:t>
            </a:r>
            <a:r>
              <a:rPr lang="en-US" sz="2800" dirty="0" smtClean="0"/>
              <a:t> who is renewed in knowledge according to the image of Him who created him (Col. 3:9-10). </a:t>
            </a:r>
          </a:p>
          <a:p>
            <a:pPr>
              <a:lnSpc>
                <a:spcPts val="3660"/>
              </a:lnSpc>
              <a:buNone/>
            </a:pPr>
            <a:r>
              <a:rPr lang="en-US" sz="2800" dirty="0" smtClean="0"/>
              <a:t>Raised to a new life (Romans 6:1-6).</a:t>
            </a:r>
          </a:p>
          <a:p>
            <a:pPr>
              <a:lnSpc>
                <a:spcPts val="3660"/>
              </a:lnSpc>
              <a:buNone/>
            </a:pPr>
            <a:r>
              <a:rPr lang="en-US" sz="2800" dirty="0" smtClean="0"/>
              <a:t>Then Peter said to them, “Repent, and let every one of you be baptized in the name of Jesus Christ for the remission of sins; and you shall receive the gift of the Holy Spirit” (Acts 2:38).</a:t>
            </a:r>
          </a:p>
          <a:p>
            <a:pPr>
              <a:lnSpc>
                <a:spcPts val="3660"/>
              </a:lnSpc>
              <a:buNone/>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7176"/>
            <a:ext cx="8229600" cy="878620"/>
          </a:xfrm>
        </p:spPr>
        <p:txBody>
          <a:bodyPr/>
          <a:lstStyle/>
          <a:p>
            <a:r>
              <a:rPr lang="en-US" dirty="0" smtClean="0"/>
              <a:t>Enemy of God But </a:t>
            </a:r>
            <a:r>
              <a:rPr lang="en-US" u="sng" dirty="0" smtClean="0"/>
              <a:t>NOW</a:t>
            </a:r>
            <a:r>
              <a:rPr lang="en-US" dirty="0" smtClean="0"/>
              <a:t> A Friend</a:t>
            </a:r>
            <a:endParaRPr lang="en-US" dirty="0"/>
          </a:p>
        </p:txBody>
      </p:sp>
      <p:sp>
        <p:nvSpPr>
          <p:cNvPr id="3" name="Content Placeholder 2"/>
          <p:cNvSpPr>
            <a:spLocks noGrp="1"/>
          </p:cNvSpPr>
          <p:nvPr>
            <p:ph idx="1"/>
          </p:nvPr>
        </p:nvSpPr>
        <p:spPr>
          <a:xfrm>
            <a:off x="457200" y="1425376"/>
            <a:ext cx="8229600" cy="5027688"/>
          </a:xfrm>
        </p:spPr>
        <p:txBody>
          <a:bodyPr>
            <a:normAutofit/>
          </a:bodyPr>
          <a:lstStyle/>
          <a:p>
            <a:pPr>
              <a:lnSpc>
                <a:spcPts val="3960"/>
              </a:lnSpc>
              <a:buNone/>
            </a:pPr>
            <a:r>
              <a:rPr lang="en-US" sz="2800" dirty="0" smtClean="0"/>
              <a:t>And you, who once were alienated and enemies in your mind by wicked works, yet now He has reconciled (Col. 1:21). </a:t>
            </a:r>
          </a:p>
          <a:p>
            <a:pPr>
              <a:lnSpc>
                <a:spcPts val="3960"/>
              </a:lnSpc>
              <a:buNone/>
            </a:pPr>
            <a:r>
              <a:rPr lang="en-US" sz="2800" dirty="0"/>
              <a:t>A</a:t>
            </a:r>
            <a:r>
              <a:rPr lang="en-US" sz="2800" dirty="0" smtClean="0"/>
              <a:t>nd that He might reconcile them both to God in one body through the cross, thereby putting to death the enmity (Eph. 2:16).</a:t>
            </a:r>
          </a:p>
          <a:p>
            <a:pPr>
              <a:lnSpc>
                <a:spcPts val="3960"/>
              </a:lnSpc>
              <a:buNone/>
            </a:pPr>
            <a:r>
              <a:rPr lang="en-US" sz="2800" dirty="0" smtClean="0"/>
              <a:t>I now rejoice in my sufferings for you, and fill up in my flesh what is lacking in the afflictions of Christ, for the sake of His body, which is the church (Col. 1:24).</a:t>
            </a:r>
          </a:p>
          <a:p>
            <a:pPr>
              <a:lnSpc>
                <a:spcPts val="3960"/>
              </a:lnSpc>
              <a:buNone/>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7176"/>
            <a:ext cx="8229600" cy="878620"/>
          </a:xfrm>
        </p:spPr>
        <p:txBody>
          <a:bodyPr/>
          <a:lstStyle/>
          <a:p>
            <a:r>
              <a:rPr lang="en-US" dirty="0" smtClean="0"/>
              <a:t>Far Off But </a:t>
            </a:r>
            <a:r>
              <a:rPr lang="en-US" u="sng" dirty="0" smtClean="0"/>
              <a:t>NOW</a:t>
            </a:r>
            <a:r>
              <a:rPr lang="en-US" dirty="0" smtClean="0"/>
              <a:t> Near</a:t>
            </a:r>
            <a:endParaRPr lang="en-US" dirty="0"/>
          </a:p>
        </p:txBody>
      </p:sp>
      <p:sp>
        <p:nvSpPr>
          <p:cNvPr id="3" name="Content Placeholder 2"/>
          <p:cNvSpPr>
            <a:spLocks noGrp="1"/>
          </p:cNvSpPr>
          <p:nvPr>
            <p:ph idx="1"/>
          </p:nvPr>
        </p:nvSpPr>
        <p:spPr>
          <a:xfrm>
            <a:off x="457200" y="1425376"/>
            <a:ext cx="8229600" cy="5027688"/>
          </a:xfrm>
        </p:spPr>
        <p:txBody>
          <a:bodyPr>
            <a:normAutofit fontScale="85000" lnSpcReduction="10000"/>
          </a:bodyPr>
          <a:lstStyle/>
          <a:p>
            <a:pPr>
              <a:lnSpc>
                <a:spcPts val="3960"/>
              </a:lnSpc>
              <a:buNone/>
            </a:pPr>
            <a:r>
              <a:rPr lang="en-US" sz="2800" dirty="0" smtClean="0"/>
              <a:t>But now in Christ Jesus you who once were far off have been brought near by the blood of Christ (Eph. 2:13).</a:t>
            </a:r>
          </a:p>
          <a:p>
            <a:pPr>
              <a:lnSpc>
                <a:spcPts val="3960"/>
              </a:lnSpc>
              <a:buNone/>
            </a:pPr>
            <a:r>
              <a:rPr lang="en-US" sz="2800" dirty="0" smtClean="0"/>
              <a:t>Therefore remember that you, once Gentiles in the flesh—who are called Uncircumcision by what is called the Circumcision made in the flesh by hands— that at that time you were without Christ, being aliens from the commonwealth of Israel and strangers from the covenants of promise, having no hope and without God in the world (Eph. 2:11-12).</a:t>
            </a:r>
          </a:p>
          <a:p>
            <a:pPr>
              <a:lnSpc>
                <a:spcPts val="3960"/>
              </a:lnSpc>
              <a:buNone/>
            </a:pPr>
            <a:r>
              <a:rPr lang="en-US" sz="2800" dirty="0" smtClean="0"/>
              <a:t>How the Ephesians were brought near (Acts 19:1-6; Rev. 1:5).</a:t>
            </a:r>
          </a:p>
          <a:p>
            <a:pPr>
              <a:lnSpc>
                <a:spcPts val="3960"/>
              </a:lnSpc>
              <a:buNone/>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7176"/>
            <a:ext cx="8229600" cy="878620"/>
          </a:xfrm>
        </p:spPr>
        <p:txBody>
          <a:bodyPr>
            <a:normAutofit fontScale="90000"/>
          </a:bodyPr>
          <a:lstStyle/>
          <a:p>
            <a:r>
              <a:rPr lang="en-US" dirty="0" smtClean="0"/>
              <a:t>In the World But </a:t>
            </a:r>
            <a:r>
              <a:rPr lang="en-US" u="sng" dirty="0" smtClean="0"/>
              <a:t>NOW</a:t>
            </a:r>
            <a:r>
              <a:rPr lang="en-US" dirty="0" smtClean="0"/>
              <a:t> In the Kingdom</a:t>
            </a:r>
            <a:endParaRPr lang="en-US" dirty="0"/>
          </a:p>
        </p:txBody>
      </p:sp>
      <p:sp>
        <p:nvSpPr>
          <p:cNvPr id="3" name="Content Placeholder 2"/>
          <p:cNvSpPr>
            <a:spLocks noGrp="1"/>
          </p:cNvSpPr>
          <p:nvPr>
            <p:ph idx="1"/>
          </p:nvPr>
        </p:nvSpPr>
        <p:spPr>
          <a:xfrm>
            <a:off x="457200" y="1425376"/>
            <a:ext cx="8229600" cy="5027688"/>
          </a:xfrm>
        </p:spPr>
        <p:txBody>
          <a:bodyPr>
            <a:normAutofit fontScale="77500" lnSpcReduction="20000"/>
          </a:bodyPr>
          <a:lstStyle/>
          <a:p>
            <a:pPr>
              <a:lnSpc>
                <a:spcPts val="3960"/>
              </a:lnSpc>
              <a:buNone/>
            </a:pPr>
            <a:r>
              <a:rPr lang="en-US" sz="2800" dirty="0"/>
              <a:t>T</a:t>
            </a:r>
            <a:r>
              <a:rPr lang="en-US" sz="2800" dirty="0" smtClean="0"/>
              <a:t>hat at that time you were without Christ, being aliens from the commonwealth of Israel and strangers from the covenants of promise, having no hope and without God in the world (Eph. 2:12).</a:t>
            </a:r>
          </a:p>
          <a:p>
            <a:pPr>
              <a:lnSpc>
                <a:spcPts val="3960"/>
              </a:lnSpc>
              <a:buNone/>
            </a:pPr>
            <a:r>
              <a:rPr lang="en-US" sz="2800" dirty="0" smtClean="0"/>
              <a:t>He has delivered us from the power of darkness and conveyed </a:t>
            </a:r>
            <a:r>
              <a:rPr lang="en-US" sz="2800" i="1" dirty="0" smtClean="0"/>
              <a:t>us</a:t>
            </a:r>
            <a:r>
              <a:rPr lang="en-US" sz="2800" dirty="0" smtClean="0"/>
              <a:t> into the kingdom of the Son of His love (Col. 1:13).</a:t>
            </a:r>
          </a:p>
          <a:p>
            <a:pPr>
              <a:lnSpc>
                <a:spcPts val="3960"/>
              </a:lnSpc>
              <a:buNone/>
            </a:pPr>
            <a:r>
              <a:rPr lang="en-US" sz="2800" dirty="0" smtClean="0"/>
              <a:t>But each one in his own order: Christ the first fruits, afterward those </a:t>
            </a:r>
            <a:r>
              <a:rPr lang="en-US" sz="2800" i="1" dirty="0" smtClean="0"/>
              <a:t>who are</a:t>
            </a:r>
            <a:r>
              <a:rPr lang="en-US" sz="2800" dirty="0" smtClean="0"/>
              <a:t> Christ’s at His coming. </a:t>
            </a:r>
            <a:r>
              <a:rPr lang="en-US" sz="2800" baseline="30000" dirty="0"/>
              <a:t> </a:t>
            </a:r>
            <a:r>
              <a:rPr lang="en-US" sz="2800" dirty="0" smtClean="0"/>
              <a:t>Then </a:t>
            </a:r>
            <a:r>
              <a:rPr lang="en-US" sz="2800" i="1" dirty="0" smtClean="0"/>
              <a:t>comes</a:t>
            </a:r>
            <a:r>
              <a:rPr lang="en-US" sz="2800" dirty="0" smtClean="0"/>
              <a:t> the end, when He delivers the kingdom to God the Father, when He puts an end to all rule and all authority and power (1 Cor. 15:23-24).</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TotalTime>
  <Words>812</Words>
  <Application>Microsoft Macintosh PowerPoint</Application>
  <PresentationFormat>On-screen Show (4:3)</PresentationFormat>
  <Paragraphs>27</Paragraphs>
  <Slides>7</Slides>
  <Notes>0</Notes>
  <HiddenSlides>0</HiddenSlides>
  <MMClips>0</MMClips>
  <ScaleCrop>false</ScaleCrop>
  <HeadingPairs>
    <vt:vector size="4" baseType="variant">
      <vt:variant>
        <vt:lpstr>Design Template</vt:lpstr>
      </vt:variant>
      <vt:variant>
        <vt:i4>1</vt:i4>
      </vt:variant>
      <vt:variant>
        <vt:lpstr>Slide Titles</vt:lpstr>
      </vt:variant>
      <vt:variant>
        <vt:i4>7</vt:i4>
      </vt:variant>
    </vt:vector>
  </HeadingPairs>
  <TitlesOfParts>
    <vt:vector size="8" baseType="lpstr">
      <vt:lpstr>Office Theme</vt:lpstr>
      <vt:lpstr>THEN and NOW</vt:lpstr>
      <vt:lpstr>Paul: THEN and NOW</vt:lpstr>
      <vt:lpstr>Dead But NOW Alive</vt:lpstr>
      <vt:lpstr>Old Man But NOW A New Man</vt:lpstr>
      <vt:lpstr>Enemy of God But NOW A Friend</vt:lpstr>
      <vt:lpstr>Far Off But NOW Near</vt:lpstr>
      <vt:lpstr>In the World But NOW In the Kingdom</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THEN and NOW</dc:title>
  <dc:creator>Andrew Alexander</dc:creator>
  <cp:lastModifiedBy>Andrew Alexander</cp:lastModifiedBy>
  <cp:revision>8</cp:revision>
  <dcterms:created xsi:type="dcterms:W3CDTF">2009-08-08T14:10:10Z</dcterms:created>
  <dcterms:modified xsi:type="dcterms:W3CDTF">2009-08-08T15:08:38Z</dcterms:modified>
</cp:coreProperties>
</file>