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25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4EEB9B-2C9F-48C8-9DFA-734A74BD4D83}" type="datetimeFigureOut">
              <a:rPr lang="en-US" smtClean="0"/>
              <a:t>6/26/2010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27F6BDA-A016-4954-85E4-38D47CCEF45B}"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150133-F2E6-4352-A04A-3AA0F918174E}" type="datetimeFigureOut">
              <a:rPr lang="en-US" smtClean="0"/>
              <a:pPr/>
              <a:t>6/26/2010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150133-F2E6-4352-A04A-3AA0F918174E}" type="datetimeFigureOut">
              <a:rPr lang="en-US" smtClean="0"/>
              <a:pPr/>
              <a:t>6/26/2010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150133-F2E6-4352-A04A-3AA0F918174E}" type="datetimeFigureOut">
              <a:rPr lang="en-US" smtClean="0"/>
              <a:pPr/>
              <a:t>6/26/2010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150133-F2E6-4352-A04A-3AA0F918174E}" type="datetimeFigureOut">
              <a:rPr lang="en-US" smtClean="0"/>
              <a:pPr/>
              <a:t>6/26/2010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150133-F2E6-4352-A04A-3AA0F918174E}" type="datetimeFigureOut">
              <a:rPr lang="en-US" smtClean="0"/>
              <a:pPr/>
              <a:t>6/26/2010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150133-F2E6-4352-A04A-3AA0F918174E}" type="datetimeFigureOut">
              <a:rPr lang="en-US" smtClean="0"/>
              <a:pPr/>
              <a:t>6/26/2010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150133-F2E6-4352-A04A-3AA0F918174E}" type="datetimeFigureOut">
              <a:rPr lang="en-US" smtClean="0"/>
              <a:pPr/>
              <a:t>6/26/2010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150133-F2E6-4352-A04A-3AA0F918174E}" type="datetimeFigureOut">
              <a:rPr lang="en-US" smtClean="0"/>
              <a:pPr/>
              <a:t>6/26/2010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150133-F2E6-4352-A04A-3AA0F918174E}" type="datetimeFigureOut">
              <a:rPr lang="en-US" smtClean="0"/>
              <a:pPr/>
              <a:t>6/26/2010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150133-F2E6-4352-A04A-3AA0F918174E}" type="datetimeFigureOut">
              <a:rPr lang="en-US" smtClean="0"/>
              <a:pPr/>
              <a:t>6/26/2010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150133-F2E6-4352-A04A-3AA0F918174E}" type="datetimeFigureOut">
              <a:rPr lang="en-US" smtClean="0"/>
              <a:pPr/>
              <a:t>6/26/2010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FC4FCE-2B71-46BC-B43B-5E141DD870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150133-F2E6-4352-A04A-3AA0F918174E}" type="datetimeFigureOut">
              <a:rPr lang="en-US" smtClean="0"/>
              <a:pPr/>
              <a:t>6/26/2010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FC4FCE-2B71-46BC-B43B-5E141DD8703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a:solidFill>
            <a:schemeClr val="accent1"/>
          </a:solidFill>
        </p:spPr>
        <p:txBody>
          <a:bodyPr>
            <a:normAutofit/>
          </a:bodyPr>
          <a:lstStyle/>
          <a:p>
            <a:r>
              <a:rPr lang="en-US" sz="6000" b="1" dirty="0" smtClean="0">
                <a:solidFill>
                  <a:schemeClr val="bg1"/>
                </a:solidFill>
              </a:rPr>
              <a:t>Therefore…</a:t>
            </a:r>
            <a:endParaRPr lang="en-US" sz="6000" b="1" dirty="0">
              <a:solidFill>
                <a:schemeClr val="bg1"/>
              </a:solidFill>
            </a:endParaRPr>
          </a:p>
        </p:txBody>
      </p:sp>
      <p:sp>
        <p:nvSpPr>
          <p:cNvPr id="3" name="Subtitle 2"/>
          <p:cNvSpPr>
            <a:spLocks noGrp="1"/>
          </p:cNvSpPr>
          <p:nvPr>
            <p:ph type="subTitle" idx="1"/>
          </p:nvPr>
        </p:nvSpPr>
        <p:spPr>
          <a:xfrm>
            <a:off x="914400" y="3048000"/>
            <a:ext cx="7315200" cy="2819400"/>
          </a:xfrm>
        </p:spPr>
        <p:txBody>
          <a:bodyPr>
            <a:noAutofit/>
          </a:bodyPr>
          <a:lstStyle/>
          <a:p>
            <a:pPr algn="l"/>
            <a:r>
              <a:rPr lang="en-US" sz="2800" dirty="0" smtClean="0">
                <a:solidFill>
                  <a:srgbClr val="FF0000"/>
                </a:solidFill>
              </a:rPr>
              <a:t>Adverb: for that reason; as a result of that; consequently.</a:t>
            </a:r>
          </a:p>
          <a:p>
            <a:pPr algn="l"/>
            <a:r>
              <a:rPr lang="en-US" sz="2800" dirty="0" smtClean="0">
                <a:solidFill>
                  <a:srgbClr val="FF0000"/>
                </a:solidFill>
              </a:rPr>
              <a:t>When used to connect two grammatically independent but logically related clauses, “therefore” indicates that the second follows as a conclusion to the first (World Book dictionary).</a:t>
            </a:r>
            <a:endParaRPr lang="en-US" sz="2800"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pPr algn="l"/>
            <a:r>
              <a:rPr lang="en-US" dirty="0" smtClean="0">
                <a:solidFill>
                  <a:schemeClr val="bg1"/>
                </a:solidFill>
              </a:rPr>
              <a:t>Therefore…</a:t>
            </a:r>
            <a:endParaRPr lang="en-US" dirty="0">
              <a:solidFill>
                <a:schemeClr val="bg1"/>
              </a:solidFill>
            </a:endParaRPr>
          </a:p>
        </p:txBody>
      </p:sp>
      <p:sp>
        <p:nvSpPr>
          <p:cNvPr id="3" name="Content Placeholder 2"/>
          <p:cNvSpPr>
            <a:spLocks noGrp="1"/>
          </p:cNvSpPr>
          <p:nvPr>
            <p:ph idx="1"/>
          </p:nvPr>
        </p:nvSpPr>
        <p:spPr>
          <a:xfrm>
            <a:off x="457200" y="1600200"/>
            <a:ext cx="7696200" cy="5029200"/>
          </a:xfrm>
        </p:spPr>
        <p:txBody>
          <a:bodyPr>
            <a:normAutofit/>
          </a:bodyPr>
          <a:lstStyle/>
          <a:p>
            <a:r>
              <a:rPr lang="en-US" sz="2800" dirty="0" smtClean="0"/>
              <a:t>There is therefore now no condemnation to those who are in Christ Jesus, who do not walk according to the flesh, but according to the Spirit (Rom. 8:1).</a:t>
            </a:r>
          </a:p>
          <a:p>
            <a:r>
              <a:rPr lang="en-US" sz="2800" dirty="0" smtClean="0"/>
              <a:t>O wretched man that I am! Who will deliver me from this body of death? I thank God--through Jesus Christ our Lord! So then, with the mind I myself serve the law of God, but with the flesh the law of sin (Rom. 7:24-25).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accent1"/>
          </a:solidFill>
        </p:spPr>
        <p:txBody>
          <a:bodyPr>
            <a:normAutofit/>
          </a:bodyPr>
          <a:lstStyle/>
          <a:p>
            <a:pPr algn="l"/>
            <a:r>
              <a:rPr lang="en-US" dirty="0" smtClean="0">
                <a:solidFill>
                  <a:schemeClr val="bg1"/>
                </a:solidFill>
              </a:rPr>
              <a:t>Therefore…</a:t>
            </a:r>
            <a:endParaRPr lang="en-US" dirty="0">
              <a:solidFill>
                <a:schemeClr val="bg1"/>
              </a:solidFill>
            </a:endParaRPr>
          </a:p>
        </p:txBody>
      </p:sp>
      <p:sp>
        <p:nvSpPr>
          <p:cNvPr id="3" name="Content Placeholder 2"/>
          <p:cNvSpPr>
            <a:spLocks noGrp="1"/>
          </p:cNvSpPr>
          <p:nvPr>
            <p:ph idx="1"/>
          </p:nvPr>
        </p:nvSpPr>
        <p:spPr>
          <a:xfrm>
            <a:off x="304800" y="1371600"/>
            <a:ext cx="7848600" cy="5257800"/>
          </a:xfrm>
        </p:spPr>
        <p:txBody>
          <a:bodyPr>
            <a:noAutofit/>
          </a:bodyPr>
          <a:lstStyle/>
          <a:p>
            <a:r>
              <a:rPr lang="en-US" sz="2400" dirty="0" smtClean="0"/>
              <a:t>Therefore do not cast away your confidence, which has great reward (Heb.10:35).</a:t>
            </a:r>
          </a:p>
          <a:p>
            <a:r>
              <a:rPr lang="en-US" sz="2400" dirty="0" smtClean="0"/>
              <a:t>For we know Him who said, "Vengeance is Mine, I will repay," says the Lord. And again, "The LORD will judge His people." It is a fearful thing to fall into the hands of the living God. But recall the former days in which, after you were illuminated, you endured a great struggle with sufferings: partly while you were made a spectacle both by reproaches and tribulations, and partly while you became companions of those who were so treated; for you had compassion on me in my chains, and joyfully accepted the plundering of your goods, knowing that you have a better and an enduring possession for yourselves in heaven (Heb.10:30-34).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pPr algn="l"/>
            <a:r>
              <a:rPr lang="en-US" sz="4800" b="1" dirty="0" smtClean="0">
                <a:solidFill>
                  <a:schemeClr val="bg1"/>
                </a:solidFill>
              </a:rPr>
              <a:t>Therefore…</a:t>
            </a:r>
            <a:endParaRPr lang="en-US" b="1" dirty="0">
              <a:solidFill>
                <a:schemeClr val="bg1"/>
              </a:solidFill>
            </a:endParaRPr>
          </a:p>
        </p:txBody>
      </p:sp>
      <p:sp>
        <p:nvSpPr>
          <p:cNvPr id="3" name="Content Placeholder 2"/>
          <p:cNvSpPr>
            <a:spLocks noGrp="1"/>
          </p:cNvSpPr>
          <p:nvPr>
            <p:ph idx="1"/>
          </p:nvPr>
        </p:nvSpPr>
        <p:spPr>
          <a:xfrm>
            <a:off x="457200" y="1600200"/>
            <a:ext cx="8229600" cy="4876800"/>
          </a:xfrm>
        </p:spPr>
        <p:txBody>
          <a:bodyPr>
            <a:normAutofit fontScale="92500"/>
          </a:bodyPr>
          <a:lstStyle/>
          <a:p>
            <a:r>
              <a:rPr lang="en-US" b="1" dirty="0" smtClean="0">
                <a:solidFill>
                  <a:srgbClr val="FF0000"/>
                </a:solidFill>
              </a:rPr>
              <a:t>Therefore</a:t>
            </a:r>
            <a:r>
              <a:rPr lang="en-US" dirty="0" smtClean="0"/>
              <a:t> let all the house of Israel know assuredly that God has made this Jesus, whom you crucified, both Lord and Christ" (Acts 2:36).</a:t>
            </a:r>
          </a:p>
          <a:p>
            <a:r>
              <a:rPr lang="en-US" b="1" dirty="0" smtClean="0">
                <a:solidFill>
                  <a:srgbClr val="FF0000"/>
                </a:solidFill>
              </a:rPr>
              <a:t>Therefore</a:t>
            </a:r>
            <a:r>
              <a:rPr lang="en-US" dirty="0" smtClean="0"/>
              <a:t> we must give the more earnest heed to the things we have heard, lest we drift away (Heb. 2:1).</a:t>
            </a:r>
          </a:p>
          <a:p>
            <a:r>
              <a:rPr lang="en-US" b="1" dirty="0" smtClean="0">
                <a:solidFill>
                  <a:srgbClr val="FF0000"/>
                </a:solidFill>
              </a:rPr>
              <a:t>Therefore</a:t>
            </a:r>
            <a:r>
              <a:rPr lang="en-US" dirty="0" smtClean="0"/>
              <a:t>, having these promises, beloved, let us cleanse ourselves from all filthiness of the flesh and spirit, perfecting holiness in the fear of God (2 Cor. 7:1).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pPr algn="l"/>
            <a:r>
              <a:rPr lang="en-US" sz="4800" b="1" dirty="0" smtClean="0">
                <a:solidFill>
                  <a:schemeClr val="bg1"/>
                </a:solidFill>
              </a:rPr>
              <a:t>Therefore</a:t>
            </a:r>
            <a:endParaRPr lang="en-US" b="1" dirty="0">
              <a:solidFill>
                <a:schemeClr val="bg1"/>
              </a:solidFill>
            </a:endParaRPr>
          </a:p>
        </p:txBody>
      </p:sp>
      <p:sp>
        <p:nvSpPr>
          <p:cNvPr id="3" name="Content Placeholder 2"/>
          <p:cNvSpPr>
            <a:spLocks noGrp="1"/>
          </p:cNvSpPr>
          <p:nvPr>
            <p:ph idx="1"/>
          </p:nvPr>
        </p:nvSpPr>
        <p:spPr/>
        <p:txBody>
          <a:bodyPr/>
          <a:lstStyle/>
          <a:p>
            <a:r>
              <a:rPr lang="en-US" dirty="0" smtClean="0"/>
              <a:t>There are Scriptural conclusions.</a:t>
            </a:r>
          </a:p>
          <a:p>
            <a:r>
              <a:rPr lang="en-US" dirty="0" smtClean="0"/>
              <a:t>Man is obligated to accept the conclusion.</a:t>
            </a:r>
          </a:p>
          <a:p>
            <a:r>
              <a:rPr lang="en-US" b="1" dirty="0" smtClean="0">
                <a:solidFill>
                  <a:srgbClr val="FF0000"/>
                </a:solidFill>
              </a:rPr>
              <a:t>Therefore</a:t>
            </a:r>
            <a:r>
              <a:rPr lang="en-US" dirty="0" smtClean="0"/>
              <a:t> is to be a part of true preaching.</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pPr algn="l"/>
            <a:r>
              <a:rPr lang="en-US" dirty="0" smtClean="0">
                <a:solidFill>
                  <a:schemeClr val="bg1"/>
                </a:solidFill>
              </a:rPr>
              <a:t>Therefore…</a:t>
            </a:r>
            <a:endParaRPr lang="en-US" dirty="0">
              <a:solidFill>
                <a:schemeClr val="bg1"/>
              </a:solidFill>
            </a:endParaRPr>
          </a:p>
        </p:txBody>
      </p:sp>
      <p:sp>
        <p:nvSpPr>
          <p:cNvPr id="3" name="Content Placeholder 2"/>
          <p:cNvSpPr>
            <a:spLocks noGrp="1"/>
          </p:cNvSpPr>
          <p:nvPr>
            <p:ph idx="1"/>
          </p:nvPr>
        </p:nvSpPr>
        <p:spPr>
          <a:xfrm>
            <a:off x="457200" y="1600200"/>
            <a:ext cx="7239000" cy="5029200"/>
          </a:xfrm>
        </p:spPr>
        <p:txBody>
          <a:bodyPr>
            <a:noAutofit/>
          </a:bodyPr>
          <a:lstStyle/>
          <a:p>
            <a:pPr>
              <a:lnSpc>
                <a:spcPts val="3000"/>
              </a:lnSpc>
            </a:pPr>
            <a:r>
              <a:rPr lang="en-US" sz="2400" dirty="0" smtClean="0"/>
              <a:t>The word that came to Jeremiah from the LORD after </a:t>
            </a:r>
            <a:r>
              <a:rPr lang="en-US" sz="2400" dirty="0" err="1" smtClean="0"/>
              <a:t>Nebuzaradan</a:t>
            </a:r>
            <a:r>
              <a:rPr lang="en-US" sz="2400" dirty="0" smtClean="0"/>
              <a:t> the captain of the guard had let him go from Ramah, when he had taken him bound in chains among all who were carried away captive from Jerusalem and Judah, who were carried away captive to Babylon. And the captain of the guard took Jeremiah and said to him: "The LORD your God has pronounced this doom on this place. "Now the LORD has brought it, and has done just as He said. Because you people have sinned against the LORD, and not obeyed His voice, </a:t>
            </a:r>
            <a:r>
              <a:rPr lang="en-US" sz="2400" u="sng" dirty="0" smtClean="0"/>
              <a:t>therefore</a:t>
            </a:r>
            <a:r>
              <a:rPr lang="en-US" sz="2400" dirty="0" smtClean="0"/>
              <a:t> this thing has come upon you (Jeremiah 40:1-3).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pPr algn="l"/>
            <a:r>
              <a:rPr lang="en-US" dirty="0" smtClean="0">
                <a:solidFill>
                  <a:schemeClr val="bg1"/>
                </a:solidFill>
              </a:rPr>
              <a:t>Therefore…</a:t>
            </a:r>
            <a:endParaRPr lang="en-US" dirty="0">
              <a:solidFill>
                <a:schemeClr val="bg1"/>
              </a:solidFill>
            </a:endParaRPr>
          </a:p>
        </p:txBody>
      </p:sp>
      <p:sp>
        <p:nvSpPr>
          <p:cNvPr id="3" name="Content Placeholder 2"/>
          <p:cNvSpPr>
            <a:spLocks noGrp="1"/>
          </p:cNvSpPr>
          <p:nvPr>
            <p:ph idx="1"/>
          </p:nvPr>
        </p:nvSpPr>
        <p:spPr/>
        <p:txBody>
          <a:bodyPr>
            <a:normAutofit/>
          </a:bodyPr>
          <a:lstStyle/>
          <a:p>
            <a:r>
              <a:rPr lang="en-US" dirty="0" smtClean="0"/>
              <a:t>Now it came to pass at the end of seven days that the word of the LORD came to me, saying, "Son of man, I have made you a watchman for the house of Israel; </a:t>
            </a:r>
            <a:r>
              <a:rPr lang="en-US" u="sng" dirty="0" smtClean="0"/>
              <a:t>therefore</a:t>
            </a:r>
            <a:r>
              <a:rPr lang="en-US" dirty="0" smtClean="0"/>
              <a:t> hear a word from My mouth, and give them warning from Me (Ezekiel 3:17).</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pPr algn="l"/>
            <a:r>
              <a:rPr lang="en-US" dirty="0" smtClean="0">
                <a:solidFill>
                  <a:schemeClr val="bg1"/>
                </a:solidFill>
              </a:rPr>
              <a:t>Therefore…</a:t>
            </a:r>
            <a:endParaRPr lang="en-US" dirty="0">
              <a:solidFill>
                <a:schemeClr val="bg1"/>
              </a:solidFill>
            </a:endParaRPr>
          </a:p>
        </p:txBody>
      </p:sp>
      <p:sp>
        <p:nvSpPr>
          <p:cNvPr id="3" name="Content Placeholder 2"/>
          <p:cNvSpPr>
            <a:spLocks noGrp="1"/>
          </p:cNvSpPr>
          <p:nvPr>
            <p:ph idx="1"/>
          </p:nvPr>
        </p:nvSpPr>
        <p:spPr/>
        <p:txBody>
          <a:bodyPr>
            <a:normAutofit fontScale="85000" lnSpcReduction="10000"/>
          </a:bodyPr>
          <a:lstStyle/>
          <a:p>
            <a:r>
              <a:rPr lang="en-US" dirty="0" smtClean="0"/>
              <a:t>"Therefore whoever hears these sayings of Mine, and does them, I will liken him to a wise man who built his house on the rock (Matthew 7:24).</a:t>
            </a:r>
          </a:p>
          <a:p>
            <a:r>
              <a:rPr lang="en-US" dirty="0" smtClean="0"/>
              <a:t>"Not everyone who says to Me, 'Lord, Lord,' shall enter the kingdom of heaven, but he who does the will of My Father in heaven. "Many will say to Me in that day, 'Lord, Lord, have we not prophesied in Your name, cast out demons in Your name, and done many wonders in Your name?' "And then I will declare to them, 'I never knew you; depart from Me, you who practice lawlessness!' (Matthew 7:21-23).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pPr algn="l"/>
            <a:r>
              <a:rPr lang="en-US" dirty="0" smtClean="0">
                <a:solidFill>
                  <a:schemeClr val="bg1"/>
                </a:solidFill>
              </a:rPr>
              <a:t>Therefore…</a:t>
            </a:r>
            <a:endParaRPr lang="en-US" dirty="0">
              <a:solidFill>
                <a:schemeClr val="bg1"/>
              </a:solidFill>
            </a:endParaRPr>
          </a:p>
        </p:txBody>
      </p:sp>
      <p:sp>
        <p:nvSpPr>
          <p:cNvPr id="3" name="Content Placeholder 2"/>
          <p:cNvSpPr>
            <a:spLocks noGrp="1"/>
          </p:cNvSpPr>
          <p:nvPr>
            <p:ph idx="1"/>
          </p:nvPr>
        </p:nvSpPr>
        <p:spPr>
          <a:xfrm>
            <a:off x="457200" y="1600200"/>
            <a:ext cx="7315200" cy="5029200"/>
          </a:xfrm>
        </p:spPr>
        <p:txBody>
          <a:bodyPr>
            <a:noAutofit/>
          </a:bodyPr>
          <a:lstStyle/>
          <a:p>
            <a:r>
              <a:rPr lang="en-US" sz="2400" dirty="0" smtClean="0"/>
              <a:t>"Therefore I say to you, the kingdom of God will be taken from you and given to a nation bearing the fruits of it (Matt. 21:43).</a:t>
            </a:r>
          </a:p>
          <a:p>
            <a:r>
              <a:rPr lang="en-US" sz="2400" dirty="0" smtClean="0"/>
              <a:t>…when the owner of the vineyard comes, what will he do to those vinedressers?" They said to Him, "He will destroy those wicked men miserably, and lease his vineyard to other vinedressers who will render to him the fruits in their seasons." Jesus said to them, "Have you never read in the Scriptures: 'The stone which the builders rejected Has become the chief cornerstone. This was the LORD'S doing, And it is marvelous in our eyes'? (Matt. 21:40-42).</a:t>
            </a:r>
          </a:p>
          <a:p>
            <a:endParaRPr lang="en-US" sz="2400" dirty="0" smtClean="0"/>
          </a:p>
          <a:p>
            <a:endParaRPr lang="en-US" sz="2400" dirty="0" smtClean="0"/>
          </a:p>
          <a:p>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pPr algn="l"/>
            <a:r>
              <a:rPr lang="en-US" dirty="0" smtClean="0">
                <a:solidFill>
                  <a:schemeClr val="bg1"/>
                </a:solidFill>
              </a:rPr>
              <a:t>Therefore…</a:t>
            </a:r>
            <a:endParaRPr lang="en-US" dirty="0">
              <a:solidFill>
                <a:schemeClr val="bg1"/>
              </a:solidFill>
            </a:endParaRPr>
          </a:p>
        </p:txBody>
      </p:sp>
      <p:sp>
        <p:nvSpPr>
          <p:cNvPr id="3" name="Content Placeholder 2"/>
          <p:cNvSpPr>
            <a:spLocks noGrp="1"/>
          </p:cNvSpPr>
          <p:nvPr>
            <p:ph idx="1"/>
          </p:nvPr>
        </p:nvSpPr>
        <p:spPr>
          <a:xfrm>
            <a:off x="457200" y="1600200"/>
            <a:ext cx="7620000" cy="5029200"/>
          </a:xfrm>
        </p:spPr>
        <p:txBody>
          <a:bodyPr>
            <a:normAutofit/>
          </a:bodyPr>
          <a:lstStyle/>
          <a:p>
            <a:r>
              <a:rPr lang="en-US" sz="2800" dirty="0" smtClean="0"/>
              <a:t>"Therefore you also be ready, for the Son of Man is coming at an hour you do not expect (Matt. 24:44).</a:t>
            </a:r>
            <a:endParaRPr lang="en-US" sz="2800" dirty="0"/>
          </a:p>
          <a:p>
            <a:r>
              <a:rPr lang="en-US" sz="2800" dirty="0" smtClean="0"/>
              <a:t>"Watch therefore, for you do not know what hour your Lord is coming. "But know this, that if the master of the house had known what hour the thief would come, he would have watched and not allowed his house to be broken into (Matt.24:41-43).</a:t>
            </a:r>
          </a:p>
          <a:p>
            <a:endParaRPr lang="en-US" sz="2800" dirty="0" smtClean="0"/>
          </a:p>
          <a:p>
            <a:endParaRPr lang="en-US"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pPr algn="l"/>
            <a:r>
              <a:rPr lang="en-US" dirty="0" smtClean="0">
                <a:solidFill>
                  <a:schemeClr val="bg1"/>
                </a:solidFill>
              </a:rPr>
              <a:t>Therefore…</a:t>
            </a:r>
            <a:endParaRPr lang="en-US" dirty="0">
              <a:solidFill>
                <a:schemeClr val="bg1"/>
              </a:solidFill>
            </a:endParaRPr>
          </a:p>
        </p:txBody>
      </p:sp>
      <p:sp>
        <p:nvSpPr>
          <p:cNvPr id="3" name="Content Placeholder 2"/>
          <p:cNvSpPr>
            <a:spLocks noGrp="1"/>
          </p:cNvSpPr>
          <p:nvPr>
            <p:ph idx="1"/>
          </p:nvPr>
        </p:nvSpPr>
        <p:spPr>
          <a:xfrm>
            <a:off x="457200" y="1600200"/>
            <a:ext cx="7848600" cy="4953000"/>
          </a:xfrm>
        </p:spPr>
        <p:txBody>
          <a:bodyPr>
            <a:normAutofit/>
          </a:bodyPr>
          <a:lstStyle/>
          <a:p>
            <a:r>
              <a:rPr lang="en-US" sz="2800" dirty="0" smtClean="0"/>
              <a:t>Therefore watch, and remember that for three years I did not cease to warn everyone night and day with tears (Acts 20:31).</a:t>
            </a:r>
          </a:p>
          <a:p>
            <a:r>
              <a:rPr lang="en-US" sz="2800" dirty="0" smtClean="0"/>
              <a:t>For I know this, that after my departure savage wolves will come in among you, not sparing the flock. "Also from among yourselves men will rise up, speaking perverse things, to draw away the disciples after themselves (Acts 20:29-30).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171</TotalTime>
  <Words>987</Words>
  <Application>Microsoft Office PowerPoint</Application>
  <PresentationFormat>On-screen Show (4:3)</PresentationFormat>
  <Paragraphs>34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Therefore…</vt:lpstr>
      <vt:lpstr>Therefore…</vt:lpstr>
      <vt:lpstr>Therefore</vt:lpstr>
      <vt:lpstr>Therefore…</vt:lpstr>
      <vt:lpstr>Therefore…</vt:lpstr>
      <vt:lpstr>Therefore…</vt:lpstr>
      <vt:lpstr>Therefore…</vt:lpstr>
      <vt:lpstr>Therefore…</vt:lpstr>
      <vt:lpstr>Therefore…</vt:lpstr>
      <vt:lpstr>Therefore…</vt:lpstr>
      <vt:lpstr>Therefore…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Therefore</dc:title>
  <dc:creator>Andy</dc:creator>
  <cp:lastModifiedBy>Andy</cp:lastModifiedBy>
  <cp:revision>18</cp:revision>
  <dcterms:created xsi:type="dcterms:W3CDTF">2009-05-22T19:55:54Z</dcterms:created>
  <dcterms:modified xsi:type="dcterms:W3CDTF">2010-06-26T16:59:29Z</dcterms:modified>
</cp:coreProperties>
</file>