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1"/>
  </p:handout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252"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2445192-9A19-4EB0-90E5-8E088F9E6590}" type="datetimeFigureOut">
              <a:rPr lang="en-US" smtClean="0"/>
              <a:t>5/1/2010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60B5B17-9A27-4193-9F41-C7820E064C0C}"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9029B1F-DD7C-4673-9C4C-20A5EA869538}" type="datetimeFigureOut">
              <a:rPr lang="en-US" smtClean="0"/>
              <a:t>5/1/2010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AE1069-9D41-46F8-B684-9C08DC089F4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029B1F-DD7C-4673-9C4C-20A5EA869538}" type="datetimeFigureOut">
              <a:rPr lang="en-US" smtClean="0"/>
              <a:t>5/1/2010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AE1069-9D41-46F8-B684-9C08DC089F4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029B1F-DD7C-4673-9C4C-20A5EA869538}" type="datetimeFigureOut">
              <a:rPr lang="en-US" smtClean="0"/>
              <a:t>5/1/2010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AE1069-9D41-46F8-B684-9C08DC089F4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029B1F-DD7C-4673-9C4C-20A5EA869538}" type="datetimeFigureOut">
              <a:rPr lang="en-US" smtClean="0"/>
              <a:t>5/1/2010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AE1069-9D41-46F8-B684-9C08DC089F4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9029B1F-DD7C-4673-9C4C-20A5EA869538}" type="datetimeFigureOut">
              <a:rPr lang="en-US" smtClean="0"/>
              <a:t>5/1/2010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AE1069-9D41-46F8-B684-9C08DC089F4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9029B1F-DD7C-4673-9C4C-20A5EA869538}" type="datetimeFigureOut">
              <a:rPr lang="en-US" smtClean="0"/>
              <a:t>5/1/2010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AE1069-9D41-46F8-B684-9C08DC089F4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9029B1F-DD7C-4673-9C4C-20A5EA869538}" type="datetimeFigureOut">
              <a:rPr lang="en-US" smtClean="0"/>
              <a:t>5/1/2010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DAE1069-9D41-46F8-B684-9C08DC089F4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9029B1F-DD7C-4673-9C4C-20A5EA869538}" type="datetimeFigureOut">
              <a:rPr lang="en-US" smtClean="0"/>
              <a:t>5/1/2010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DAE1069-9D41-46F8-B684-9C08DC089F4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029B1F-DD7C-4673-9C4C-20A5EA869538}" type="datetimeFigureOut">
              <a:rPr lang="en-US" smtClean="0"/>
              <a:t>5/1/2010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DAE1069-9D41-46F8-B684-9C08DC089F4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9029B1F-DD7C-4673-9C4C-20A5EA869538}" type="datetimeFigureOut">
              <a:rPr lang="en-US" smtClean="0"/>
              <a:t>5/1/2010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AE1069-9D41-46F8-B684-9C08DC089F4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9029B1F-DD7C-4673-9C4C-20A5EA869538}" type="datetimeFigureOut">
              <a:rPr lang="en-US" smtClean="0"/>
              <a:t>5/1/2010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AE1069-9D41-46F8-B684-9C08DC089F4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029B1F-DD7C-4673-9C4C-20A5EA869538}" type="datetimeFigureOut">
              <a:rPr lang="en-US" smtClean="0"/>
              <a:t>5/1/2010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AE1069-9D41-46F8-B684-9C08DC089F4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304800"/>
            <a:ext cx="7924800" cy="1470025"/>
          </a:xfrm>
        </p:spPr>
        <p:txBody>
          <a:bodyPr/>
          <a:lstStyle/>
          <a:p>
            <a:pPr algn="l"/>
            <a:r>
              <a:rPr lang="en-US" dirty="0" smtClean="0"/>
              <a:t>Things Seen in the </a:t>
            </a:r>
            <a:br>
              <a:rPr lang="en-US" dirty="0" smtClean="0"/>
            </a:br>
            <a:r>
              <a:rPr lang="en-US" dirty="0" smtClean="0"/>
              <a:t>Cross of Christ</a:t>
            </a:r>
            <a:endParaRPr lang="en-US" dirty="0"/>
          </a:p>
        </p:txBody>
      </p:sp>
      <p:sp>
        <p:nvSpPr>
          <p:cNvPr id="3" name="Subtitle 2"/>
          <p:cNvSpPr>
            <a:spLocks noGrp="1"/>
          </p:cNvSpPr>
          <p:nvPr>
            <p:ph type="subTitle" idx="1"/>
          </p:nvPr>
        </p:nvSpPr>
        <p:spPr>
          <a:xfrm>
            <a:off x="1524000" y="2057400"/>
            <a:ext cx="3657600" cy="1752600"/>
          </a:xfrm>
        </p:spPr>
        <p:txBody>
          <a:bodyPr/>
          <a:lstStyle/>
          <a:p>
            <a:pPr algn="l">
              <a:buFont typeface="Arial" pitchFamily="34" charset="0"/>
              <a:buChar char="•"/>
            </a:pPr>
            <a:r>
              <a:rPr lang="en-US" b="1" dirty="0" smtClean="0">
                <a:solidFill>
                  <a:srgbClr val="FF0000"/>
                </a:solidFill>
              </a:rPr>
              <a:t> Isaiah 53:1-9</a:t>
            </a:r>
          </a:p>
          <a:p>
            <a:pPr algn="l">
              <a:buFont typeface="Arial" pitchFamily="34" charset="0"/>
              <a:buChar char="•"/>
            </a:pPr>
            <a:r>
              <a:rPr lang="en-US" b="1" dirty="0" smtClean="0">
                <a:solidFill>
                  <a:srgbClr val="FF0000"/>
                </a:solidFill>
              </a:rPr>
              <a:t> John 18:19-19:30</a:t>
            </a:r>
          </a:p>
          <a:p>
            <a:pPr algn="l">
              <a:buFont typeface="Arial" pitchFamily="34" charset="0"/>
              <a:buChar char="•"/>
            </a:pPr>
            <a:r>
              <a:rPr lang="en-US" b="1" dirty="0" smtClean="0">
                <a:solidFill>
                  <a:srgbClr val="FF0000"/>
                </a:solidFill>
              </a:rPr>
              <a:t> Luke 22:54-62</a:t>
            </a:r>
            <a:endParaRPr lang="en-US" b="1" dirty="0">
              <a:solidFill>
                <a:srgbClr val="FF0000"/>
              </a:solidFill>
            </a:endParaRPr>
          </a:p>
        </p:txBody>
      </p:sp>
      <p:pic>
        <p:nvPicPr>
          <p:cNvPr id="5" name="Picture 4" descr="Cross 3.jpg"/>
          <p:cNvPicPr>
            <a:picLocks noChangeAspect="1"/>
          </p:cNvPicPr>
          <p:nvPr/>
        </p:nvPicPr>
        <p:blipFill>
          <a:blip r:embed="rId2" cstate="print"/>
          <a:stretch>
            <a:fillRect/>
          </a:stretch>
        </p:blipFill>
        <p:spPr>
          <a:xfrm>
            <a:off x="4509866" y="381000"/>
            <a:ext cx="2159739" cy="3962400"/>
          </a:xfrm>
          <a:prstGeom prst="rect">
            <a:avLst/>
          </a:prstGeom>
        </p:spPr>
      </p:pic>
      <p:sp>
        <p:nvSpPr>
          <p:cNvPr id="6" name="TextBox 5"/>
          <p:cNvSpPr txBox="1"/>
          <p:nvPr/>
        </p:nvSpPr>
        <p:spPr>
          <a:xfrm>
            <a:off x="609600" y="4191000"/>
            <a:ext cx="6629400" cy="2246769"/>
          </a:xfrm>
          <a:prstGeom prst="rect">
            <a:avLst/>
          </a:prstGeom>
          <a:noFill/>
        </p:spPr>
        <p:txBody>
          <a:bodyPr wrap="square" rtlCol="0">
            <a:spAutoFit/>
          </a:bodyPr>
          <a:lstStyle/>
          <a:p>
            <a:r>
              <a:rPr lang="en-US" sz="2800" b="1" dirty="0" smtClean="0">
                <a:solidFill>
                  <a:srgbClr val="FF0000"/>
                </a:solidFill>
              </a:rPr>
              <a:t>LOVE</a:t>
            </a:r>
          </a:p>
          <a:p>
            <a:r>
              <a:rPr lang="en-US" sz="2800" dirty="0" smtClean="0"/>
              <a:t>For God so loved the world that He gave His only begotten Son, that whoever believes in Him should not perish but have everlasting life. (John 3:16)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dissolve">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427038"/>
            <a:ext cx="6553200" cy="792162"/>
          </a:xfrm>
        </p:spPr>
        <p:txBody>
          <a:bodyPr/>
          <a:lstStyle/>
          <a:p>
            <a:pPr algn="l"/>
            <a:r>
              <a:rPr lang="en-US" b="1" dirty="0" smtClean="0">
                <a:solidFill>
                  <a:srgbClr val="FF0000"/>
                </a:solidFill>
              </a:rPr>
              <a:t>Love Demonstrated</a:t>
            </a:r>
            <a:endParaRPr lang="en-US" b="1" dirty="0">
              <a:solidFill>
                <a:srgbClr val="FF0000"/>
              </a:solidFill>
            </a:endParaRPr>
          </a:p>
        </p:txBody>
      </p:sp>
      <p:sp>
        <p:nvSpPr>
          <p:cNvPr id="3" name="Content Placeholder 2"/>
          <p:cNvSpPr>
            <a:spLocks noGrp="1"/>
          </p:cNvSpPr>
          <p:nvPr>
            <p:ph idx="1"/>
          </p:nvPr>
        </p:nvSpPr>
        <p:spPr>
          <a:xfrm>
            <a:off x="1371600" y="1828800"/>
            <a:ext cx="6553200" cy="4800600"/>
          </a:xfrm>
        </p:spPr>
        <p:txBody>
          <a:bodyPr>
            <a:normAutofit/>
          </a:bodyPr>
          <a:lstStyle/>
          <a:p>
            <a:r>
              <a:rPr lang="en-US" sz="2600" dirty="0" smtClean="0"/>
              <a:t>For when we were still without strength, in due time Christ died for the ungodly. For scarcely for a righteous man will one die; yet perhaps for a good man someone would even dare to die. But God demonstrates His own love toward us, in that while we were still sinners, Christ died for us. (Rom. 5:6-8)</a:t>
            </a:r>
          </a:p>
          <a:p>
            <a:r>
              <a:rPr lang="en-US" sz="2800" b="1" dirty="0" smtClean="0"/>
              <a:t>Nature of True Love</a:t>
            </a:r>
          </a:p>
          <a:p>
            <a:pPr lvl="1"/>
            <a:r>
              <a:rPr lang="en-US" sz="2400" dirty="0" smtClean="0"/>
              <a:t>By this we know love, because He laid down His life for us. And we also ought to lay down our lives for the brethren. (1 John 3:16)</a:t>
            </a:r>
          </a:p>
        </p:txBody>
      </p:sp>
      <p:pic>
        <p:nvPicPr>
          <p:cNvPr id="6" name="Picture 5" descr="Cross transparent.png"/>
          <p:cNvPicPr>
            <a:picLocks noChangeAspect="1"/>
          </p:cNvPicPr>
          <p:nvPr/>
        </p:nvPicPr>
        <p:blipFill>
          <a:blip r:embed="rId2" cstate="print"/>
          <a:stretch>
            <a:fillRect/>
          </a:stretch>
        </p:blipFill>
        <p:spPr>
          <a:xfrm>
            <a:off x="28143" y="381000"/>
            <a:ext cx="1953057" cy="358140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198438"/>
            <a:ext cx="7315200" cy="792162"/>
          </a:xfrm>
        </p:spPr>
        <p:txBody>
          <a:bodyPr>
            <a:normAutofit/>
          </a:bodyPr>
          <a:lstStyle/>
          <a:p>
            <a:pPr algn="l"/>
            <a:r>
              <a:rPr lang="en-US" b="1" dirty="0" smtClean="0">
                <a:solidFill>
                  <a:srgbClr val="FF0000"/>
                </a:solidFill>
              </a:rPr>
              <a:t>Nature of True Love</a:t>
            </a:r>
            <a:endParaRPr lang="en-US" b="1" dirty="0">
              <a:solidFill>
                <a:srgbClr val="FF0000"/>
              </a:solidFill>
            </a:endParaRPr>
          </a:p>
        </p:txBody>
      </p:sp>
      <p:sp>
        <p:nvSpPr>
          <p:cNvPr id="3" name="Content Placeholder 2"/>
          <p:cNvSpPr>
            <a:spLocks noGrp="1"/>
          </p:cNvSpPr>
          <p:nvPr>
            <p:ph idx="1"/>
          </p:nvPr>
        </p:nvSpPr>
        <p:spPr>
          <a:xfrm>
            <a:off x="1219200" y="1447800"/>
            <a:ext cx="7086600" cy="5181600"/>
          </a:xfrm>
        </p:spPr>
        <p:txBody>
          <a:bodyPr>
            <a:normAutofit/>
          </a:bodyPr>
          <a:lstStyle/>
          <a:p>
            <a:r>
              <a:rPr lang="en-US" sz="2600" dirty="0" smtClean="0"/>
              <a:t>By this we know love, because He laid down His life for us. And we also ought to lay down our lives for the brethren. (1 John 3:16)</a:t>
            </a:r>
          </a:p>
          <a:p>
            <a:r>
              <a:rPr lang="en-US" sz="2800" dirty="0" smtClean="0"/>
              <a:t>Sacrificial</a:t>
            </a:r>
          </a:p>
          <a:p>
            <a:pPr lvl="1"/>
            <a:r>
              <a:rPr lang="en-US" sz="2400" dirty="0" smtClean="0"/>
              <a:t>2 looking unto Jesus, the author and finisher of our faith, who for the joy that was set before Him endured the cross, despising the shame, and has sat down at the right hand of the throne of God.  3 For consider Him who endured such hostility from sinners against Himself, lest you become weary and discouraged in your souls. (Heb. 12)</a:t>
            </a:r>
          </a:p>
          <a:p>
            <a:r>
              <a:rPr lang="en-US" sz="2800" dirty="0" smtClean="0"/>
              <a:t>Unconditional (1 John 4:9-10)</a:t>
            </a:r>
            <a:endParaRPr lang="en-US" dirty="0" smtClean="0"/>
          </a:p>
        </p:txBody>
      </p:sp>
      <p:pic>
        <p:nvPicPr>
          <p:cNvPr id="4" name="Picture 3" descr="Cross transparent.png"/>
          <p:cNvPicPr>
            <a:picLocks noChangeAspect="1"/>
          </p:cNvPicPr>
          <p:nvPr/>
        </p:nvPicPr>
        <p:blipFill>
          <a:blip r:embed="rId2" cstate="print"/>
          <a:stretch>
            <a:fillRect/>
          </a:stretch>
        </p:blipFill>
        <p:spPr>
          <a:xfrm>
            <a:off x="28144" y="228600"/>
            <a:ext cx="1828394" cy="3352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350838"/>
            <a:ext cx="7086600" cy="944562"/>
          </a:xfrm>
        </p:spPr>
        <p:txBody>
          <a:bodyPr/>
          <a:lstStyle/>
          <a:p>
            <a:pPr algn="l"/>
            <a:r>
              <a:rPr lang="en-US" b="1" dirty="0" smtClean="0">
                <a:solidFill>
                  <a:srgbClr val="FF0000"/>
                </a:solidFill>
              </a:rPr>
              <a:t>Willingness To Give Best</a:t>
            </a:r>
            <a:endParaRPr lang="en-US" b="1" dirty="0">
              <a:solidFill>
                <a:srgbClr val="FF0000"/>
              </a:solidFill>
            </a:endParaRPr>
          </a:p>
        </p:txBody>
      </p:sp>
      <p:sp>
        <p:nvSpPr>
          <p:cNvPr id="3" name="Content Placeholder 2"/>
          <p:cNvSpPr>
            <a:spLocks noGrp="1"/>
          </p:cNvSpPr>
          <p:nvPr>
            <p:ph idx="1"/>
          </p:nvPr>
        </p:nvSpPr>
        <p:spPr>
          <a:xfrm>
            <a:off x="1219200" y="1600200"/>
            <a:ext cx="7162800" cy="5029200"/>
          </a:xfrm>
        </p:spPr>
        <p:txBody>
          <a:bodyPr>
            <a:normAutofit/>
          </a:bodyPr>
          <a:lstStyle/>
          <a:p>
            <a:r>
              <a:rPr lang="en-US" sz="2800" dirty="0" smtClean="0"/>
              <a:t>but with the precious blood of Christ, as of a lamb without blemish and without spot.       (1 Peter 1:19)</a:t>
            </a:r>
          </a:p>
          <a:p>
            <a:r>
              <a:rPr lang="en-US" sz="2800" dirty="0" smtClean="0"/>
              <a:t>Some promise best, but give less, sometimes much less (Mal. 1:7-14)</a:t>
            </a:r>
          </a:p>
          <a:p>
            <a:r>
              <a:rPr lang="en-US" sz="2800" dirty="0" smtClean="0"/>
              <a:t>Some take care of self first, then give God their leftovers (Haggai 1:2-4, 9)</a:t>
            </a:r>
          </a:p>
          <a:p>
            <a:r>
              <a:rPr lang="en-US" sz="2800" dirty="0" smtClean="0"/>
              <a:t>Considering the cross helps us understand the kind of love we should manifest toward God &amp; others (Rom. 12:1-2; 2 Cor. 8:5)</a:t>
            </a:r>
          </a:p>
        </p:txBody>
      </p:sp>
      <p:pic>
        <p:nvPicPr>
          <p:cNvPr id="4" name="Picture 3" descr="Cross transparent.png"/>
          <p:cNvPicPr>
            <a:picLocks noChangeAspect="1"/>
          </p:cNvPicPr>
          <p:nvPr/>
        </p:nvPicPr>
        <p:blipFill>
          <a:blip r:embed="rId2" cstate="print"/>
          <a:stretch>
            <a:fillRect/>
          </a:stretch>
        </p:blipFill>
        <p:spPr>
          <a:xfrm>
            <a:off x="28143" y="381000"/>
            <a:ext cx="1800657" cy="330193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350838"/>
            <a:ext cx="7086600" cy="944562"/>
          </a:xfrm>
        </p:spPr>
        <p:txBody>
          <a:bodyPr/>
          <a:lstStyle/>
          <a:p>
            <a:pPr algn="l"/>
            <a:r>
              <a:rPr lang="en-US" b="1" dirty="0" smtClean="0">
                <a:solidFill>
                  <a:srgbClr val="FF0000"/>
                </a:solidFill>
              </a:rPr>
              <a:t>God Desires Our Fellowship</a:t>
            </a:r>
            <a:endParaRPr lang="en-US" b="1" dirty="0">
              <a:solidFill>
                <a:srgbClr val="FF0000"/>
              </a:solidFill>
            </a:endParaRPr>
          </a:p>
        </p:txBody>
      </p:sp>
      <p:sp>
        <p:nvSpPr>
          <p:cNvPr id="3" name="Content Placeholder 2"/>
          <p:cNvSpPr>
            <a:spLocks noGrp="1"/>
          </p:cNvSpPr>
          <p:nvPr>
            <p:ph idx="1"/>
          </p:nvPr>
        </p:nvSpPr>
        <p:spPr>
          <a:xfrm>
            <a:off x="1219200" y="1600200"/>
            <a:ext cx="7162800" cy="5029200"/>
          </a:xfrm>
        </p:spPr>
        <p:txBody>
          <a:bodyPr>
            <a:normAutofit/>
          </a:bodyPr>
          <a:lstStyle/>
          <a:p>
            <a:r>
              <a:rPr lang="en-US" sz="2400" dirty="0" smtClean="0"/>
              <a:t>But God demonstrates His own love toward us, in that while we were still sinners, Christ died for us. Much more then, having now been justified by His blood, we shall be saved from wrath through Him. For if when we were enemies we were reconciled to God through the death of His Son, much more, having been reconciled, we shall be saved by His life. And not only that, but we also rejoice in God through our Lord Jesus Christ, through whom we have now received the reconciliation. (Rom. 5:8-11)</a:t>
            </a:r>
          </a:p>
          <a:p>
            <a:r>
              <a:rPr lang="en-US" sz="2800" b="1" dirty="0" smtClean="0"/>
              <a:t>He will NOT force us! (1 John 1:5-7)</a:t>
            </a:r>
          </a:p>
        </p:txBody>
      </p:sp>
      <p:pic>
        <p:nvPicPr>
          <p:cNvPr id="4" name="Picture 3" descr="Cross transparent.png"/>
          <p:cNvPicPr>
            <a:picLocks noChangeAspect="1"/>
          </p:cNvPicPr>
          <p:nvPr/>
        </p:nvPicPr>
        <p:blipFill>
          <a:blip r:embed="rId2" cstate="print"/>
          <a:stretch>
            <a:fillRect/>
          </a:stretch>
        </p:blipFill>
        <p:spPr>
          <a:xfrm>
            <a:off x="28143" y="381000"/>
            <a:ext cx="1800657" cy="330193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350838"/>
            <a:ext cx="7086600" cy="944562"/>
          </a:xfrm>
        </p:spPr>
        <p:txBody>
          <a:bodyPr/>
          <a:lstStyle/>
          <a:p>
            <a:pPr algn="l"/>
            <a:r>
              <a:rPr lang="en-US" b="1" dirty="0" smtClean="0">
                <a:solidFill>
                  <a:srgbClr val="FF0000"/>
                </a:solidFill>
              </a:rPr>
              <a:t>The Love of Christ</a:t>
            </a:r>
            <a:endParaRPr lang="en-US" b="1" dirty="0">
              <a:solidFill>
                <a:srgbClr val="FF0000"/>
              </a:solidFill>
            </a:endParaRPr>
          </a:p>
        </p:txBody>
      </p:sp>
      <p:sp>
        <p:nvSpPr>
          <p:cNvPr id="3" name="Content Placeholder 2"/>
          <p:cNvSpPr>
            <a:spLocks noGrp="1"/>
          </p:cNvSpPr>
          <p:nvPr>
            <p:ph idx="1"/>
          </p:nvPr>
        </p:nvSpPr>
        <p:spPr>
          <a:xfrm>
            <a:off x="1219200" y="1600200"/>
            <a:ext cx="7162800" cy="5029200"/>
          </a:xfrm>
        </p:spPr>
        <p:txBody>
          <a:bodyPr>
            <a:normAutofit fontScale="92500" lnSpcReduction="10000"/>
          </a:bodyPr>
          <a:lstStyle/>
          <a:p>
            <a:r>
              <a:rPr lang="en-US" sz="2400" dirty="0" smtClean="0"/>
              <a:t>For the love of Christ compels us, because we judge thus: that if One died for all, then all died; and He died for all, that those who live should live no longer for themselves, but for Him who died for them and rose again. (2 Cor. 5:14-15)</a:t>
            </a:r>
          </a:p>
          <a:p>
            <a:pPr>
              <a:buNone/>
            </a:pPr>
            <a:endParaRPr lang="en-US" sz="2400" dirty="0" smtClean="0"/>
          </a:p>
          <a:p>
            <a:r>
              <a:rPr lang="en-US" sz="2400" dirty="0" smtClean="0"/>
              <a:t>Greater love has no one than this, than to lay down one's life for his friends. (John 15:13)</a:t>
            </a:r>
          </a:p>
          <a:p>
            <a:pPr>
              <a:buNone/>
            </a:pPr>
            <a:endParaRPr lang="en-US" sz="2400" dirty="0" smtClean="0"/>
          </a:p>
          <a:p>
            <a:r>
              <a:rPr lang="en-US" sz="2400" dirty="0" smtClean="0"/>
              <a:t>I am the good shepherd. The good shepherd gives His life for the sheep. (John 10:11)</a:t>
            </a:r>
          </a:p>
          <a:p>
            <a:pPr>
              <a:buNone/>
            </a:pPr>
            <a:endParaRPr lang="en-US" sz="2400" dirty="0" smtClean="0"/>
          </a:p>
          <a:p>
            <a:r>
              <a:rPr lang="en-US" sz="2400" dirty="0" smtClean="0"/>
              <a:t>And walk in love, as Christ also has loved us and given Himself for us, an offering and a sacrifice to God for a sweet-smelling aroma. (Eph. 5:2)</a:t>
            </a:r>
          </a:p>
        </p:txBody>
      </p:sp>
      <p:pic>
        <p:nvPicPr>
          <p:cNvPr id="4" name="Picture 3" descr="Cross transparent.png"/>
          <p:cNvPicPr>
            <a:picLocks noChangeAspect="1"/>
          </p:cNvPicPr>
          <p:nvPr/>
        </p:nvPicPr>
        <p:blipFill>
          <a:blip r:embed="rId2" cstate="print"/>
          <a:stretch>
            <a:fillRect/>
          </a:stretch>
        </p:blipFill>
        <p:spPr>
          <a:xfrm>
            <a:off x="28143" y="381000"/>
            <a:ext cx="1800657" cy="330193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ssolv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dissolv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dissolve">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350838"/>
            <a:ext cx="7086600" cy="944562"/>
          </a:xfrm>
        </p:spPr>
        <p:txBody>
          <a:bodyPr/>
          <a:lstStyle/>
          <a:p>
            <a:pPr algn="l"/>
            <a:r>
              <a:rPr lang="en-US" b="1" dirty="0" smtClean="0">
                <a:solidFill>
                  <a:srgbClr val="FF0000"/>
                </a:solidFill>
              </a:rPr>
              <a:t>The Love of Christ</a:t>
            </a:r>
            <a:endParaRPr lang="en-US" b="1" dirty="0">
              <a:solidFill>
                <a:srgbClr val="FF0000"/>
              </a:solidFill>
            </a:endParaRPr>
          </a:p>
        </p:txBody>
      </p:sp>
      <p:sp>
        <p:nvSpPr>
          <p:cNvPr id="3" name="Content Placeholder 2"/>
          <p:cNvSpPr>
            <a:spLocks noGrp="1"/>
          </p:cNvSpPr>
          <p:nvPr>
            <p:ph idx="1"/>
          </p:nvPr>
        </p:nvSpPr>
        <p:spPr>
          <a:xfrm>
            <a:off x="1219200" y="1524000"/>
            <a:ext cx="7010400" cy="5334000"/>
          </a:xfrm>
        </p:spPr>
        <p:txBody>
          <a:bodyPr>
            <a:noAutofit/>
          </a:bodyPr>
          <a:lstStyle/>
          <a:p>
            <a:r>
              <a:rPr lang="en-US" sz="2800" dirty="0" smtClean="0"/>
              <a:t>Offered himself without bitterness</a:t>
            </a:r>
          </a:p>
          <a:p>
            <a:pPr lvl="1"/>
            <a:r>
              <a:rPr lang="en-US" sz="2400" dirty="0" smtClean="0"/>
              <a:t>Then Jesus said, "Father, forgive them, for they do not know what they do." And they divided His garments and cast lots. (Luke 23:34)</a:t>
            </a:r>
            <a:endParaRPr lang="en-US" dirty="0"/>
          </a:p>
          <a:p>
            <a:r>
              <a:rPr lang="en-US" sz="2800" dirty="0" smtClean="0"/>
              <a:t>Paul had this some love for his brethren in the flesh</a:t>
            </a:r>
          </a:p>
          <a:p>
            <a:pPr lvl="1"/>
            <a:r>
              <a:rPr lang="en-US" sz="2400" dirty="0" smtClean="0"/>
              <a:t>Brethren, my heart's desire and prayer to God for Israel is that they may be saved. (Rom. 10:1)</a:t>
            </a:r>
            <a:endParaRPr lang="en-US" dirty="0" smtClean="0"/>
          </a:p>
          <a:p>
            <a:r>
              <a:rPr lang="en-US" sz="2800" dirty="0" smtClean="0"/>
              <a:t>Suffered many thing trying to save his brethren and the gentiles (2 Cor. 11:22-23)</a:t>
            </a:r>
          </a:p>
          <a:p>
            <a:pPr lvl="1"/>
            <a:r>
              <a:rPr lang="en-US" sz="2400" dirty="0" smtClean="0"/>
              <a:t>"For I will show him how many things he must suffer for My name's sake." (Acts 9:16)</a:t>
            </a:r>
          </a:p>
        </p:txBody>
      </p:sp>
      <p:pic>
        <p:nvPicPr>
          <p:cNvPr id="4" name="Picture 3" descr="Cross transparent.png"/>
          <p:cNvPicPr>
            <a:picLocks noChangeAspect="1"/>
          </p:cNvPicPr>
          <p:nvPr/>
        </p:nvPicPr>
        <p:blipFill>
          <a:blip r:embed="rId2" cstate="print"/>
          <a:stretch>
            <a:fillRect/>
          </a:stretch>
        </p:blipFill>
        <p:spPr>
          <a:xfrm>
            <a:off x="28143" y="381000"/>
            <a:ext cx="1800657" cy="330193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dissolv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dissolve">
                                      <p:cBhvr>
                                        <p:cTn id="15" dur="500"/>
                                        <p:tgtEl>
                                          <p:spTgt spid="3">
                                            <p:txEl>
                                              <p:pRg st="2" end="2"/>
                                            </p:txEl>
                                          </p:spTgt>
                                        </p:tgtEl>
                                      </p:cBhvr>
                                    </p:animEffect>
                                  </p:childTnLst>
                                </p:cTn>
                              </p:par>
                              <p:par>
                                <p:cTn id="16" presetID="9" presetClass="entr" presetSubtype="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dissolv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dissolve">
                                      <p:cBhvr>
                                        <p:cTn id="23" dur="500"/>
                                        <p:tgtEl>
                                          <p:spTgt spid="3">
                                            <p:txEl>
                                              <p:pRg st="4" end="4"/>
                                            </p:txEl>
                                          </p:spTgt>
                                        </p:tgtEl>
                                      </p:cBhvr>
                                    </p:animEffect>
                                  </p:childTnLst>
                                </p:cTn>
                              </p:par>
                              <p:par>
                                <p:cTn id="24" presetID="9" presetClass="entr" presetSubtype="0" fill="hold"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dissolve">
                                      <p:cBhvr>
                                        <p:cTn id="2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350838"/>
            <a:ext cx="7086600" cy="944562"/>
          </a:xfrm>
        </p:spPr>
        <p:txBody>
          <a:bodyPr/>
          <a:lstStyle/>
          <a:p>
            <a:pPr algn="l"/>
            <a:r>
              <a:rPr lang="en-US" b="1" dirty="0" smtClean="0">
                <a:solidFill>
                  <a:srgbClr val="FF0000"/>
                </a:solidFill>
              </a:rPr>
              <a:t>God Loves </a:t>
            </a:r>
            <a:r>
              <a:rPr lang="en-US" b="1" u="sng" dirty="0" smtClean="0">
                <a:solidFill>
                  <a:srgbClr val="FF0000"/>
                </a:solidFill>
              </a:rPr>
              <a:t>Me</a:t>
            </a:r>
            <a:endParaRPr lang="en-US" b="1" u="sng" dirty="0">
              <a:solidFill>
                <a:srgbClr val="FF0000"/>
              </a:solidFill>
            </a:endParaRPr>
          </a:p>
        </p:txBody>
      </p:sp>
      <p:sp>
        <p:nvSpPr>
          <p:cNvPr id="3" name="Content Placeholder 2"/>
          <p:cNvSpPr>
            <a:spLocks noGrp="1"/>
          </p:cNvSpPr>
          <p:nvPr>
            <p:ph idx="1"/>
          </p:nvPr>
        </p:nvSpPr>
        <p:spPr>
          <a:xfrm>
            <a:off x="1219200" y="1600200"/>
            <a:ext cx="7010400" cy="5105400"/>
          </a:xfrm>
        </p:spPr>
        <p:txBody>
          <a:bodyPr>
            <a:noAutofit/>
          </a:bodyPr>
          <a:lstStyle/>
          <a:p>
            <a:r>
              <a:rPr lang="en-US" sz="2800" dirty="0" smtClean="0"/>
              <a:t>I have been crucified with Christ; it is no longer I who live, but Christ lives in me; and the life which I now live in the flesh I live by faith in the Son of God, who loved </a:t>
            </a:r>
            <a:r>
              <a:rPr lang="en-US" sz="2800" b="1" u="sng" dirty="0" smtClean="0"/>
              <a:t>me</a:t>
            </a:r>
            <a:r>
              <a:rPr lang="en-US" sz="2800" dirty="0" smtClean="0"/>
              <a:t> and gave Himself for </a:t>
            </a:r>
            <a:r>
              <a:rPr lang="en-US" sz="2800" b="1" u="sng" dirty="0" smtClean="0"/>
              <a:t>me</a:t>
            </a:r>
            <a:r>
              <a:rPr lang="en-US" sz="2800" dirty="0" smtClean="0"/>
              <a:t>. (Gal. 2:20)</a:t>
            </a:r>
          </a:p>
          <a:p>
            <a:r>
              <a:rPr lang="en-US" sz="2800" dirty="0" smtClean="0"/>
              <a:t>I am special to God (Jn. 10:27-29)</a:t>
            </a:r>
          </a:p>
          <a:p>
            <a:r>
              <a:rPr lang="en-US" sz="2800" dirty="0" smtClean="0"/>
              <a:t>Nothing can forcibly separate me from God (Rom. 8:31-39)</a:t>
            </a:r>
          </a:p>
          <a:p>
            <a:r>
              <a:rPr lang="en-US" sz="2800" dirty="0" smtClean="0"/>
              <a:t>Cast your care on God (1 Pet. 5:7; Heb. 13:5)</a:t>
            </a:r>
          </a:p>
          <a:p>
            <a:r>
              <a:rPr lang="en-US" sz="2800" dirty="0" smtClean="0"/>
              <a:t>1,000’s converted in Acts and God was concerned with each one!</a:t>
            </a:r>
          </a:p>
        </p:txBody>
      </p:sp>
      <p:pic>
        <p:nvPicPr>
          <p:cNvPr id="4" name="Picture 3" descr="Cross transparent.png"/>
          <p:cNvPicPr>
            <a:picLocks noChangeAspect="1"/>
          </p:cNvPicPr>
          <p:nvPr/>
        </p:nvPicPr>
        <p:blipFill>
          <a:blip r:embed="rId2" cstate="print"/>
          <a:stretch>
            <a:fillRect/>
          </a:stretch>
        </p:blipFill>
        <p:spPr>
          <a:xfrm>
            <a:off x="28143" y="381000"/>
            <a:ext cx="1800657" cy="330193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350838"/>
            <a:ext cx="7086600" cy="944562"/>
          </a:xfrm>
        </p:spPr>
        <p:txBody>
          <a:bodyPr/>
          <a:lstStyle/>
          <a:p>
            <a:pPr algn="l"/>
            <a:r>
              <a:rPr lang="en-US" b="1" dirty="0" smtClean="0">
                <a:solidFill>
                  <a:srgbClr val="FF0000"/>
                </a:solidFill>
              </a:rPr>
              <a:t>Tragic Consequences of Sin</a:t>
            </a:r>
            <a:endParaRPr lang="en-US" b="1" u="sng" dirty="0">
              <a:solidFill>
                <a:srgbClr val="FF0000"/>
              </a:solidFill>
            </a:endParaRPr>
          </a:p>
        </p:txBody>
      </p:sp>
      <p:sp>
        <p:nvSpPr>
          <p:cNvPr id="3" name="Content Placeholder 2"/>
          <p:cNvSpPr>
            <a:spLocks noGrp="1"/>
          </p:cNvSpPr>
          <p:nvPr>
            <p:ph idx="1"/>
          </p:nvPr>
        </p:nvSpPr>
        <p:spPr>
          <a:xfrm>
            <a:off x="1219200" y="1600200"/>
            <a:ext cx="7010400" cy="5105400"/>
          </a:xfrm>
        </p:spPr>
        <p:txBody>
          <a:bodyPr>
            <a:noAutofit/>
          </a:bodyPr>
          <a:lstStyle/>
          <a:p>
            <a:r>
              <a:rPr lang="en-US" sz="2800" dirty="0" smtClean="0"/>
              <a:t>For Christ also suffered once for sins, the just for the unjust, that He might bring us to God, being put to death in the flesh but made alive by the Spirit (1 Pet.3:18).</a:t>
            </a:r>
          </a:p>
          <a:p>
            <a:r>
              <a:rPr lang="en-US" sz="2800" dirty="0" smtClean="0"/>
              <a:t>For the wages of sin is death, but the gift of God is eternal life in Christ Jesus our Lord. (Rom. 6:23)</a:t>
            </a:r>
            <a:endParaRPr lang="en-US" sz="2800" dirty="0"/>
          </a:p>
          <a:p>
            <a:r>
              <a:rPr lang="en-US" sz="2800" dirty="0" smtClean="0"/>
              <a:t>Then, when desire has conceived, it gives birth to sin; and sin, when it is full-grown, brings forth death. (James 1:15)</a:t>
            </a:r>
          </a:p>
        </p:txBody>
      </p:sp>
      <p:pic>
        <p:nvPicPr>
          <p:cNvPr id="4" name="Picture 3" descr="Cross transparent.png"/>
          <p:cNvPicPr>
            <a:picLocks noChangeAspect="1"/>
          </p:cNvPicPr>
          <p:nvPr/>
        </p:nvPicPr>
        <p:blipFill>
          <a:blip r:embed="rId2" cstate="print"/>
          <a:stretch>
            <a:fillRect/>
          </a:stretch>
        </p:blipFill>
        <p:spPr>
          <a:xfrm>
            <a:off x="28143" y="381000"/>
            <a:ext cx="1800657" cy="330193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TotalTime>
  <Words>933</Words>
  <Application>Microsoft Office PowerPoint</Application>
  <PresentationFormat>On-screen Show (4:3)</PresentationFormat>
  <Paragraphs>48</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Things Seen in the  Cross of Christ</vt:lpstr>
      <vt:lpstr>Love Demonstrated</vt:lpstr>
      <vt:lpstr>Nature of True Love</vt:lpstr>
      <vt:lpstr>Willingness To Give Best</vt:lpstr>
      <vt:lpstr>God Desires Our Fellowship</vt:lpstr>
      <vt:lpstr>The Love of Christ</vt:lpstr>
      <vt:lpstr>The Love of Christ</vt:lpstr>
      <vt:lpstr>God Loves Me</vt:lpstr>
      <vt:lpstr>Tragic Consequences of Sin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Things Seen in the  Cross of Christ</dc:title>
  <dc:creator>Andy</dc:creator>
  <cp:lastModifiedBy>Andy</cp:lastModifiedBy>
  <cp:revision>16</cp:revision>
  <dcterms:created xsi:type="dcterms:W3CDTF">2010-05-01T14:23:26Z</dcterms:created>
  <dcterms:modified xsi:type="dcterms:W3CDTF">2010-05-01T17:00:57Z</dcterms:modified>
</cp:coreProperties>
</file>