
<file path=[Content_Types].xml><?xml version="1.0" encoding="utf-8"?>
<Types xmlns="http://schemas.openxmlformats.org/package/2006/content-types">
  <Override PartName="/docProps/core.xml" ContentType="application/vnd.openxmlformats-package.core-properties+xml"/>
  <Default Extension="rels" ContentType="application/vnd.openxmlformats-package.relationships+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viewProps.xml" ContentType="application/vnd.openxmlformats-officedocument.presentationml.viewProps+xml"/>
  <Override PartName="/ppt/slideLayouts/slideLayout7.xml" ContentType="application/vnd.openxmlformats-officedocument.presentationml.slideLayout+xml"/>
  <Default Extension="gif" ContentType="image/gif"/>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2.xml" ContentType="application/vnd.openxmlformats-officedocument.presentationml.slideLayout+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slideLayouts/slideLayout4.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5620"/>
    <p:restoredTop sz="94660"/>
  </p:normalViewPr>
  <p:slideViewPr>
    <p:cSldViewPr>
      <p:cViewPr varScale="1">
        <p:scale>
          <a:sx n="98" d="100"/>
          <a:sy n="98" d="100"/>
        </p:scale>
        <p:origin x="-536"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1FAF0B-81A1-400D-9638-BBE5459E318F}" type="datetimeFigureOut">
              <a:rPr lang="en-US" smtClean="0"/>
              <a:pPr/>
              <a:t>3/6/10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479983-D1FE-4FAA-8F8A-FC08D6B5EC3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1FAF0B-81A1-400D-9638-BBE5459E318F}" type="datetimeFigureOut">
              <a:rPr lang="en-US" smtClean="0"/>
              <a:pPr/>
              <a:t>3/6/10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479983-D1FE-4FAA-8F8A-FC08D6B5EC3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1FAF0B-81A1-400D-9638-BBE5459E318F}" type="datetimeFigureOut">
              <a:rPr lang="en-US" smtClean="0"/>
              <a:pPr/>
              <a:t>3/6/10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479983-D1FE-4FAA-8F8A-FC08D6B5EC3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1FAF0B-81A1-400D-9638-BBE5459E318F}" type="datetimeFigureOut">
              <a:rPr lang="en-US" smtClean="0"/>
              <a:pPr/>
              <a:t>3/6/10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479983-D1FE-4FAA-8F8A-FC08D6B5EC3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1FAF0B-81A1-400D-9638-BBE5459E318F}" type="datetimeFigureOut">
              <a:rPr lang="en-US" smtClean="0"/>
              <a:pPr/>
              <a:t>3/6/10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479983-D1FE-4FAA-8F8A-FC08D6B5EC3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1FAF0B-81A1-400D-9638-BBE5459E318F}" type="datetimeFigureOut">
              <a:rPr lang="en-US" smtClean="0"/>
              <a:pPr/>
              <a:t>3/6/10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479983-D1FE-4FAA-8F8A-FC08D6B5EC3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1FAF0B-81A1-400D-9638-BBE5459E318F}" type="datetimeFigureOut">
              <a:rPr lang="en-US" smtClean="0"/>
              <a:pPr/>
              <a:t>3/6/10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479983-D1FE-4FAA-8F8A-FC08D6B5EC3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1FAF0B-81A1-400D-9638-BBE5459E318F}" type="datetimeFigureOut">
              <a:rPr lang="en-US" smtClean="0"/>
              <a:pPr/>
              <a:t>3/6/10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479983-D1FE-4FAA-8F8A-FC08D6B5EC3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1FAF0B-81A1-400D-9638-BBE5459E318F}" type="datetimeFigureOut">
              <a:rPr lang="en-US" smtClean="0"/>
              <a:pPr/>
              <a:t>3/6/10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479983-D1FE-4FAA-8F8A-FC08D6B5EC3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1FAF0B-81A1-400D-9638-BBE5459E318F}" type="datetimeFigureOut">
              <a:rPr lang="en-US" smtClean="0"/>
              <a:pPr/>
              <a:t>3/6/10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479983-D1FE-4FAA-8F8A-FC08D6B5EC3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1FAF0B-81A1-400D-9638-BBE5459E318F}" type="datetimeFigureOut">
              <a:rPr lang="en-US" smtClean="0"/>
              <a:pPr/>
              <a:t>3/6/10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479983-D1FE-4FAA-8F8A-FC08D6B5EC3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1FAF0B-81A1-400D-9638-BBE5459E318F}" type="datetimeFigureOut">
              <a:rPr lang="en-US" smtClean="0"/>
              <a:pPr/>
              <a:t>3/6/10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479983-D1FE-4FAA-8F8A-FC08D6B5EC3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533400"/>
            <a:ext cx="7772400" cy="841375"/>
          </a:xfrm>
          <a:solidFill>
            <a:schemeClr val="accent2">
              <a:lumMod val="75000"/>
            </a:schemeClr>
          </a:solidFill>
        </p:spPr>
        <p:txBody>
          <a:bodyPr>
            <a:normAutofit/>
          </a:bodyPr>
          <a:lstStyle/>
          <a:p>
            <a:pPr algn="l"/>
            <a:r>
              <a:rPr lang="en-US" sz="3600" b="1" dirty="0" smtClean="0">
                <a:solidFill>
                  <a:schemeClr val="bg1"/>
                </a:solidFill>
              </a:rPr>
              <a:t>“Truly Guilty Concerning Our Brother”</a:t>
            </a:r>
            <a:endParaRPr lang="en-US" sz="3600" b="1" dirty="0">
              <a:solidFill>
                <a:schemeClr val="bg1"/>
              </a:solidFill>
            </a:endParaRPr>
          </a:p>
        </p:txBody>
      </p:sp>
      <p:sp>
        <p:nvSpPr>
          <p:cNvPr id="3" name="Subtitle 2"/>
          <p:cNvSpPr>
            <a:spLocks noGrp="1"/>
          </p:cNvSpPr>
          <p:nvPr>
            <p:ph type="subTitle" idx="1"/>
          </p:nvPr>
        </p:nvSpPr>
        <p:spPr>
          <a:xfrm>
            <a:off x="3657600" y="1447800"/>
            <a:ext cx="3962400" cy="4953000"/>
          </a:xfrm>
          <a:solidFill>
            <a:schemeClr val="accent2">
              <a:lumMod val="75000"/>
            </a:schemeClr>
          </a:solidFill>
        </p:spPr>
        <p:txBody>
          <a:bodyPr anchor="ctr">
            <a:noAutofit/>
          </a:bodyPr>
          <a:lstStyle/>
          <a:p>
            <a:pPr algn="l"/>
            <a:r>
              <a:rPr lang="en-US" sz="2800" i="1" dirty="0" smtClean="0">
                <a:solidFill>
                  <a:schemeClr val="bg1"/>
                </a:solidFill>
              </a:rPr>
              <a:t>Genesis 42 </a:t>
            </a:r>
          </a:p>
          <a:p>
            <a:pPr algn="l"/>
            <a:r>
              <a:rPr lang="en-US" sz="2800" i="1" dirty="0" smtClean="0">
                <a:solidFill>
                  <a:schemeClr val="bg1"/>
                </a:solidFill>
              </a:rPr>
              <a:t> 21 Then they said to one another, "We are truly guilty concerning our brother, for we saw the anguish of his soul when he pleaded with us, and we would not hear; therefore this distress has come upon us."</a:t>
            </a:r>
          </a:p>
        </p:txBody>
      </p:sp>
      <p:pic>
        <p:nvPicPr>
          <p:cNvPr id="4" name="Picture 3" descr="Joseph In Pit.gif"/>
          <p:cNvPicPr>
            <a:picLocks noChangeAspect="1"/>
          </p:cNvPicPr>
          <p:nvPr/>
        </p:nvPicPr>
        <p:blipFill>
          <a:blip r:embed="rId2" cstate="print"/>
          <a:stretch>
            <a:fillRect/>
          </a:stretch>
        </p:blipFill>
        <p:spPr>
          <a:xfrm>
            <a:off x="381000" y="1371600"/>
            <a:ext cx="3306699" cy="50292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7162800" cy="1143000"/>
          </a:xfrm>
          <a:solidFill>
            <a:schemeClr val="accent2">
              <a:lumMod val="75000"/>
            </a:schemeClr>
          </a:solidFill>
        </p:spPr>
        <p:txBody>
          <a:bodyPr>
            <a:noAutofit/>
          </a:bodyPr>
          <a:lstStyle/>
          <a:p>
            <a:pPr algn="l"/>
            <a:r>
              <a:rPr lang="en-US" sz="3600" b="1" dirty="0" smtClean="0">
                <a:solidFill>
                  <a:schemeClr val="bg1"/>
                </a:solidFill>
              </a:rPr>
              <a:t>We May Be Guilty Concerning Our Brother By:</a:t>
            </a:r>
            <a:endParaRPr lang="en-US" sz="3600" b="1" dirty="0">
              <a:solidFill>
                <a:schemeClr val="bg1"/>
              </a:solidFill>
            </a:endParaRPr>
          </a:p>
        </p:txBody>
      </p:sp>
      <p:sp>
        <p:nvSpPr>
          <p:cNvPr id="3" name="Content Placeholder 2"/>
          <p:cNvSpPr>
            <a:spLocks noGrp="1"/>
          </p:cNvSpPr>
          <p:nvPr>
            <p:ph idx="1"/>
          </p:nvPr>
        </p:nvSpPr>
        <p:spPr>
          <a:xfrm>
            <a:off x="304800" y="1600200"/>
            <a:ext cx="7772400" cy="4495800"/>
          </a:xfrm>
        </p:spPr>
        <p:txBody>
          <a:bodyPr>
            <a:noAutofit/>
          </a:bodyPr>
          <a:lstStyle/>
          <a:p>
            <a:pPr>
              <a:lnSpc>
                <a:spcPct val="150000"/>
              </a:lnSpc>
            </a:pPr>
            <a:r>
              <a:rPr lang="en-US" sz="2400" dirty="0" smtClean="0"/>
              <a:t>Wounding his feelings (Eph. 4:31-32; Prov. 15:1; </a:t>
            </a:r>
            <a:r>
              <a:rPr lang="en-US" sz="2400" dirty="0" smtClean="0"/>
              <a:t>Mt</a:t>
            </a:r>
            <a:r>
              <a:rPr lang="en-US" sz="2400" dirty="0" smtClean="0"/>
              <a:t>. 7:12)</a:t>
            </a:r>
          </a:p>
          <a:p>
            <a:pPr>
              <a:lnSpc>
                <a:spcPct val="150000"/>
              </a:lnSpc>
            </a:pPr>
            <a:r>
              <a:rPr lang="en-US" sz="2400" dirty="0" smtClean="0"/>
              <a:t>Speaking evil of him (1 Pet. 2:1-2; Prov. 22:1)</a:t>
            </a:r>
          </a:p>
          <a:p>
            <a:pPr>
              <a:lnSpc>
                <a:spcPct val="150000"/>
              </a:lnSpc>
            </a:pPr>
            <a:r>
              <a:rPr lang="en-US" sz="2400" dirty="0" smtClean="0"/>
              <a:t>Forsaking him in trouble (Lk. 10:30-37; </a:t>
            </a:r>
            <a:r>
              <a:rPr lang="en-US" sz="2400" dirty="0" smtClean="0"/>
              <a:t>Matt</a:t>
            </a:r>
            <a:r>
              <a:rPr lang="en-US" sz="2400" dirty="0" smtClean="0"/>
              <a:t>. 26:56;            </a:t>
            </a:r>
            <a:r>
              <a:rPr lang="en-US" sz="2400" dirty="0" smtClean="0"/>
              <a:t>  2 </a:t>
            </a:r>
            <a:r>
              <a:rPr lang="en-US" sz="2400" dirty="0" smtClean="0"/>
              <a:t>Tim. 4:10)</a:t>
            </a:r>
          </a:p>
          <a:p>
            <a:pPr>
              <a:lnSpc>
                <a:spcPct val="150000"/>
              </a:lnSpc>
            </a:pPr>
            <a:r>
              <a:rPr lang="en-US" sz="2400" dirty="0" smtClean="0"/>
              <a:t>Setting wrong example (Heb. 12:12-13; 1 Cor. 8:8-13)</a:t>
            </a:r>
          </a:p>
          <a:p>
            <a:pPr>
              <a:lnSpc>
                <a:spcPct val="150000"/>
              </a:lnSpc>
            </a:pPr>
            <a:r>
              <a:rPr lang="en-US" sz="2400" dirty="0" smtClean="0"/>
              <a:t>Neglecting to pray for him (Jas. 5:16; Heb. 3:13; 3 Jn. 2)</a:t>
            </a:r>
          </a:p>
          <a:p>
            <a:pPr>
              <a:lnSpc>
                <a:spcPct val="150000"/>
              </a:lnSpc>
            </a:pPr>
            <a:r>
              <a:rPr lang="en-US" sz="2400" dirty="0" smtClean="0"/>
              <a:t>Refusing to work to restore him (Gal. 6:1; Jas. 5:19-21)</a:t>
            </a:r>
            <a:endParaRPr lang="en-US" sz="2400" dirty="0"/>
          </a:p>
        </p:txBody>
      </p:sp>
      <p:sp>
        <p:nvSpPr>
          <p:cNvPr id="4" name="TextBox 3"/>
          <p:cNvSpPr txBox="1"/>
          <p:nvPr/>
        </p:nvSpPr>
        <p:spPr>
          <a:xfrm>
            <a:off x="304800" y="6096000"/>
            <a:ext cx="7391400" cy="523220"/>
          </a:xfrm>
          <a:prstGeom prst="rect">
            <a:avLst/>
          </a:prstGeom>
          <a:solidFill>
            <a:schemeClr val="accent2">
              <a:lumMod val="75000"/>
            </a:schemeClr>
          </a:solidFill>
        </p:spPr>
        <p:txBody>
          <a:bodyPr wrap="square" rtlCol="0">
            <a:spAutoFit/>
          </a:bodyPr>
          <a:lstStyle/>
          <a:p>
            <a:r>
              <a:rPr lang="en-US" sz="2800" dirty="0" smtClean="0">
                <a:solidFill>
                  <a:schemeClr val="bg1"/>
                </a:solidFill>
              </a:rPr>
              <a:t>What attitude do we have regarding our brother?</a:t>
            </a:r>
            <a:endParaRPr lang="en-US" sz="28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3">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3">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8" presetClass="entr" presetSubtype="0" accel="5000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4" dur="1000" fill="hold"/>
                                        <p:tgtEl>
                                          <p:spTgt spid="3">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25" dur="10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8" presetClass="entr" presetSubtype="0" accel="5000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2" dur="1000" fill="hold"/>
                                        <p:tgtEl>
                                          <p:spTgt spid="3">
                                            <p:txEl>
                                              <p:pRg st="3" end="3"/>
                                            </p:txEl>
                                          </p:spTgt>
                                        </p:tgtEl>
                                        <p:attrNameLst>
                                          <p:attrName>ppt_x</p:attrName>
                                        </p:attrNameLst>
                                      </p:cBhvr>
                                      <p:tavLst>
                                        <p:tav tm="0">
                                          <p:val>
                                            <p:fltVal val="-1"/>
                                          </p:val>
                                        </p:tav>
                                        <p:tav tm="50000">
                                          <p:val>
                                            <p:fltVal val="0.95"/>
                                          </p:val>
                                        </p:tav>
                                        <p:tav tm="100000">
                                          <p:val>
                                            <p:strVal val="#ppt_x"/>
                                          </p:val>
                                        </p:tav>
                                      </p:tavLst>
                                    </p:anim>
                                    <p:anim calcmode="lin" valueType="num">
                                      <p:cBhvr>
                                        <p:cTn id="33" dur="10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8" presetClass="entr" presetSubtype="0" accel="5000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0" dur="1000" fill="hold"/>
                                        <p:tgtEl>
                                          <p:spTgt spid="3">
                                            <p:txEl>
                                              <p:pRg st="4" end="4"/>
                                            </p:txEl>
                                          </p:spTgt>
                                        </p:tgtEl>
                                        <p:attrNameLst>
                                          <p:attrName>ppt_x</p:attrName>
                                        </p:attrNameLst>
                                      </p:cBhvr>
                                      <p:tavLst>
                                        <p:tav tm="0">
                                          <p:val>
                                            <p:fltVal val="-1"/>
                                          </p:val>
                                        </p:tav>
                                        <p:tav tm="50000">
                                          <p:val>
                                            <p:fltVal val="0.95"/>
                                          </p:val>
                                        </p:tav>
                                        <p:tav tm="100000">
                                          <p:val>
                                            <p:strVal val="#ppt_x"/>
                                          </p:val>
                                        </p:tav>
                                      </p:tavLst>
                                    </p:anim>
                                    <p:anim calcmode="lin" valueType="num">
                                      <p:cBhvr>
                                        <p:cTn id="41" dur="1000" fill="hold"/>
                                        <p:tgtEl>
                                          <p:spTgt spid="3">
                                            <p:txEl>
                                              <p:pRg st="4" end="4"/>
                                            </p:txEl>
                                          </p:spTgt>
                                        </p:tgtEl>
                                        <p:attrNameLst>
                                          <p:attrName>ppt_y</p:attrName>
                                        </p:attrNameLst>
                                      </p:cBhvr>
                                      <p:tavLst>
                                        <p:tav tm="0">
                                          <p:val>
                                            <p:strVal val="#ppt_y"/>
                                          </p:val>
                                        </p:tav>
                                        <p:tav tm="100000">
                                          <p:val>
                                            <p:strVal val="#ppt_y"/>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8" presetClass="entr" presetSubtype="0" accel="5000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8" dur="1000" fill="hold"/>
                                        <p:tgtEl>
                                          <p:spTgt spid="3">
                                            <p:txEl>
                                              <p:pRg st="5" end="5"/>
                                            </p:txEl>
                                          </p:spTgt>
                                        </p:tgtEl>
                                        <p:attrNameLst>
                                          <p:attrName>ppt_x</p:attrName>
                                        </p:attrNameLst>
                                      </p:cBhvr>
                                      <p:tavLst>
                                        <p:tav tm="0">
                                          <p:val>
                                            <p:fltVal val="-1"/>
                                          </p:val>
                                        </p:tav>
                                        <p:tav tm="50000">
                                          <p:val>
                                            <p:fltVal val="0.95"/>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
                                          </p:val>
                                        </p:tav>
                                        <p:tav tm="100000">
                                          <p:val>
                                            <p:strVal val="#ppt_y"/>
                                          </p:val>
                                        </p:tav>
                                      </p:tavLst>
                                    </p:anim>
                                    <p:animEffect transition="in" filter="fade">
                                      <p:cBhvr>
                                        <p:cTn id="50" dur="10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4"/>
                                        </p:tgtEl>
                                        <p:attrNameLst>
                                          <p:attrName>style.visibility</p:attrName>
                                        </p:attrNameLst>
                                      </p:cBhvr>
                                      <p:to>
                                        <p:strVal val="visible"/>
                                      </p:to>
                                    </p:set>
                                    <p:animEffect transition="in" filter="blinds(horizontal)">
                                      <p:cBhvr>
                                        <p:cTn id="5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209</Words>
  <Application>Microsoft Macintosh PowerPoint</Application>
  <PresentationFormat>On-screen Show (4:3)</PresentationFormat>
  <Paragraphs>11</Paragraphs>
  <Slides>2</Slides>
  <Notes>0</Notes>
  <HiddenSlides>0</HiddenSlides>
  <MMClips>0</MMClips>
  <ScaleCrop>false</ScaleCrop>
  <HeadingPairs>
    <vt:vector size="4" baseType="variant">
      <vt:variant>
        <vt:lpstr>Design Template</vt:lpstr>
      </vt:variant>
      <vt:variant>
        <vt:i4>1</vt:i4>
      </vt:variant>
      <vt:variant>
        <vt:lpstr>Slide Titles</vt:lpstr>
      </vt:variant>
      <vt:variant>
        <vt:i4>2</vt:i4>
      </vt:variant>
    </vt:vector>
  </HeadingPairs>
  <TitlesOfParts>
    <vt:vector size="3" baseType="lpstr">
      <vt:lpstr>Office Theme</vt:lpstr>
      <vt:lpstr>“Truly Guilty Concerning Our Brother”</vt:lpstr>
      <vt:lpstr>We May Be Guilty Concerning Our Brother By: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Andy</dc:creator>
  <cp:lastModifiedBy>Andrew Alexander</cp:lastModifiedBy>
  <cp:revision>5</cp:revision>
  <dcterms:created xsi:type="dcterms:W3CDTF">2010-03-07T03:38:36Z</dcterms:created>
  <dcterms:modified xsi:type="dcterms:W3CDTF">2010-03-07T03:40:30Z</dcterms:modified>
</cp:coreProperties>
</file>