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5620"/>
    <p:restoredTop sz="93449" autoAdjust="0"/>
  </p:normalViewPr>
  <p:slideViewPr>
    <p:cSldViewPr>
      <p:cViewPr varScale="1">
        <p:scale>
          <a:sx n="98" d="100"/>
          <a:sy n="98" d="100"/>
        </p:scale>
        <p:origin x="-53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7DA6DA-1D7E-4E8E-8A7D-CD21A5B9C003}" type="datetimeFigureOut">
              <a:rPr lang="en-US" smtClean="0"/>
              <a:pPr/>
              <a:t>1/31/10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3EDE8D-2BCC-4786-80C3-B64DCD8A0F4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63EDE8D-2BCC-4786-80C3-B64DCD8A0F46}"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CD52C1-9EB8-49D7-A2AC-02F069CF05C5}" type="datetimeFigureOut">
              <a:rPr lang="en-US" smtClean="0"/>
              <a:pPr/>
              <a:t>1/31/10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CA4E32-6123-4D35-BE17-6ACBAFF1FD0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CD52C1-9EB8-49D7-A2AC-02F069CF05C5}" type="datetimeFigureOut">
              <a:rPr lang="en-US" smtClean="0"/>
              <a:pPr/>
              <a:t>1/31/10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CA4E32-6123-4D35-BE17-6ACBAFF1FD0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CD52C1-9EB8-49D7-A2AC-02F069CF05C5}" type="datetimeFigureOut">
              <a:rPr lang="en-US" smtClean="0"/>
              <a:pPr/>
              <a:t>1/31/10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CA4E32-6123-4D35-BE17-6ACBAFF1FD0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CD52C1-9EB8-49D7-A2AC-02F069CF05C5}" type="datetimeFigureOut">
              <a:rPr lang="en-US" smtClean="0"/>
              <a:pPr/>
              <a:t>1/31/10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CA4E32-6123-4D35-BE17-6ACBAFF1FD0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CD52C1-9EB8-49D7-A2AC-02F069CF05C5}" type="datetimeFigureOut">
              <a:rPr lang="en-US" smtClean="0"/>
              <a:pPr/>
              <a:t>1/31/10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CA4E32-6123-4D35-BE17-6ACBAFF1FD0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CD52C1-9EB8-49D7-A2AC-02F069CF05C5}" type="datetimeFigureOut">
              <a:rPr lang="en-US" smtClean="0"/>
              <a:pPr/>
              <a:t>1/31/10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CA4E32-6123-4D35-BE17-6ACBAFF1FD0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CD52C1-9EB8-49D7-A2AC-02F069CF05C5}" type="datetimeFigureOut">
              <a:rPr lang="en-US" smtClean="0"/>
              <a:pPr/>
              <a:t>1/31/10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CA4E32-6123-4D35-BE17-6ACBAFF1FD0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CD52C1-9EB8-49D7-A2AC-02F069CF05C5}" type="datetimeFigureOut">
              <a:rPr lang="en-US" smtClean="0"/>
              <a:pPr/>
              <a:t>1/31/10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CA4E32-6123-4D35-BE17-6ACBAFF1FD0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CD52C1-9EB8-49D7-A2AC-02F069CF05C5}" type="datetimeFigureOut">
              <a:rPr lang="en-US" smtClean="0"/>
              <a:pPr/>
              <a:t>1/31/10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CA4E32-6123-4D35-BE17-6ACBAFF1FD0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CD52C1-9EB8-49D7-A2AC-02F069CF05C5}" type="datetimeFigureOut">
              <a:rPr lang="en-US" smtClean="0"/>
              <a:pPr/>
              <a:t>1/31/10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CA4E32-6123-4D35-BE17-6ACBAFF1FD0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CD52C1-9EB8-49D7-A2AC-02F069CF05C5}" type="datetimeFigureOut">
              <a:rPr lang="en-US" smtClean="0"/>
              <a:pPr/>
              <a:t>1/31/10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CA4E32-6123-4D35-BE17-6ACBAFF1FD0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CD52C1-9EB8-49D7-A2AC-02F069CF05C5}" type="datetimeFigureOut">
              <a:rPr lang="en-US" smtClean="0"/>
              <a:pPr/>
              <a:t>1/31/10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CA4E32-6123-4D35-BE17-6ACBAFF1FD0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Moses w 10 command.png"/>
          <p:cNvPicPr>
            <a:picLocks noChangeAspect="1"/>
          </p:cNvPicPr>
          <p:nvPr/>
        </p:nvPicPr>
        <p:blipFill>
          <a:blip r:embed="rId3" cstate="print"/>
          <a:stretch>
            <a:fillRect/>
          </a:stretch>
        </p:blipFill>
        <p:spPr>
          <a:xfrm>
            <a:off x="5867400" y="381000"/>
            <a:ext cx="2134108" cy="2645588"/>
          </a:xfrm>
          <a:prstGeom prst="rect">
            <a:avLst/>
          </a:prstGeom>
        </p:spPr>
      </p:pic>
      <p:sp>
        <p:nvSpPr>
          <p:cNvPr id="2" name="Title 1"/>
          <p:cNvSpPr>
            <a:spLocks noGrp="1"/>
          </p:cNvSpPr>
          <p:nvPr>
            <p:ph type="ctrTitle"/>
          </p:nvPr>
        </p:nvSpPr>
        <p:spPr>
          <a:xfrm>
            <a:off x="685800" y="304800"/>
            <a:ext cx="5638800" cy="1069975"/>
          </a:xfrm>
        </p:spPr>
        <p:txBody>
          <a:bodyPr/>
          <a:lstStyle/>
          <a:p>
            <a:pPr algn="l"/>
            <a:r>
              <a:rPr lang="en-US" b="1" dirty="0" smtClean="0"/>
              <a:t>Veils – </a:t>
            </a:r>
            <a:r>
              <a:rPr lang="en-US" sz="3600" b="1" dirty="0" smtClean="0"/>
              <a:t>2 Cor. 3:13-16</a:t>
            </a:r>
            <a:endParaRPr lang="en-US" b="1" dirty="0"/>
          </a:p>
        </p:txBody>
      </p:sp>
      <p:sp>
        <p:nvSpPr>
          <p:cNvPr id="3" name="Subtitle 2"/>
          <p:cNvSpPr>
            <a:spLocks noGrp="1"/>
          </p:cNvSpPr>
          <p:nvPr>
            <p:ph type="subTitle" idx="1"/>
          </p:nvPr>
        </p:nvSpPr>
        <p:spPr>
          <a:xfrm>
            <a:off x="533400" y="1371600"/>
            <a:ext cx="5638800" cy="5257800"/>
          </a:xfrm>
          <a:solidFill>
            <a:schemeClr val="tx2"/>
          </a:solidFill>
        </p:spPr>
        <p:txBody>
          <a:bodyPr>
            <a:normAutofit fontScale="92500" lnSpcReduction="10000"/>
          </a:bodyPr>
          <a:lstStyle/>
          <a:p>
            <a:pPr algn="l"/>
            <a:r>
              <a:rPr lang="en-US" sz="2800" dirty="0" smtClean="0">
                <a:solidFill>
                  <a:schemeClr val="bg1"/>
                </a:solidFill>
              </a:rPr>
              <a:t>13 unlike Moses, who put a veil over his face so that the children of Israel could not look steadily at the end of what was passing away.</a:t>
            </a:r>
          </a:p>
          <a:p>
            <a:pPr algn="l"/>
            <a:r>
              <a:rPr lang="en-US" sz="2800" dirty="0" smtClean="0">
                <a:solidFill>
                  <a:schemeClr val="bg1"/>
                </a:solidFill>
              </a:rPr>
              <a:t> 14 But their minds were blinded. For until this day the same veil remains unlifted in the reading of the Old Testament, because the veil is taken away in Christ.</a:t>
            </a:r>
          </a:p>
          <a:p>
            <a:pPr algn="l"/>
            <a:r>
              <a:rPr lang="en-US" sz="2800" dirty="0" smtClean="0">
                <a:solidFill>
                  <a:schemeClr val="bg1"/>
                </a:solidFill>
              </a:rPr>
              <a:t> 15 But even to this day, when Moses is read, a veil lies on their heart.</a:t>
            </a:r>
          </a:p>
          <a:p>
            <a:pPr algn="l"/>
            <a:r>
              <a:rPr lang="en-US" sz="2800" dirty="0" smtClean="0">
                <a:solidFill>
                  <a:schemeClr val="bg1"/>
                </a:solidFill>
              </a:rPr>
              <a:t> 16 Nevertheless when one turns to the Lord, the veil is taken away.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143000"/>
          </a:xfrm>
          <a:solidFill>
            <a:schemeClr val="tx2"/>
          </a:solidFill>
        </p:spPr>
        <p:txBody>
          <a:bodyPr>
            <a:noAutofit/>
          </a:bodyPr>
          <a:lstStyle/>
          <a:p>
            <a:pPr algn="l"/>
            <a:r>
              <a:rPr lang="en-US" sz="3600" b="1" dirty="0" smtClean="0">
                <a:solidFill>
                  <a:schemeClr val="bg1"/>
                </a:solidFill>
              </a:rPr>
              <a:t>Veils Some Christians Wear</a:t>
            </a:r>
            <a:endParaRPr lang="en-US" sz="3600" b="1" dirty="0">
              <a:solidFill>
                <a:schemeClr val="bg1"/>
              </a:solidFill>
            </a:endParaRPr>
          </a:p>
        </p:txBody>
      </p:sp>
      <p:pic>
        <p:nvPicPr>
          <p:cNvPr id="4" name="Content Placeholder 3" descr="Blind 3.png"/>
          <p:cNvPicPr>
            <a:picLocks noGrp="1" noChangeAspect="1"/>
          </p:cNvPicPr>
          <p:nvPr>
            <p:ph idx="1"/>
          </p:nvPr>
        </p:nvPicPr>
        <p:blipFill>
          <a:blip r:embed="rId2" cstate="print"/>
          <a:stretch>
            <a:fillRect/>
          </a:stretch>
        </p:blipFill>
        <p:spPr>
          <a:xfrm>
            <a:off x="5626325" y="381000"/>
            <a:ext cx="2908075" cy="1752600"/>
          </a:xfrm>
        </p:spPr>
      </p:pic>
      <p:sp>
        <p:nvSpPr>
          <p:cNvPr id="5" name="TextBox 4"/>
          <p:cNvSpPr txBox="1"/>
          <p:nvPr/>
        </p:nvSpPr>
        <p:spPr>
          <a:xfrm>
            <a:off x="381000" y="1600200"/>
            <a:ext cx="7391400" cy="2964914"/>
          </a:xfrm>
          <a:prstGeom prst="rect">
            <a:avLst/>
          </a:prstGeom>
          <a:noFill/>
        </p:spPr>
        <p:txBody>
          <a:bodyPr wrap="square" rtlCol="0">
            <a:spAutoFit/>
          </a:bodyPr>
          <a:lstStyle/>
          <a:p>
            <a:pPr marL="457200" indent="-457200">
              <a:lnSpc>
                <a:spcPts val="3200"/>
              </a:lnSpc>
              <a:buFont typeface="+mj-lt"/>
              <a:buAutoNum type="arabicPeriod" startAt="2"/>
            </a:pPr>
            <a:r>
              <a:rPr lang="en-US" sz="2400" b="1" dirty="0" smtClean="0"/>
              <a:t>Believe “evil company won’t corrupt.”</a:t>
            </a:r>
          </a:p>
          <a:p>
            <a:pPr marL="914400" lvl="1" indent="-457200">
              <a:lnSpc>
                <a:spcPts val="3200"/>
              </a:lnSpc>
              <a:buFont typeface="Wingdings" pitchFamily="2" charset="2"/>
              <a:buChar char="Ø"/>
            </a:pPr>
            <a:r>
              <a:rPr lang="en-US" sz="2400" b="1" dirty="0" smtClean="0"/>
              <a:t>1 Cor. 15:33; Prov. 24:1; Ps. 1:1-7</a:t>
            </a:r>
          </a:p>
          <a:p>
            <a:pPr marL="457200" indent="-457200">
              <a:lnSpc>
                <a:spcPts val="3200"/>
              </a:lnSpc>
              <a:buFont typeface="+mj-lt"/>
              <a:buAutoNum type="arabicPeriod" startAt="3"/>
            </a:pPr>
            <a:r>
              <a:rPr lang="en-US" sz="2400" b="1" dirty="0" smtClean="0"/>
              <a:t>Believe “its alright to drink as long as you don’t get drunk.”</a:t>
            </a:r>
          </a:p>
          <a:p>
            <a:pPr marL="914400" lvl="1" indent="-457200">
              <a:lnSpc>
                <a:spcPts val="3200"/>
              </a:lnSpc>
              <a:buFont typeface="Wingdings" pitchFamily="2" charset="2"/>
              <a:buChar char="Ø"/>
            </a:pPr>
            <a:r>
              <a:rPr lang="en-US" sz="2400" b="1" dirty="0" smtClean="0"/>
              <a:t>Prov. 23:31; 1 Pet. 4:3; 2 Thess. 2:12</a:t>
            </a:r>
          </a:p>
          <a:p>
            <a:pPr marL="457200" indent="-457200">
              <a:lnSpc>
                <a:spcPts val="3200"/>
              </a:lnSpc>
              <a:buFont typeface="+mj-lt"/>
              <a:buAutoNum type="arabicPeriod" startAt="4"/>
            </a:pPr>
            <a:r>
              <a:rPr lang="en-US" sz="2400" b="1" dirty="0" smtClean="0"/>
              <a:t>Believe “church discipline ineffective.”</a:t>
            </a:r>
          </a:p>
          <a:p>
            <a:pPr marL="914400" lvl="1" indent="-457200">
              <a:lnSpc>
                <a:spcPts val="3200"/>
              </a:lnSpc>
              <a:buFont typeface="Wingdings" pitchFamily="2" charset="2"/>
              <a:buChar char="Ø"/>
            </a:pPr>
            <a:r>
              <a:rPr lang="en-US" sz="2400" b="1" dirty="0" smtClean="0"/>
              <a:t>2 Thess. 3:6; 1 Cor. 7</a:t>
            </a:r>
          </a:p>
        </p:txBody>
      </p:sp>
      <p:sp>
        <p:nvSpPr>
          <p:cNvPr id="7" name="TextBox 6"/>
          <p:cNvSpPr txBox="1"/>
          <p:nvPr/>
        </p:nvSpPr>
        <p:spPr>
          <a:xfrm>
            <a:off x="533400" y="4648200"/>
            <a:ext cx="7162800" cy="1384995"/>
          </a:xfrm>
          <a:prstGeom prst="rect">
            <a:avLst/>
          </a:prstGeom>
          <a:solidFill>
            <a:schemeClr val="tx2"/>
          </a:solidFill>
        </p:spPr>
        <p:txBody>
          <a:bodyPr wrap="square" rtlCol="0">
            <a:spAutoFit/>
          </a:bodyPr>
          <a:lstStyle/>
          <a:p>
            <a:r>
              <a:rPr lang="en-US" sz="2800" b="1" dirty="0" smtClean="0">
                <a:solidFill>
                  <a:schemeClr val="bg1"/>
                </a:solidFill>
              </a:rPr>
              <a:t>Our faith must be in the Word of God</a:t>
            </a:r>
            <a:r>
              <a:rPr lang="en-US" sz="2800" b="1" dirty="0" smtClean="0">
                <a:solidFill>
                  <a:schemeClr val="bg1"/>
                </a:solidFill>
                <a:sym typeface="Wingdings" pitchFamily="2" charset="2"/>
              </a:rPr>
              <a:t> Not the philosophies, the traditions, or the things of this world</a:t>
            </a:r>
            <a:r>
              <a:rPr lang="en-US" sz="2800" b="1" dirty="0" smtClean="0">
                <a:solidFill>
                  <a:schemeClr val="bg1"/>
                </a:solidFill>
              </a:rPr>
              <a:t> (1 Cor. 2:1-5)!</a:t>
            </a:r>
            <a:endParaRPr lang="en-US" sz="2800" b="1" dirty="0">
              <a:solidFill>
                <a:schemeClr val="bg1"/>
              </a:solidFill>
            </a:endParaRPr>
          </a:p>
        </p:txBody>
      </p:sp>
      <p:sp>
        <p:nvSpPr>
          <p:cNvPr id="8" name="TextBox 7"/>
          <p:cNvSpPr txBox="1"/>
          <p:nvPr/>
        </p:nvSpPr>
        <p:spPr>
          <a:xfrm>
            <a:off x="457200" y="1676400"/>
            <a:ext cx="7696200" cy="4524315"/>
          </a:xfrm>
          <a:prstGeom prst="rect">
            <a:avLst/>
          </a:prstGeom>
          <a:solidFill>
            <a:schemeClr val="tx2"/>
          </a:solidFill>
        </p:spPr>
        <p:txBody>
          <a:bodyPr wrap="square" rtlCol="0">
            <a:spAutoFit/>
          </a:bodyPr>
          <a:lstStyle/>
          <a:p>
            <a:r>
              <a:rPr lang="en-US" sz="2400" dirty="0" smtClean="0">
                <a:solidFill>
                  <a:schemeClr val="bg1"/>
                </a:solidFill>
              </a:rPr>
              <a:t>1 And I, brethren, when I came to you, came not with excellency of speech or of wisdom, declaring unto you the testimony of God.</a:t>
            </a:r>
          </a:p>
          <a:p>
            <a:r>
              <a:rPr lang="en-US" sz="2400" dirty="0" smtClean="0">
                <a:solidFill>
                  <a:schemeClr val="bg1"/>
                </a:solidFill>
              </a:rPr>
              <a:t> 2 For I determined not to know any thing among you, save Jesus Christ, and him crucified.</a:t>
            </a:r>
          </a:p>
          <a:p>
            <a:r>
              <a:rPr lang="en-US" sz="2400" dirty="0" smtClean="0">
                <a:solidFill>
                  <a:schemeClr val="bg1"/>
                </a:solidFill>
              </a:rPr>
              <a:t> 3 And I was with you in weakness, and in fear, and in much trembling.</a:t>
            </a:r>
          </a:p>
          <a:p>
            <a:r>
              <a:rPr lang="en-US" sz="2400" dirty="0" smtClean="0">
                <a:solidFill>
                  <a:schemeClr val="bg1"/>
                </a:solidFill>
              </a:rPr>
              <a:t> 4 And my speech and my preaching was not with enticing words of man's wisdom, but in demonstration of the Spirit and of power:</a:t>
            </a:r>
          </a:p>
          <a:p>
            <a:r>
              <a:rPr lang="en-US" sz="2400" dirty="0" smtClean="0">
                <a:solidFill>
                  <a:schemeClr val="bg1"/>
                </a:solidFill>
              </a:rPr>
              <a:t> 5 That your faith should not stand in the wisdom of men, but in the power of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Scale>
                                      <p:cBhvr>
                                        <p:cTn id="7" dur="1000" decel="50000" fill="hold">
                                          <p:stCondLst>
                                            <p:cond delay="0"/>
                                          </p:stCondLst>
                                        </p:cTn>
                                        <p:tgtEl>
                                          <p:spTgt spid="5">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5">
                                            <p:txEl>
                                              <p:pRg st="0" end="0"/>
                                            </p:txEl>
                                          </p:spTgt>
                                        </p:tgtEl>
                                        <p:attrNameLst>
                                          <p:attrName>ppt_x</p:attrName>
                                          <p:attrName>ppt_y</p:attrName>
                                        </p:attrNameLst>
                                      </p:cBhvr>
                                    </p:animMotion>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Scale>
                                      <p:cBhvr>
                                        <p:cTn id="14" dur="1000" decel="50000" fill="hold">
                                          <p:stCondLst>
                                            <p:cond delay="0"/>
                                          </p:stCondLst>
                                        </p:cTn>
                                        <p:tgtEl>
                                          <p:spTgt spid="5">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5">
                                            <p:txEl>
                                              <p:pRg st="1" end="1"/>
                                            </p:txEl>
                                          </p:spTgt>
                                        </p:tgtEl>
                                        <p:attrNameLst>
                                          <p:attrName>ppt_x</p:attrName>
                                          <p:attrName>ppt_y</p:attrName>
                                        </p:attrNameLst>
                                      </p:cBhvr>
                                    </p:animMotion>
                                    <p:animEffect transition="in" filter="fade">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Scale>
                                      <p:cBhvr>
                                        <p:cTn id="21" dur="1000" decel="50000" fill="hold">
                                          <p:stCondLst>
                                            <p:cond delay="0"/>
                                          </p:stCondLst>
                                        </p:cTn>
                                        <p:tgtEl>
                                          <p:spTgt spid="5">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5">
                                            <p:txEl>
                                              <p:pRg st="2" end="2"/>
                                            </p:txEl>
                                          </p:spTgt>
                                        </p:tgtEl>
                                        <p:attrNameLst>
                                          <p:attrName>ppt_x</p:attrName>
                                          <p:attrName>ppt_y</p:attrName>
                                        </p:attrNameLst>
                                      </p:cBhvr>
                                    </p:animMotion>
                                    <p:animEffect transition="in" filter="fade">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Scale>
                                      <p:cBhvr>
                                        <p:cTn id="28" dur="1000" decel="50000" fill="hold">
                                          <p:stCondLst>
                                            <p:cond delay="0"/>
                                          </p:stCondLst>
                                        </p:cTn>
                                        <p:tgtEl>
                                          <p:spTgt spid="5">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5">
                                            <p:txEl>
                                              <p:pRg st="3" end="3"/>
                                            </p:txEl>
                                          </p:spTgt>
                                        </p:tgtEl>
                                        <p:attrNameLst>
                                          <p:attrName>ppt_x</p:attrName>
                                          <p:attrName>ppt_y</p:attrName>
                                        </p:attrNameLst>
                                      </p:cBhvr>
                                    </p:animMotion>
                                    <p:animEffect transition="in" filter="fade">
                                      <p:cBhvr>
                                        <p:cTn id="30" dur="10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Scale>
                                      <p:cBhvr>
                                        <p:cTn id="35" dur="1000" decel="50000" fill="hold">
                                          <p:stCondLst>
                                            <p:cond delay="0"/>
                                          </p:stCondLst>
                                        </p:cTn>
                                        <p:tgtEl>
                                          <p:spTgt spid="5">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5">
                                            <p:txEl>
                                              <p:pRg st="4" end="4"/>
                                            </p:txEl>
                                          </p:spTgt>
                                        </p:tgtEl>
                                        <p:attrNameLst>
                                          <p:attrName>ppt_x</p:attrName>
                                          <p:attrName>ppt_y</p:attrName>
                                        </p:attrNameLst>
                                      </p:cBhvr>
                                    </p:animMotion>
                                    <p:animEffect transition="in" filter="fade">
                                      <p:cBhvr>
                                        <p:cTn id="37" dur="10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Scale>
                                      <p:cBhvr>
                                        <p:cTn id="42" dur="1000" decel="50000" fill="hold">
                                          <p:stCondLst>
                                            <p:cond delay="0"/>
                                          </p:stCondLst>
                                        </p:cTn>
                                        <p:tgtEl>
                                          <p:spTgt spid="5">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5">
                                            <p:txEl>
                                              <p:pRg st="5" end="5"/>
                                            </p:txEl>
                                          </p:spTgt>
                                        </p:tgtEl>
                                        <p:attrNameLst>
                                          <p:attrName>ppt_x</p:attrName>
                                          <p:attrName>ppt_y</p:attrName>
                                        </p:attrNameLst>
                                      </p:cBhvr>
                                    </p:animMotion>
                                    <p:animEffect transition="in" filter="fade">
                                      <p:cBhvr>
                                        <p:cTn id="44" dur="10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2"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Scale>
                                      <p:cBhvr>
                                        <p:cTn id="49" dur="1000" decel="50000" fill="hold">
                                          <p:stCondLst>
                                            <p:cond delay="0"/>
                                          </p:stCondLst>
                                        </p:cTn>
                                        <p:tgtEl>
                                          <p:spTgt spid="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 dur="1000" decel="50000" fill="hold">
                                          <p:stCondLst>
                                            <p:cond delay="0"/>
                                          </p:stCondLst>
                                        </p:cTn>
                                        <p:tgtEl>
                                          <p:spTgt spid="7"/>
                                        </p:tgtEl>
                                        <p:attrNameLst>
                                          <p:attrName>ppt_x</p:attrName>
                                          <p:attrName>ppt_y</p:attrName>
                                        </p:attrNameLst>
                                      </p:cBhvr>
                                    </p:animMotion>
                                    <p:animEffect transition="in" filter="fade">
                                      <p:cBhvr>
                                        <p:cTn id="51" dur="1000"/>
                                        <p:tgtEl>
                                          <p:spTgt spid="7"/>
                                        </p:tgtEl>
                                      </p:cBhvr>
                                    </p:animEffect>
                                  </p:childTnLst>
                                </p:cTn>
                              </p:par>
                            </p:childTnLst>
                          </p:cTn>
                        </p:par>
                      </p:childTnLst>
                    </p:cTn>
                  </p:par>
                  <p:par>
                    <p:cTn id="52" fill="hold">
                      <p:stCondLst>
                        <p:cond delay="indefinite"/>
                      </p:stCondLst>
                      <p:childTnLst>
                        <p:par>
                          <p:cTn id="53" fill="hold">
                            <p:stCondLst>
                              <p:cond delay="0"/>
                            </p:stCondLst>
                            <p:childTnLst>
                              <p:par>
                                <p:cTn id="54" presetID="23" presetClass="entr" presetSubtype="528" fill="hold" grpId="0" nodeType="clickEffect">
                                  <p:stCondLst>
                                    <p:cond delay="0"/>
                                  </p:stCondLst>
                                  <p:childTnLst>
                                    <p:set>
                                      <p:cBhvr>
                                        <p:cTn id="55" dur="1" fill="hold">
                                          <p:stCondLst>
                                            <p:cond delay="0"/>
                                          </p:stCondLst>
                                        </p:cTn>
                                        <p:tgtEl>
                                          <p:spTgt spid="8"/>
                                        </p:tgtEl>
                                        <p:attrNameLst>
                                          <p:attrName>style.visibility</p:attrName>
                                        </p:attrNameLst>
                                      </p:cBhvr>
                                      <p:to>
                                        <p:strVal val="visible"/>
                                      </p:to>
                                    </p:set>
                                    <p:anim calcmode="lin" valueType="num">
                                      <p:cBhvr>
                                        <p:cTn id="56" dur="500" fill="hold"/>
                                        <p:tgtEl>
                                          <p:spTgt spid="8"/>
                                        </p:tgtEl>
                                        <p:attrNameLst>
                                          <p:attrName>ppt_w</p:attrName>
                                        </p:attrNameLst>
                                      </p:cBhvr>
                                      <p:tavLst>
                                        <p:tav tm="0">
                                          <p:val>
                                            <p:fltVal val="0"/>
                                          </p:val>
                                        </p:tav>
                                        <p:tav tm="100000">
                                          <p:val>
                                            <p:strVal val="#ppt_w"/>
                                          </p:val>
                                        </p:tav>
                                      </p:tavLst>
                                    </p:anim>
                                    <p:anim calcmode="lin" valueType="num">
                                      <p:cBhvr>
                                        <p:cTn id="57" dur="500" fill="hold"/>
                                        <p:tgtEl>
                                          <p:spTgt spid="8"/>
                                        </p:tgtEl>
                                        <p:attrNameLst>
                                          <p:attrName>ppt_h</p:attrName>
                                        </p:attrNameLst>
                                      </p:cBhvr>
                                      <p:tavLst>
                                        <p:tav tm="0">
                                          <p:val>
                                            <p:fltVal val="0"/>
                                          </p:val>
                                        </p:tav>
                                        <p:tav tm="100000">
                                          <p:val>
                                            <p:strVal val="#ppt_h"/>
                                          </p:val>
                                        </p:tav>
                                      </p:tavLst>
                                    </p:anim>
                                    <p:anim calcmode="lin" valueType="num">
                                      <p:cBhvr>
                                        <p:cTn id="58" dur="500" fill="hold"/>
                                        <p:tgtEl>
                                          <p:spTgt spid="8"/>
                                        </p:tgtEl>
                                        <p:attrNameLst>
                                          <p:attrName>ppt_x</p:attrName>
                                        </p:attrNameLst>
                                      </p:cBhvr>
                                      <p:tavLst>
                                        <p:tav tm="0">
                                          <p:val>
                                            <p:fltVal val="0.5"/>
                                          </p:val>
                                        </p:tav>
                                        <p:tav tm="100000">
                                          <p:val>
                                            <p:strVal val="#ppt_x"/>
                                          </p:val>
                                        </p:tav>
                                      </p:tavLst>
                                    </p:anim>
                                    <p:anim calcmode="lin" valueType="num">
                                      <p:cBhvr>
                                        <p:cTn id="59" dur="500" fill="hold"/>
                                        <p:tgtEl>
                                          <p:spTgt spid="8"/>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solidFill>
        </p:spPr>
        <p:txBody>
          <a:bodyPr>
            <a:normAutofit/>
          </a:bodyPr>
          <a:lstStyle/>
          <a:p>
            <a:pPr algn="l"/>
            <a:r>
              <a:rPr lang="en-US" sz="4000" b="1" dirty="0" smtClean="0">
                <a:solidFill>
                  <a:schemeClr val="bg1"/>
                </a:solidFill>
              </a:rPr>
              <a:t>Could Not Look to the End</a:t>
            </a:r>
            <a:r>
              <a:rPr lang="en-US" sz="4000" b="1" dirty="0" smtClean="0">
                <a:solidFill>
                  <a:schemeClr val="bg1"/>
                </a:solidFill>
                <a:sym typeface="Wingdings" pitchFamily="2" charset="2"/>
              </a:rPr>
              <a:t> Jesus</a:t>
            </a:r>
            <a:endParaRPr lang="en-US" sz="4000" b="1" dirty="0">
              <a:solidFill>
                <a:schemeClr val="bg1"/>
              </a:solidFill>
            </a:endParaRPr>
          </a:p>
        </p:txBody>
      </p:sp>
      <p:sp>
        <p:nvSpPr>
          <p:cNvPr id="3" name="Content Placeholder 2"/>
          <p:cNvSpPr>
            <a:spLocks noGrp="1"/>
          </p:cNvSpPr>
          <p:nvPr>
            <p:ph idx="1"/>
          </p:nvPr>
        </p:nvSpPr>
        <p:spPr>
          <a:xfrm>
            <a:off x="457200" y="1600200"/>
            <a:ext cx="5334000" cy="4876800"/>
          </a:xfrm>
        </p:spPr>
        <p:txBody>
          <a:bodyPr/>
          <a:lstStyle/>
          <a:p>
            <a:r>
              <a:rPr lang="en-US" dirty="0" smtClean="0"/>
              <a:t>Could </a:t>
            </a:r>
            <a:r>
              <a:rPr lang="en-US" b="1" u="sng" dirty="0" smtClean="0"/>
              <a:t>NOT</a:t>
            </a:r>
            <a:r>
              <a:rPr lang="en-US" dirty="0" smtClean="0"/>
              <a:t> See a Better Covenant (Heb. 8:6-13; 5:9).</a:t>
            </a:r>
          </a:p>
          <a:p>
            <a:endParaRPr lang="en-US" sz="1200" dirty="0" smtClean="0"/>
          </a:p>
          <a:p>
            <a:r>
              <a:rPr lang="en-US" dirty="0" smtClean="0"/>
              <a:t>Could </a:t>
            </a:r>
            <a:r>
              <a:rPr lang="en-US" b="1" u="sng" dirty="0" smtClean="0"/>
              <a:t>NOT</a:t>
            </a:r>
            <a:r>
              <a:rPr lang="en-US" dirty="0" smtClean="0"/>
              <a:t> See Salvation In Christ for ALL Men (Rom. 10:1-4; Matt. 5:17-18).</a:t>
            </a:r>
            <a:endParaRPr lang="en-US" dirty="0"/>
          </a:p>
        </p:txBody>
      </p:sp>
      <p:pic>
        <p:nvPicPr>
          <p:cNvPr id="4" name="Picture 3" descr="Blindfolded 2.gif"/>
          <p:cNvPicPr>
            <a:picLocks noChangeAspect="1"/>
          </p:cNvPicPr>
          <p:nvPr/>
        </p:nvPicPr>
        <p:blipFill>
          <a:blip r:embed="rId2" cstate="print"/>
          <a:stretch>
            <a:fillRect/>
          </a:stretch>
        </p:blipFill>
        <p:spPr>
          <a:xfrm>
            <a:off x="5791200" y="1676400"/>
            <a:ext cx="2425801" cy="262154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Scale>
                                      <p:cBhvr>
                                        <p:cTn id="14"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2" end="2"/>
                                            </p:txEl>
                                          </p:spTgt>
                                        </p:tgtEl>
                                        <p:attrNameLst>
                                          <p:attrName>ppt_x</p:attrName>
                                          <p:attrName>ppt_y</p:attrName>
                                        </p:attrNameLst>
                                      </p:cBhvr>
                                    </p:animMotion>
                                    <p:animEffect transition="in" filter="fade">
                                      <p:cBhvr>
                                        <p:cTn id="1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solidFill>
        </p:spPr>
        <p:txBody>
          <a:bodyPr>
            <a:normAutofit/>
          </a:bodyPr>
          <a:lstStyle/>
          <a:p>
            <a:pPr algn="l"/>
            <a:r>
              <a:rPr lang="en-US" sz="3600" b="1" dirty="0" smtClean="0">
                <a:solidFill>
                  <a:schemeClr val="bg1"/>
                </a:solidFill>
              </a:rPr>
              <a:t>Many Prophecies Seemed Contradictory</a:t>
            </a:r>
            <a:endParaRPr lang="en-US" sz="3600" b="1" dirty="0">
              <a:solidFill>
                <a:schemeClr val="bg1"/>
              </a:solidFill>
            </a:endParaRPr>
          </a:p>
        </p:txBody>
      </p:sp>
      <p:sp>
        <p:nvSpPr>
          <p:cNvPr id="3" name="Content Placeholder 2"/>
          <p:cNvSpPr>
            <a:spLocks noGrp="1"/>
          </p:cNvSpPr>
          <p:nvPr>
            <p:ph idx="1"/>
          </p:nvPr>
        </p:nvSpPr>
        <p:spPr>
          <a:xfrm>
            <a:off x="457200" y="1447800"/>
            <a:ext cx="8001000" cy="5029200"/>
          </a:xfrm>
        </p:spPr>
        <p:txBody>
          <a:bodyPr>
            <a:normAutofit/>
          </a:bodyPr>
          <a:lstStyle/>
          <a:p>
            <a:pPr>
              <a:buNone/>
            </a:pPr>
            <a:r>
              <a:rPr lang="en-US" b="1" dirty="0" smtClean="0"/>
              <a:t>Messiah</a:t>
            </a:r>
            <a:r>
              <a:rPr lang="en-US" dirty="0" smtClean="0"/>
              <a:t> </a:t>
            </a:r>
            <a:r>
              <a:rPr lang="en-US" dirty="0" smtClean="0">
                <a:sym typeface="Wingdings" pitchFamily="2" charset="2"/>
              </a:rPr>
              <a:t> Man and God</a:t>
            </a:r>
          </a:p>
          <a:p>
            <a:pPr>
              <a:buNone/>
            </a:pPr>
            <a:r>
              <a:rPr lang="en-US" dirty="0" smtClean="0">
                <a:sym typeface="Wingdings" pitchFamily="2" charset="2"/>
              </a:rPr>
              <a:t> Suffering, yet Reigning</a:t>
            </a:r>
          </a:p>
          <a:p>
            <a:pPr>
              <a:buNone/>
            </a:pPr>
            <a:r>
              <a:rPr lang="en-US" dirty="0" smtClean="0">
                <a:sym typeface="Wingdings" pitchFamily="2" charset="2"/>
              </a:rPr>
              <a:t> Dying and Ever-living</a:t>
            </a:r>
          </a:p>
          <a:p>
            <a:pPr>
              <a:buNone/>
            </a:pPr>
            <a:r>
              <a:rPr lang="en-US" dirty="0" smtClean="0">
                <a:sym typeface="Wingdings" pitchFamily="2" charset="2"/>
              </a:rPr>
              <a:t> Mighty Prince, A King &amp; A Man of Sorrows</a:t>
            </a:r>
          </a:p>
          <a:p>
            <a:pPr>
              <a:buFont typeface="Wingdings"/>
              <a:buChar char="à"/>
            </a:pPr>
            <a:r>
              <a:rPr lang="en-US" dirty="0" smtClean="0">
                <a:sym typeface="Wingdings" pitchFamily="2" charset="2"/>
              </a:rPr>
              <a:t>Humble, yet Glorious</a:t>
            </a:r>
          </a:p>
          <a:p>
            <a:r>
              <a:rPr lang="en-US" sz="2800" dirty="0" smtClean="0">
                <a:sym typeface="Wingdings" pitchFamily="2" charset="2"/>
              </a:rPr>
              <a:t>Seemed hard to reconcile until Christ came!</a:t>
            </a:r>
          </a:p>
          <a:p>
            <a:r>
              <a:rPr lang="en-US" sz="2800" dirty="0" smtClean="0">
                <a:sym typeface="Wingdings" pitchFamily="2" charset="2"/>
              </a:rPr>
              <a:t>Ethiopian in darkness  Philip unveiled it for him (Acts 8:26-40).</a:t>
            </a:r>
            <a:endParaRPr lang="en-US" sz="2800" dirty="0"/>
          </a:p>
        </p:txBody>
      </p:sp>
      <p:pic>
        <p:nvPicPr>
          <p:cNvPr id="4" name="Picture 3" descr="Blindfolded 1.gif"/>
          <p:cNvPicPr>
            <a:picLocks noChangeAspect="1"/>
          </p:cNvPicPr>
          <p:nvPr/>
        </p:nvPicPr>
        <p:blipFill>
          <a:blip r:embed="rId2" cstate="print"/>
          <a:stretch>
            <a:fillRect/>
          </a:stretch>
        </p:blipFill>
        <p:spPr>
          <a:xfrm>
            <a:off x="5867400" y="1066800"/>
            <a:ext cx="2288705" cy="218526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Scale>
                                      <p:cBhvr>
                                        <p:cTn id="28"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3" end="3"/>
                                            </p:txEl>
                                          </p:spTgt>
                                        </p:tgtEl>
                                        <p:attrNameLst>
                                          <p:attrName>ppt_x</p:attrName>
                                          <p:attrName>ppt_y</p:attrName>
                                        </p:attrNameLst>
                                      </p:cBhvr>
                                    </p:animMotion>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Scale>
                                      <p:cBhvr>
                                        <p:cTn id="35"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4" end="4"/>
                                            </p:txEl>
                                          </p:spTgt>
                                        </p:tgtEl>
                                        <p:attrNameLst>
                                          <p:attrName>ppt_x</p:attrName>
                                          <p:attrName>ppt_y</p:attrName>
                                        </p:attrNameLst>
                                      </p:cBhvr>
                                    </p:animMotion>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Scale>
                                      <p:cBhvr>
                                        <p:cTn id="42"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3">
                                            <p:txEl>
                                              <p:pRg st="5" end="5"/>
                                            </p:txEl>
                                          </p:spTgt>
                                        </p:tgtEl>
                                        <p:attrNameLst>
                                          <p:attrName>ppt_x</p:attrName>
                                          <p:attrName>ppt_y</p:attrName>
                                        </p:attrNameLst>
                                      </p:cBhvr>
                                    </p:animMotion>
                                    <p:animEffect transition="in" filter="fade">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Scale>
                                      <p:cBhvr>
                                        <p:cTn id="49"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 dur="1000" decel="50000" fill="hold">
                                          <p:stCondLst>
                                            <p:cond delay="0"/>
                                          </p:stCondLst>
                                        </p:cTn>
                                        <p:tgtEl>
                                          <p:spTgt spid="3">
                                            <p:txEl>
                                              <p:pRg st="6" end="6"/>
                                            </p:txEl>
                                          </p:spTgt>
                                        </p:tgtEl>
                                        <p:attrNameLst>
                                          <p:attrName>ppt_x</p:attrName>
                                          <p:attrName>ppt_y</p:attrName>
                                        </p:attrNameLst>
                                      </p:cBhvr>
                                    </p:animMotion>
                                    <p:animEffect transition="in" filter="fade">
                                      <p:cBhvr>
                                        <p:cTn id="5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solidFill>
        </p:spPr>
        <p:txBody>
          <a:bodyPr/>
          <a:lstStyle/>
          <a:p>
            <a:pPr algn="l"/>
            <a:r>
              <a:rPr lang="en-US" b="1" dirty="0" smtClean="0">
                <a:solidFill>
                  <a:schemeClr val="bg1"/>
                </a:solidFill>
              </a:rPr>
              <a:t>Jews: Still Blinded Today</a:t>
            </a:r>
            <a:endParaRPr lang="en-US" b="1" dirty="0">
              <a:solidFill>
                <a:schemeClr val="bg1"/>
              </a:solidFill>
            </a:endParaRPr>
          </a:p>
        </p:txBody>
      </p:sp>
      <p:pic>
        <p:nvPicPr>
          <p:cNvPr id="4" name="Content Placeholder 3" descr="Blinded.png"/>
          <p:cNvPicPr>
            <a:picLocks noGrp="1" noChangeAspect="1"/>
          </p:cNvPicPr>
          <p:nvPr>
            <p:ph idx="1"/>
          </p:nvPr>
        </p:nvPicPr>
        <p:blipFill>
          <a:blip r:embed="rId2" cstate="print"/>
          <a:stretch>
            <a:fillRect/>
          </a:stretch>
        </p:blipFill>
        <p:spPr>
          <a:xfrm>
            <a:off x="6019800" y="1142999"/>
            <a:ext cx="1905000" cy="2958075"/>
          </a:xfrm>
        </p:spPr>
      </p:pic>
      <p:sp>
        <p:nvSpPr>
          <p:cNvPr id="6" name="TextBox 5"/>
          <p:cNvSpPr txBox="1"/>
          <p:nvPr/>
        </p:nvSpPr>
        <p:spPr>
          <a:xfrm>
            <a:off x="457200" y="1676400"/>
            <a:ext cx="5029200" cy="523220"/>
          </a:xfrm>
          <a:prstGeom prst="rect">
            <a:avLst/>
          </a:prstGeom>
          <a:solidFill>
            <a:srgbClr val="FFFF00"/>
          </a:solidFill>
        </p:spPr>
        <p:txBody>
          <a:bodyPr wrap="square" rtlCol="0">
            <a:spAutoFit/>
          </a:bodyPr>
          <a:lstStyle/>
          <a:p>
            <a:r>
              <a:rPr lang="en-US" sz="2800" b="1" dirty="0" smtClean="0"/>
              <a:t>Veil is NOT on the Law of Moses!</a:t>
            </a:r>
            <a:endParaRPr lang="en-US" sz="2800" b="1" dirty="0"/>
          </a:p>
        </p:txBody>
      </p:sp>
      <p:sp>
        <p:nvSpPr>
          <p:cNvPr id="7" name="TextBox 6"/>
          <p:cNvSpPr txBox="1"/>
          <p:nvPr/>
        </p:nvSpPr>
        <p:spPr>
          <a:xfrm>
            <a:off x="457200" y="2357656"/>
            <a:ext cx="5334000" cy="2677656"/>
          </a:xfrm>
          <a:prstGeom prst="rect">
            <a:avLst/>
          </a:prstGeom>
          <a:solidFill>
            <a:schemeClr val="tx2"/>
          </a:solidFill>
        </p:spPr>
        <p:txBody>
          <a:bodyPr wrap="square" rtlCol="0">
            <a:spAutoFit/>
          </a:bodyPr>
          <a:lstStyle/>
          <a:p>
            <a:r>
              <a:rPr lang="en-US" sz="2400" b="1" dirty="0" smtClean="0">
                <a:solidFill>
                  <a:schemeClr val="bg1"/>
                </a:solidFill>
              </a:rPr>
              <a:t>John 5:45 </a:t>
            </a:r>
            <a:r>
              <a:rPr lang="en-US" sz="2400" dirty="0">
                <a:solidFill>
                  <a:schemeClr val="bg1"/>
                </a:solidFill>
              </a:rPr>
              <a:t> </a:t>
            </a:r>
            <a:r>
              <a:rPr lang="en-US" sz="2400" dirty="0" smtClean="0">
                <a:solidFill>
                  <a:schemeClr val="bg1"/>
                </a:solidFill>
              </a:rPr>
              <a:t>Do not think that I shall accuse you to the Father; there is one who accuses you--Moses, in whom you trust.</a:t>
            </a:r>
          </a:p>
          <a:p>
            <a:r>
              <a:rPr lang="en-US" sz="2400" dirty="0" smtClean="0">
                <a:solidFill>
                  <a:schemeClr val="bg1"/>
                </a:solidFill>
              </a:rPr>
              <a:t> </a:t>
            </a:r>
            <a:r>
              <a:rPr lang="en-US" sz="2400" b="1" dirty="0" smtClean="0">
                <a:solidFill>
                  <a:schemeClr val="bg1"/>
                </a:solidFill>
              </a:rPr>
              <a:t>46</a:t>
            </a:r>
            <a:r>
              <a:rPr lang="en-US" sz="2400" dirty="0" smtClean="0">
                <a:solidFill>
                  <a:schemeClr val="bg1"/>
                </a:solidFill>
              </a:rPr>
              <a:t>  For if you believed Moses, you would believe Me; for he wrote about Me.</a:t>
            </a:r>
          </a:p>
          <a:p>
            <a:r>
              <a:rPr lang="en-US" sz="2400" dirty="0" smtClean="0">
                <a:solidFill>
                  <a:schemeClr val="bg1"/>
                </a:solidFill>
              </a:rPr>
              <a:t> </a:t>
            </a:r>
            <a:r>
              <a:rPr lang="en-US" sz="2400" b="1" dirty="0" smtClean="0">
                <a:solidFill>
                  <a:schemeClr val="bg1"/>
                </a:solidFill>
              </a:rPr>
              <a:t>47</a:t>
            </a:r>
            <a:r>
              <a:rPr lang="en-US" sz="2400" dirty="0" smtClean="0">
                <a:solidFill>
                  <a:schemeClr val="bg1"/>
                </a:solidFill>
              </a:rPr>
              <a:t>  But if you do not believe his writings, how will you believe My words?"</a:t>
            </a:r>
          </a:p>
        </p:txBody>
      </p:sp>
      <p:sp>
        <p:nvSpPr>
          <p:cNvPr id="8" name="TextBox 7"/>
          <p:cNvSpPr txBox="1"/>
          <p:nvPr/>
        </p:nvSpPr>
        <p:spPr>
          <a:xfrm>
            <a:off x="457200" y="5193348"/>
            <a:ext cx="5029200" cy="523220"/>
          </a:xfrm>
          <a:prstGeom prst="rect">
            <a:avLst/>
          </a:prstGeom>
          <a:solidFill>
            <a:srgbClr val="FFFF00"/>
          </a:solidFill>
        </p:spPr>
        <p:txBody>
          <a:bodyPr wrap="square" rtlCol="0">
            <a:spAutoFit/>
          </a:bodyPr>
          <a:lstStyle/>
          <a:p>
            <a:r>
              <a:rPr lang="en-US" sz="2800" b="1" dirty="0" smtClean="0"/>
              <a:t>Veil is on their heart!</a:t>
            </a:r>
            <a:endParaRPr lang="en-US" sz="2800" b="1" dirty="0"/>
          </a:p>
        </p:txBody>
      </p:sp>
      <p:sp>
        <p:nvSpPr>
          <p:cNvPr id="9" name="TextBox 8"/>
          <p:cNvSpPr txBox="1"/>
          <p:nvPr/>
        </p:nvSpPr>
        <p:spPr>
          <a:xfrm>
            <a:off x="457200" y="5874603"/>
            <a:ext cx="7010400" cy="830997"/>
          </a:xfrm>
          <a:prstGeom prst="rect">
            <a:avLst/>
          </a:prstGeom>
          <a:solidFill>
            <a:schemeClr val="tx2"/>
          </a:solidFill>
        </p:spPr>
        <p:txBody>
          <a:bodyPr wrap="square" rtlCol="0">
            <a:spAutoFit/>
          </a:bodyPr>
          <a:lstStyle/>
          <a:p>
            <a:r>
              <a:rPr lang="en-US" sz="2400" b="1" dirty="0" smtClean="0">
                <a:solidFill>
                  <a:schemeClr val="bg1"/>
                </a:solidFill>
              </a:rPr>
              <a:t>2 Cor. 3:15  But even to this day, when Moses is read, a veil lies on their heart.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Scale>
                                      <p:cBhvr>
                                        <p:cTn id="7" dur="1000" decel="50000" fill="hold">
                                          <p:stCondLst>
                                            <p:cond delay="0"/>
                                          </p:stCondLst>
                                        </p:cTn>
                                        <p:tgtEl>
                                          <p:spTgt spid="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6"/>
                                        </p:tgtEl>
                                        <p:attrNameLst>
                                          <p:attrName>ppt_x</p:attrName>
                                          <p:attrName>ppt_y</p:attrName>
                                        </p:attrNameLst>
                                      </p:cBhvr>
                                    </p:animMotion>
                                    <p:animEffect transition="in" filter="fade">
                                      <p:cBhvr>
                                        <p:cTn id="9" dur="10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Scale>
                                      <p:cBhvr>
                                        <p:cTn id="14" dur="1000" decel="50000" fill="hold">
                                          <p:stCondLst>
                                            <p:cond delay="0"/>
                                          </p:stCondLst>
                                        </p:cTn>
                                        <p:tgtEl>
                                          <p:spTgt spid="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7"/>
                                        </p:tgtEl>
                                        <p:attrNameLst>
                                          <p:attrName>ppt_x</p:attrName>
                                          <p:attrName>ppt_y</p:attrName>
                                        </p:attrNameLst>
                                      </p:cBhvr>
                                    </p:animMotion>
                                    <p:animEffect transition="in" filter="fade">
                                      <p:cBhvr>
                                        <p:cTn id="16" dur="10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Scale>
                                      <p:cBhvr>
                                        <p:cTn id="21"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8"/>
                                        </p:tgtEl>
                                        <p:attrNameLst>
                                          <p:attrName>ppt_x</p:attrName>
                                          <p:attrName>ppt_y</p:attrName>
                                        </p:attrNameLst>
                                      </p:cBhvr>
                                    </p:animMotion>
                                    <p:animEffect transition="in" filter="fade">
                                      <p:cBhvr>
                                        <p:cTn id="23" dur="10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Scale>
                                      <p:cBhvr>
                                        <p:cTn id="28" dur="1000" decel="50000" fill="hold">
                                          <p:stCondLst>
                                            <p:cond delay="0"/>
                                          </p:stCondLst>
                                        </p:cTn>
                                        <p:tgtEl>
                                          <p:spTgt spid="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9"/>
                                        </p:tgtEl>
                                        <p:attrNameLst>
                                          <p:attrName>ppt_x</p:attrName>
                                          <p:attrName>ppt_y</p:attrName>
                                        </p:attrNameLst>
                                      </p:cBhvr>
                                    </p:animMotion>
                                    <p:animEffect transition="in" filter="fade">
                                      <p:cBhvr>
                                        <p:cTn id="3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solidFill>
        </p:spPr>
        <p:txBody>
          <a:bodyPr/>
          <a:lstStyle/>
          <a:p>
            <a:pPr algn="l"/>
            <a:r>
              <a:rPr lang="en-US" dirty="0" smtClean="0">
                <a:solidFill>
                  <a:schemeClr val="bg1"/>
                </a:solidFill>
              </a:rPr>
              <a:t>Satan Blinded Their Eyes</a:t>
            </a:r>
            <a:endParaRPr lang="en-US" dirty="0">
              <a:solidFill>
                <a:schemeClr val="bg1"/>
              </a:solidFill>
            </a:endParaRPr>
          </a:p>
        </p:txBody>
      </p:sp>
      <p:sp>
        <p:nvSpPr>
          <p:cNvPr id="3" name="Content Placeholder 2"/>
          <p:cNvSpPr>
            <a:spLocks noGrp="1"/>
          </p:cNvSpPr>
          <p:nvPr>
            <p:ph idx="1"/>
          </p:nvPr>
        </p:nvSpPr>
        <p:spPr>
          <a:xfrm>
            <a:off x="457200" y="1600200"/>
            <a:ext cx="6400800" cy="5029200"/>
          </a:xfrm>
        </p:spPr>
        <p:txBody>
          <a:bodyPr>
            <a:normAutofit lnSpcReduction="10000"/>
          </a:bodyPr>
          <a:lstStyle/>
          <a:p>
            <a:pPr>
              <a:buNone/>
            </a:pPr>
            <a:r>
              <a:rPr lang="en-US" sz="2400" b="1" dirty="0" smtClean="0"/>
              <a:t>2 Cor. 4:3  </a:t>
            </a:r>
            <a:r>
              <a:rPr lang="en-US" sz="2400" dirty="0" smtClean="0"/>
              <a:t>But even if our gospel is veiled, it is veiled to those who are perishing, </a:t>
            </a:r>
            <a:r>
              <a:rPr lang="en-US" sz="2400" b="1" dirty="0" smtClean="0"/>
              <a:t>4</a:t>
            </a:r>
            <a:r>
              <a:rPr lang="en-US" sz="2400" dirty="0" smtClean="0"/>
              <a:t> whose minds the god of this age has blinded, who do not believe, lest the light of the gospel of the glory of Christ, who is the image of God, should shine on them.</a:t>
            </a:r>
          </a:p>
          <a:p>
            <a:r>
              <a:rPr lang="en-US" sz="2400" b="1" dirty="0" smtClean="0"/>
              <a:t>NOT  “god” because of divine attributes.</a:t>
            </a:r>
          </a:p>
          <a:p>
            <a:pPr lvl="1"/>
            <a:r>
              <a:rPr lang="en-US" sz="2400" dirty="0" smtClean="0"/>
              <a:t>The world pays him homage.</a:t>
            </a:r>
          </a:p>
          <a:p>
            <a:pPr lvl="1"/>
            <a:r>
              <a:rPr lang="en-US" sz="2400" dirty="0" smtClean="0"/>
              <a:t>He has the affections of their hearts.</a:t>
            </a:r>
          </a:p>
          <a:p>
            <a:pPr lvl="1"/>
            <a:r>
              <a:rPr lang="en-US" sz="2400" dirty="0" smtClean="0"/>
              <a:t>Man obeys his will, executes his plans.</a:t>
            </a:r>
          </a:p>
          <a:p>
            <a:pPr lvl="1"/>
            <a:r>
              <a:rPr lang="en-US" sz="2400" dirty="0" smtClean="0"/>
              <a:t>Ruler in the hearts and lives of men.</a:t>
            </a:r>
          </a:p>
          <a:p>
            <a:r>
              <a:rPr lang="en-US" sz="2800" b="1" dirty="0" smtClean="0"/>
              <a:t>Satan has deceived or blinded the world into doing his will.</a:t>
            </a:r>
          </a:p>
          <a:p>
            <a:pPr lvl="1"/>
            <a:endParaRPr lang="en-US" sz="2000" b="1" dirty="0" smtClean="0"/>
          </a:p>
        </p:txBody>
      </p:sp>
      <p:pic>
        <p:nvPicPr>
          <p:cNvPr id="4" name="Picture 3" descr="Blind 3.png"/>
          <p:cNvPicPr>
            <a:picLocks noChangeAspect="1"/>
          </p:cNvPicPr>
          <p:nvPr/>
        </p:nvPicPr>
        <p:blipFill>
          <a:blip r:embed="rId2" cstate="print"/>
          <a:stretch>
            <a:fillRect/>
          </a:stretch>
        </p:blipFill>
        <p:spPr>
          <a:xfrm>
            <a:off x="6109487" y="457200"/>
            <a:ext cx="3034513" cy="1828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Scale>
                                      <p:cBhvr>
                                        <p:cTn id="28"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3" end="3"/>
                                            </p:txEl>
                                          </p:spTgt>
                                        </p:tgtEl>
                                        <p:attrNameLst>
                                          <p:attrName>ppt_x</p:attrName>
                                          <p:attrName>ppt_y</p:attrName>
                                        </p:attrNameLst>
                                      </p:cBhvr>
                                    </p:animMotion>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Scale>
                                      <p:cBhvr>
                                        <p:cTn id="35"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4" end="4"/>
                                            </p:txEl>
                                          </p:spTgt>
                                        </p:tgtEl>
                                        <p:attrNameLst>
                                          <p:attrName>ppt_x</p:attrName>
                                          <p:attrName>ppt_y</p:attrName>
                                        </p:attrNameLst>
                                      </p:cBhvr>
                                    </p:animMotion>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Scale>
                                      <p:cBhvr>
                                        <p:cTn id="42"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3">
                                            <p:txEl>
                                              <p:pRg st="5" end="5"/>
                                            </p:txEl>
                                          </p:spTgt>
                                        </p:tgtEl>
                                        <p:attrNameLst>
                                          <p:attrName>ppt_x</p:attrName>
                                          <p:attrName>ppt_y</p:attrName>
                                        </p:attrNameLst>
                                      </p:cBhvr>
                                    </p:animMotion>
                                    <p:animEffect transition="in" filter="fade">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Scale>
                                      <p:cBhvr>
                                        <p:cTn id="49"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 dur="1000" decel="50000" fill="hold">
                                          <p:stCondLst>
                                            <p:cond delay="0"/>
                                          </p:stCondLst>
                                        </p:cTn>
                                        <p:tgtEl>
                                          <p:spTgt spid="3">
                                            <p:txEl>
                                              <p:pRg st="6" end="6"/>
                                            </p:txEl>
                                          </p:spTgt>
                                        </p:tgtEl>
                                        <p:attrNameLst>
                                          <p:attrName>ppt_x</p:attrName>
                                          <p:attrName>ppt_y</p:attrName>
                                        </p:attrNameLst>
                                      </p:cBhvr>
                                    </p:animMotion>
                                    <p:animEffect transition="in" filter="fade">
                                      <p:cBhvr>
                                        <p:cTn id="5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143000"/>
          </a:xfrm>
          <a:solidFill>
            <a:schemeClr val="tx2"/>
          </a:solidFill>
        </p:spPr>
        <p:txBody>
          <a:bodyPr>
            <a:noAutofit/>
          </a:bodyPr>
          <a:lstStyle/>
          <a:p>
            <a:pPr algn="l"/>
            <a:r>
              <a:rPr lang="en-US" sz="3600" b="1" dirty="0" smtClean="0">
                <a:solidFill>
                  <a:schemeClr val="bg1"/>
                </a:solidFill>
              </a:rPr>
              <a:t>How Does Satan Blind the </a:t>
            </a:r>
            <a:br>
              <a:rPr lang="en-US" sz="3600" b="1" dirty="0" smtClean="0">
                <a:solidFill>
                  <a:schemeClr val="bg1"/>
                </a:solidFill>
              </a:rPr>
            </a:br>
            <a:r>
              <a:rPr lang="en-US" sz="3600" b="1" dirty="0" smtClean="0">
                <a:solidFill>
                  <a:schemeClr val="bg1"/>
                </a:solidFill>
              </a:rPr>
              <a:t>Eyes of the World?</a:t>
            </a:r>
            <a:endParaRPr lang="en-US" sz="3600" b="1" dirty="0">
              <a:solidFill>
                <a:schemeClr val="bg1"/>
              </a:solidFill>
            </a:endParaRPr>
          </a:p>
        </p:txBody>
      </p:sp>
      <p:pic>
        <p:nvPicPr>
          <p:cNvPr id="4" name="Content Placeholder 3" descr="Blind 3.png"/>
          <p:cNvPicPr>
            <a:picLocks noGrp="1" noChangeAspect="1"/>
          </p:cNvPicPr>
          <p:nvPr>
            <p:ph idx="1"/>
          </p:nvPr>
        </p:nvPicPr>
        <p:blipFill>
          <a:blip r:embed="rId2" cstate="print"/>
          <a:stretch>
            <a:fillRect/>
          </a:stretch>
        </p:blipFill>
        <p:spPr>
          <a:xfrm>
            <a:off x="5562600" y="381000"/>
            <a:ext cx="2908075" cy="1752600"/>
          </a:xfrm>
        </p:spPr>
      </p:pic>
      <p:sp>
        <p:nvSpPr>
          <p:cNvPr id="5" name="TextBox 4"/>
          <p:cNvSpPr txBox="1"/>
          <p:nvPr/>
        </p:nvSpPr>
        <p:spPr>
          <a:xfrm>
            <a:off x="609600" y="1600200"/>
            <a:ext cx="6324600" cy="4995406"/>
          </a:xfrm>
          <a:prstGeom prst="rect">
            <a:avLst/>
          </a:prstGeom>
          <a:noFill/>
        </p:spPr>
        <p:txBody>
          <a:bodyPr wrap="square" rtlCol="0">
            <a:spAutoFit/>
          </a:bodyPr>
          <a:lstStyle/>
          <a:p>
            <a:pPr marL="342900" indent="-342900">
              <a:lnSpc>
                <a:spcPts val="3200"/>
              </a:lnSpc>
              <a:buFont typeface="+mj-lt"/>
              <a:buAutoNum type="arabicPeriod"/>
            </a:pPr>
            <a:r>
              <a:rPr lang="en-US" sz="2400" b="1" dirty="0" smtClean="0"/>
              <a:t>By False Reasoning (Gen. 3:4-5).</a:t>
            </a:r>
          </a:p>
          <a:p>
            <a:pPr marL="800100" lvl="1" indent="-342900">
              <a:lnSpc>
                <a:spcPts val="3200"/>
              </a:lnSpc>
              <a:buFont typeface="+mj-lt"/>
              <a:buAutoNum type="alphaLcParenR"/>
            </a:pPr>
            <a:r>
              <a:rPr lang="en-US" sz="2400" dirty="0" smtClean="0"/>
              <a:t>“You’ll be like gods.”</a:t>
            </a:r>
          </a:p>
          <a:p>
            <a:pPr marL="800100" lvl="1" indent="-342900">
              <a:lnSpc>
                <a:spcPts val="3200"/>
              </a:lnSpc>
              <a:buFont typeface="+mj-lt"/>
              <a:buAutoNum type="alphaLcParenR"/>
            </a:pPr>
            <a:r>
              <a:rPr lang="en-US" sz="2400" dirty="0" smtClean="0"/>
              <a:t>“This many people can’t be wrong.”</a:t>
            </a:r>
          </a:p>
          <a:p>
            <a:pPr marL="800100" lvl="1" indent="-342900">
              <a:lnSpc>
                <a:spcPts val="3200"/>
              </a:lnSpc>
              <a:buFont typeface="+mj-lt"/>
              <a:buAutoNum type="alphaLcParenR"/>
            </a:pPr>
            <a:r>
              <a:rPr lang="en-US" sz="2400" dirty="0" smtClean="0"/>
              <a:t>“This is too good to be wrong.”</a:t>
            </a:r>
          </a:p>
          <a:p>
            <a:pPr marL="800100" lvl="1" indent="-342900">
              <a:lnSpc>
                <a:spcPts val="3200"/>
              </a:lnSpc>
              <a:buFont typeface="+mj-lt"/>
              <a:buAutoNum type="alphaLcParenR"/>
            </a:pPr>
            <a:r>
              <a:rPr lang="en-US" sz="2400" dirty="0" smtClean="0"/>
              <a:t>“A ‘little’ sin won’t hurt.”</a:t>
            </a:r>
          </a:p>
          <a:p>
            <a:pPr marL="342900" indent="-342900">
              <a:lnSpc>
                <a:spcPts val="3200"/>
              </a:lnSpc>
              <a:buFont typeface="+mj-lt"/>
              <a:buAutoNum type="arabicPeriod"/>
            </a:pPr>
            <a:r>
              <a:rPr lang="en-US" sz="2400" b="1" dirty="0" smtClean="0"/>
              <a:t>Envy (Jn. 11:48; Mk. 15:10).</a:t>
            </a:r>
          </a:p>
          <a:p>
            <a:pPr marL="342900" indent="-342900">
              <a:lnSpc>
                <a:spcPts val="3200"/>
              </a:lnSpc>
              <a:buFont typeface="+mj-lt"/>
              <a:buAutoNum type="arabicPeriod"/>
            </a:pPr>
            <a:r>
              <a:rPr lang="en-US" sz="2400" b="1" dirty="0" smtClean="0"/>
              <a:t>Praise of Men (Jn. 12:42-43).</a:t>
            </a:r>
          </a:p>
          <a:p>
            <a:pPr marL="342900" indent="-342900">
              <a:lnSpc>
                <a:spcPts val="3200"/>
              </a:lnSpc>
              <a:buFont typeface="+mj-lt"/>
              <a:buAutoNum type="arabicPeriod"/>
            </a:pPr>
            <a:r>
              <a:rPr lang="en-US" sz="2400" b="1" dirty="0" smtClean="0"/>
              <a:t>Family Ties (Matt. 10:34-38).</a:t>
            </a:r>
          </a:p>
          <a:p>
            <a:pPr marL="342900" indent="-342900">
              <a:lnSpc>
                <a:spcPts val="3200"/>
              </a:lnSpc>
              <a:buFont typeface="+mj-lt"/>
              <a:buAutoNum type="arabicPeriod"/>
            </a:pPr>
            <a:r>
              <a:rPr lang="en-US" sz="2400" b="1" dirty="0" smtClean="0"/>
              <a:t>Materialism (Lk. 18:18-23).</a:t>
            </a:r>
          </a:p>
          <a:p>
            <a:pPr marL="914400" lvl="1" indent="-457200">
              <a:lnSpc>
                <a:spcPts val="3200"/>
              </a:lnSpc>
              <a:buFont typeface="+mj-lt"/>
              <a:buAutoNum type="alphaLcParenR"/>
            </a:pPr>
            <a:r>
              <a:rPr lang="en-US" sz="2400" dirty="0" smtClean="0"/>
              <a:t>Demas (2 Tim. 4:10)</a:t>
            </a:r>
          </a:p>
          <a:p>
            <a:pPr marL="914400" lvl="1" indent="-457200">
              <a:lnSpc>
                <a:spcPts val="3200"/>
              </a:lnSpc>
              <a:buFont typeface="+mj-lt"/>
              <a:buAutoNum type="alphaLcParenR"/>
            </a:pPr>
            <a:r>
              <a:rPr lang="en-US" sz="2400" dirty="0" smtClean="0"/>
              <a:t>Covetous heir (Lk. 12:13-21)</a:t>
            </a:r>
          </a:p>
          <a:p>
            <a:pPr marL="342900" indent="-342900">
              <a:lnSpc>
                <a:spcPts val="3200"/>
              </a:lnSpc>
              <a:buFont typeface="+mj-lt"/>
              <a:buAutoNum type="arabicPeriod"/>
            </a:pPr>
            <a:r>
              <a:rPr lang="en-US" sz="2400" b="1" dirty="0" smtClean="0"/>
              <a:t>Physical Pleasures (2 Thess. 2:9-12).</a:t>
            </a:r>
            <a:endParaRPr 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Scale>
                                      <p:cBhvr>
                                        <p:cTn id="7" dur="1000" decel="50000" fill="hold">
                                          <p:stCondLst>
                                            <p:cond delay="0"/>
                                          </p:stCondLst>
                                        </p:cTn>
                                        <p:tgtEl>
                                          <p:spTgt spid="5">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5">
                                            <p:txEl>
                                              <p:pRg st="0" end="0"/>
                                            </p:txEl>
                                          </p:spTgt>
                                        </p:tgtEl>
                                        <p:attrNameLst>
                                          <p:attrName>ppt_x</p:attrName>
                                          <p:attrName>ppt_y</p:attrName>
                                        </p:attrNameLst>
                                      </p:cBhvr>
                                    </p:animMotion>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Scale>
                                      <p:cBhvr>
                                        <p:cTn id="14" dur="1000" decel="50000" fill="hold">
                                          <p:stCondLst>
                                            <p:cond delay="0"/>
                                          </p:stCondLst>
                                        </p:cTn>
                                        <p:tgtEl>
                                          <p:spTgt spid="5">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5">
                                            <p:txEl>
                                              <p:pRg st="1" end="1"/>
                                            </p:txEl>
                                          </p:spTgt>
                                        </p:tgtEl>
                                        <p:attrNameLst>
                                          <p:attrName>ppt_x</p:attrName>
                                          <p:attrName>ppt_y</p:attrName>
                                        </p:attrNameLst>
                                      </p:cBhvr>
                                    </p:animMotion>
                                    <p:animEffect transition="in" filter="fade">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Scale>
                                      <p:cBhvr>
                                        <p:cTn id="21" dur="1000" decel="50000" fill="hold">
                                          <p:stCondLst>
                                            <p:cond delay="0"/>
                                          </p:stCondLst>
                                        </p:cTn>
                                        <p:tgtEl>
                                          <p:spTgt spid="5">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5">
                                            <p:txEl>
                                              <p:pRg st="2" end="2"/>
                                            </p:txEl>
                                          </p:spTgt>
                                        </p:tgtEl>
                                        <p:attrNameLst>
                                          <p:attrName>ppt_x</p:attrName>
                                          <p:attrName>ppt_y</p:attrName>
                                        </p:attrNameLst>
                                      </p:cBhvr>
                                    </p:animMotion>
                                    <p:animEffect transition="in" filter="fade">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Scale>
                                      <p:cBhvr>
                                        <p:cTn id="28" dur="1000" decel="50000" fill="hold">
                                          <p:stCondLst>
                                            <p:cond delay="0"/>
                                          </p:stCondLst>
                                        </p:cTn>
                                        <p:tgtEl>
                                          <p:spTgt spid="5">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5">
                                            <p:txEl>
                                              <p:pRg st="3" end="3"/>
                                            </p:txEl>
                                          </p:spTgt>
                                        </p:tgtEl>
                                        <p:attrNameLst>
                                          <p:attrName>ppt_x</p:attrName>
                                          <p:attrName>ppt_y</p:attrName>
                                        </p:attrNameLst>
                                      </p:cBhvr>
                                    </p:animMotion>
                                    <p:animEffect transition="in" filter="fade">
                                      <p:cBhvr>
                                        <p:cTn id="30" dur="10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Scale>
                                      <p:cBhvr>
                                        <p:cTn id="35" dur="1000" decel="50000" fill="hold">
                                          <p:stCondLst>
                                            <p:cond delay="0"/>
                                          </p:stCondLst>
                                        </p:cTn>
                                        <p:tgtEl>
                                          <p:spTgt spid="5">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5">
                                            <p:txEl>
                                              <p:pRg st="4" end="4"/>
                                            </p:txEl>
                                          </p:spTgt>
                                        </p:tgtEl>
                                        <p:attrNameLst>
                                          <p:attrName>ppt_x</p:attrName>
                                          <p:attrName>ppt_y</p:attrName>
                                        </p:attrNameLst>
                                      </p:cBhvr>
                                    </p:animMotion>
                                    <p:animEffect transition="in" filter="fade">
                                      <p:cBhvr>
                                        <p:cTn id="37" dur="10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Scale>
                                      <p:cBhvr>
                                        <p:cTn id="42" dur="1000" decel="50000" fill="hold">
                                          <p:stCondLst>
                                            <p:cond delay="0"/>
                                          </p:stCondLst>
                                        </p:cTn>
                                        <p:tgtEl>
                                          <p:spTgt spid="5">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5">
                                            <p:txEl>
                                              <p:pRg st="5" end="5"/>
                                            </p:txEl>
                                          </p:spTgt>
                                        </p:tgtEl>
                                        <p:attrNameLst>
                                          <p:attrName>ppt_x</p:attrName>
                                          <p:attrName>ppt_y</p:attrName>
                                        </p:attrNameLst>
                                      </p:cBhvr>
                                    </p:animMotion>
                                    <p:animEffect transition="in" filter="fade">
                                      <p:cBhvr>
                                        <p:cTn id="44" dur="10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2"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Scale>
                                      <p:cBhvr>
                                        <p:cTn id="49" dur="1000" decel="50000" fill="hold">
                                          <p:stCondLst>
                                            <p:cond delay="0"/>
                                          </p:stCondLst>
                                        </p:cTn>
                                        <p:tgtEl>
                                          <p:spTgt spid="5">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 dur="1000" decel="50000" fill="hold">
                                          <p:stCondLst>
                                            <p:cond delay="0"/>
                                          </p:stCondLst>
                                        </p:cTn>
                                        <p:tgtEl>
                                          <p:spTgt spid="5">
                                            <p:txEl>
                                              <p:pRg st="6" end="6"/>
                                            </p:txEl>
                                          </p:spTgt>
                                        </p:tgtEl>
                                        <p:attrNameLst>
                                          <p:attrName>ppt_x</p:attrName>
                                          <p:attrName>ppt_y</p:attrName>
                                        </p:attrNameLst>
                                      </p:cBhvr>
                                    </p:animMotion>
                                    <p:animEffect transition="in" filter="fade">
                                      <p:cBhvr>
                                        <p:cTn id="51" dur="1000"/>
                                        <p:tgtEl>
                                          <p:spTgt spid="5">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2" presetClass="entr" presetSubtype="0" fill="hold"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Scale>
                                      <p:cBhvr>
                                        <p:cTn id="56" dur="1000" decel="50000" fill="hold">
                                          <p:stCondLst>
                                            <p:cond delay="0"/>
                                          </p:stCondLst>
                                        </p:cTn>
                                        <p:tgtEl>
                                          <p:spTgt spid="5">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7" dur="1000" decel="50000" fill="hold">
                                          <p:stCondLst>
                                            <p:cond delay="0"/>
                                          </p:stCondLst>
                                        </p:cTn>
                                        <p:tgtEl>
                                          <p:spTgt spid="5">
                                            <p:txEl>
                                              <p:pRg st="7" end="7"/>
                                            </p:txEl>
                                          </p:spTgt>
                                        </p:tgtEl>
                                        <p:attrNameLst>
                                          <p:attrName>ppt_x</p:attrName>
                                          <p:attrName>ppt_y</p:attrName>
                                        </p:attrNameLst>
                                      </p:cBhvr>
                                    </p:animMotion>
                                    <p:animEffect transition="in" filter="fade">
                                      <p:cBhvr>
                                        <p:cTn id="58" dur="1000"/>
                                        <p:tgtEl>
                                          <p:spTgt spid="5">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2" presetClass="entr" presetSubtype="0" fill="hold" nodeType="clickEffect">
                                  <p:stCondLst>
                                    <p:cond delay="0"/>
                                  </p:stCondLst>
                                  <p:childTnLst>
                                    <p:set>
                                      <p:cBhvr>
                                        <p:cTn id="62" dur="1" fill="hold">
                                          <p:stCondLst>
                                            <p:cond delay="0"/>
                                          </p:stCondLst>
                                        </p:cTn>
                                        <p:tgtEl>
                                          <p:spTgt spid="5">
                                            <p:txEl>
                                              <p:pRg st="8" end="8"/>
                                            </p:txEl>
                                          </p:spTgt>
                                        </p:tgtEl>
                                        <p:attrNameLst>
                                          <p:attrName>style.visibility</p:attrName>
                                        </p:attrNameLst>
                                      </p:cBhvr>
                                      <p:to>
                                        <p:strVal val="visible"/>
                                      </p:to>
                                    </p:set>
                                    <p:animScale>
                                      <p:cBhvr>
                                        <p:cTn id="63" dur="1000" decel="50000" fill="hold">
                                          <p:stCondLst>
                                            <p:cond delay="0"/>
                                          </p:stCondLst>
                                        </p:cTn>
                                        <p:tgtEl>
                                          <p:spTgt spid="5">
                                            <p:txEl>
                                              <p:pRg st="8" end="8"/>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4" dur="1000" decel="50000" fill="hold">
                                          <p:stCondLst>
                                            <p:cond delay="0"/>
                                          </p:stCondLst>
                                        </p:cTn>
                                        <p:tgtEl>
                                          <p:spTgt spid="5">
                                            <p:txEl>
                                              <p:pRg st="8" end="8"/>
                                            </p:txEl>
                                          </p:spTgt>
                                        </p:tgtEl>
                                        <p:attrNameLst>
                                          <p:attrName>ppt_x</p:attrName>
                                          <p:attrName>ppt_y</p:attrName>
                                        </p:attrNameLst>
                                      </p:cBhvr>
                                    </p:animMotion>
                                    <p:animEffect transition="in" filter="fade">
                                      <p:cBhvr>
                                        <p:cTn id="65" dur="1000"/>
                                        <p:tgtEl>
                                          <p:spTgt spid="5">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2" presetClass="entr" presetSubtype="0" fill="hold" nodeType="clickEffect">
                                  <p:stCondLst>
                                    <p:cond delay="0"/>
                                  </p:stCondLst>
                                  <p:childTnLst>
                                    <p:set>
                                      <p:cBhvr>
                                        <p:cTn id="69" dur="1" fill="hold">
                                          <p:stCondLst>
                                            <p:cond delay="0"/>
                                          </p:stCondLst>
                                        </p:cTn>
                                        <p:tgtEl>
                                          <p:spTgt spid="5">
                                            <p:txEl>
                                              <p:pRg st="9" end="9"/>
                                            </p:txEl>
                                          </p:spTgt>
                                        </p:tgtEl>
                                        <p:attrNameLst>
                                          <p:attrName>style.visibility</p:attrName>
                                        </p:attrNameLst>
                                      </p:cBhvr>
                                      <p:to>
                                        <p:strVal val="visible"/>
                                      </p:to>
                                    </p:set>
                                    <p:animScale>
                                      <p:cBhvr>
                                        <p:cTn id="70" dur="1000" decel="50000" fill="hold">
                                          <p:stCondLst>
                                            <p:cond delay="0"/>
                                          </p:stCondLst>
                                        </p:cTn>
                                        <p:tgtEl>
                                          <p:spTgt spid="5">
                                            <p:txEl>
                                              <p:pRg st="9" end="9"/>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71" dur="1000" decel="50000" fill="hold">
                                          <p:stCondLst>
                                            <p:cond delay="0"/>
                                          </p:stCondLst>
                                        </p:cTn>
                                        <p:tgtEl>
                                          <p:spTgt spid="5">
                                            <p:txEl>
                                              <p:pRg st="9" end="9"/>
                                            </p:txEl>
                                          </p:spTgt>
                                        </p:tgtEl>
                                        <p:attrNameLst>
                                          <p:attrName>ppt_x</p:attrName>
                                          <p:attrName>ppt_y</p:attrName>
                                        </p:attrNameLst>
                                      </p:cBhvr>
                                    </p:animMotion>
                                    <p:animEffect transition="in" filter="fade">
                                      <p:cBhvr>
                                        <p:cTn id="72" dur="1000"/>
                                        <p:tgtEl>
                                          <p:spTgt spid="5">
                                            <p:txEl>
                                              <p:pRg st="9" end="9"/>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2" presetClass="entr" presetSubtype="0" fill="hold" nodeType="clickEffect">
                                  <p:stCondLst>
                                    <p:cond delay="0"/>
                                  </p:stCondLst>
                                  <p:childTnLst>
                                    <p:set>
                                      <p:cBhvr>
                                        <p:cTn id="76" dur="1" fill="hold">
                                          <p:stCondLst>
                                            <p:cond delay="0"/>
                                          </p:stCondLst>
                                        </p:cTn>
                                        <p:tgtEl>
                                          <p:spTgt spid="5">
                                            <p:txEl>
                                              <p:pRg st="10" end="10"/>
                                            </p:txEl>
                                          </p:spTgt>
                                        </p:tgtEl>
                                        <p:attrNameLst>
                                          <p:attrName>style.visibility</p:attrName>
                                        </p:attrNameLst>
                                      </p:cBhvr>
                                      <p:to>
                                        <p:strVal val="visible"/>
                                      </p:to>
                                    </p:set>
                                    <p:animScale>
                                      <p:cBhvr>
                                        <p:cTn id="77" dur="1000" decel="50000" fill="hold">
                                          <p:stCondLst>
                                            <p:cond delay="0"/>
                                          </p:stCondLst>
                                        </p:cTn>
                                        <p:tgtEl>
                                          <p:spTgt spid="5">
                                            <p:txEl>
                                              <p:pRg st="10" end="1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78" dur="1000" decel="50000" fill="hold">
                                          <p:stCondLst>
                                            <p:cond delay="0"/>
                                          </p:stCondLst>
                                        </p:cTn>
                                        <p:tgtEl>
                                          <p:spTgt spid="5">
                                            <p:txEl>
                                              <p:pRg st="10" end="10"/>
                                            </p:txEl>
                                          </p:spTgt>
                                        </p:tgtEl>
                                        <p:attrNameLst>
                                          <p:attrName>ppt_x</p:attrName>
                                          <p:attrName>ppt_y</p:attrName>
                                        </p:attrNameLst>
                                      </p:cBhvr>
                                    </p:animMotion>
                                    <p:animEffect transition="in" filter="fade">
                                      <p:cBhvr>
                                        <p:cTn id="79" dur="1000"/>
                                        <p:tgtEl>
                                          <p:spTgt spid="5">
                                            <p:txEl>
                                              <p:pRg st="10" end="10"/>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2" presetClass="entr" presetSubtype="0" fill="hold" nodeType="clickEffect">
                                  <p:stCondLst>
                                    <p:cond delay="0"/>
                                  </p:stCondLst>
                                  <p:childTnLst>
                                    <p:set>
                                      <p:cBhvr>
                                        <p:cTn id="83" dur="1" fill="hold">
                                          <p:stCondLst>
                                            <p:cond delay="0"/>
                                          </p:stCondLst>
                                        </p:cTn>
                                        <p:tgtEl>
                                          <p:spTgt spid="5">
                                            <p:txEl>
                                              <p:pRg st="11" end="11"/>
                                            </p:txEl>
                                          </p:spTgt>
                                        </p:tgtEl>
                                        <p:attrNameLst>
                                          <p:attrName>style.visibility</p:attrName>
                                        </p:attrNameLst>
                                      </p:cBhvr>
                                      <p:to>
                                        <p:strVal val="visible"/>
                                      </p:to>
                                    </p:set>
                                    <p:animScale>
                                      <p:cBhvr>
                                        <p:cTn id="84" dur="1000" decel="50000" fill="hold">
                                          <p:stCondLst>
                                            <p:cond delay="0"/>
                                          </p:stCondLst>
                                        </p:cTn>
                                        <p:tgtEl>
                                          <p:spTgt spid="5">
                                            <p:txEl>
                                              <p:pRg st="11" end="1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5" dur="1000" decel="50000" fill="hold">
                                          <p:stCondLst>
                                            <p:cond delay="0"/>
                                          </p:stCondLst>
                                        </p:cTn>
                                        <p:tgtEl>
                                          <p:spTgt spid="5">
                                            <p:txEl>
                                              <p:pRg st="11" end="11"/>
                                            </p:txEl>
                                          </p:spTgt>
                                        </p:tgtEl>
                                        <p:attrNameLst>
                                          <p:attrName>ppt_x</p:attrName>
                                          <p:attrName>ppt_y</p:attrName>
                                        </p:attrNameLst>
                                      </p:cBhvr>
                                    </p:animMotion>
                                    <p:animEffect transition="in" filter="fade">
                                      <p:cBhvr>
                                        <p:cTn id="86" dur="1000"/>
                                        <p:tgtEl>
                                          <p:spTgt spid="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143000"/>
          </a:xfrm>
          <a:solidFill>
            <a:schemeClr val="tx2"/>
          </a:solidFill>
        </p:spPr>
        <p:txBody>
          <a:bodyPr>
            <a:noAutofit/>
          </a:bodyPr>
          <a:lstStyle/>
          <a:p>
            <a:pPr algn="l"/>
            <a:r>
              <a:rPr lang="en-US" sz="3600" b="1" dirty="0" smtClean="0">
                <a:solidFill>
                  <a:schemeClr val="bg1"/>
                </a:solidFill>
              </a:rPr>
              <a:t>More of Satan’s Veils</a:t>
            </a:r>
            <a:endParaRPr lang="en-US" sz="3600" b="1" dirty="0">
              <a:solidFill>
                <a:schemeClr val="bg1"/>
              </a:solidFill>
            </a:endParaRPr>
          </a:p>
        </p:txBody>
      </p:sp>
      <p:pic>
        <p:nvPicPr>
          <p:cNvPr id="4" name="Content Placeholder 3" descr="Blind 3.png"/>
          <p:cNvPicPr>
            <a:picLocks noGrp="1" noChangeAspect="1"/>
          </p:cNvPicPr>
          <p:nvPr>
            <p:ph idx="1"/>
          </p:nvPr>
        </p:nvPicPr>
        <p:blipFill>
          <a:blip r:embed="rId2" cstate="print"/>
          <a:stretch>
            <a:fillRect/>
          </a:stretch>
        </p:blipFill>
        <p:spPr>
          <a:xfrm>
            <a:off x="5562600" y="381000"/>
            <a:ext cx="2908075" cy="1752600"/>
          </a:xfrm>
        </p:spPr>
      </p:pic>
      <p:sp>
        <p:nvSpPr>
          <p:cNvPr id="5" name="TextBox 4"/>
          <p:cNvSpPr txBox="1"/>
          <p:nvPr/>
        </p:nvSpPr>
        <p:spPr>
          <a:xfrm>
            <a:off x="457200" y="1600200"/>
            <a:ext cx="7086600" cy="5016758"/>
          </a:xfrm>
          <a:prstGeom prst="rect">
            <a:avLst/>
          </a:prstGeom>
          <a:noFill/>
        </p:spPr>
        <p:txBody>
          <a:bodyPr wrap="square" rtlCol="0">
            <a:spAutoFit/>
          </a:bodyPr>
          <a:lstStyle/>
          <a:p>
            <a:pPr marL="342900" indent="-342900">
              <a:lnSpc>
                <a:spcPts val="3200"/>
              </a:lnSpc>
              <a:buFont typeface="+mj-lt"/>
              <a:buAutoNum type="arabicPeriod"/>
            </a:pPr>
            <a:r>
              <a:rPr lang="en-US" sz="2400" b="1" dirty="0" smtClean="0"/>
              <a:t>Veil of Tradition</a:t>
            </a:r>
          </a:p>
          <a:p>
            <a:pPr marL="914400" lvl="1" indent="-457200">
              <a:lnSpc>
                <a:spcPts val="3200"/>
              </a:lnSpc>
              <a:buFont typeface="+mj-lt"/>
              <a:buAutoNum type="alphaLcParenR"/>
            </a:pPr>
            <a:r>
              <a:rPr lang="en-US" sz="2400" dirty="0" smtClean="0"/>
              <a:t>This veil is handed down: customs, beliefs.</a:t>
            </a:r>
          </a:p>
          <a:p>
            <a:pPr marL="914400" lvl="1" indent="-457200">
              <a:lnSpc>
                <a:spcPts val="3200"/>
              </a:lnSpc>
              <a:buFont typeface="+mj-lt"/>
              <a:buAutoNum type="alphaLcParenR"/>
            </a:pPr>
            <a:r>
              <a:rPr lang="en-US" sz="2400" dirty="0" smtClean="0"/>
              <a:t>Pharisees guilty of this (Mt. 15:2-3; Mk. 7:1-5).</a:t>
            </a:r>
          </a:p>
          <a:p>
            <a:pPr marL="914400" lvl="1" indent="-457200">
              <a:lnSpc>
                <a:spcPts val="3200"/>
              </a:lnSpc>
              <a:buFont typeface="+mj-lt"/>
              <a:buAutoNum type="alphaLcParenR"/>
            </a:pPr>
            <a:r>
              <a:rPr lang="en-US" sz="2400" dirty="0" smtClean="0"/>
              <a:t>Did what they were taught, but they were taught wrong!</a:t>
            </a:r>
          </a:p>
          <a:p>
            <a:pPr marL="914400" lvl="1" indent="-457200">
              <a:lnSpc>
                <a:spcPts val="3200"/>
              </a:lnSpc>
              <a:buFont typeface="+mj-lt"/>
              <a:buAutoNum type="alphaLcParenR"/>
            </a:pPr>
            <a:r>
              <a:rPr lang="en-US" sz="2400" dirty="0" smtClean="0"/>
              <a:t>Warned against following traditions of men (Matt. 15:8-9; Col. 2:8).</a:t>
            </a:r>
          </a:p>
          <a:p>
            <a:pPr marL="1371600" lvl="2" indent="-457200">
              <a:lnSpc>
                <a:spcPts val="3200"/>
              </a:lnSpc>
              <a:buFont typeface="+mj-lt"/>
              <a:buAutoNum type="alphaLcPeriod"/>
            </a:pPr>
            <a:r>
              <a:rPr lang="en-US" sz="2400" dirty="0" smtClean="0"/>
              <a:t>Infant baptism, Sprinkling for immersion…</a:t>
            </a:r>
          </a:p>
          <a:p>
            <a:pPr marL="1371600" lvl="2" indent="-457200">
              <a:lnSpc>
                <a:spcPts val="3200"/>
              </a:lnSpc>
              <a:buFont typeface="+mj-lt"/>
              <a:buAutoNum type="alphaLcPeriod"/>
            </a:pPr>
            <a:r>
              <a:rPr lang="en-US" sz="2400" dirty="0" smtClean="0"/>
              <a:t>Instrumental music, Counting beads…</a:t>
            </a:r>
          </a:p>
          <a:p>
            <a:pPr marL="1371600" lvl="2" indent="-457200">
              <a:lnSpc>
                <a:spcPts val="3200"/>
              </a:lnSpc>
              <a:buFont typeface="+mj-lt"/>
              <a:buAutoNum type="alphaLcPeriod"/>
            </a:pPr>
            <a:r>
              <a:rPr lang="en-US" sz="2400" dirty="0" smtClean="0"/>
              <a:t>Observing Holy Days, Wearing religious titles</a:t>
            </a:r>
          </a:p>
          <a:p>
            <a:pPr marL="914400" lvl="1" indent="-457200">
              <a:lnSpc>
                <a:spcPts val="3200"/>
              </a:lnSpc>
              <a:buFont typeface="+mj-lt"/>
              <a:buAutoNum type="alphaLcParenR"/>
            </a:pPr>
            <a:r>
              <a:rPr lang="en-US" sz="2400" b="1" dirty="0" smtClean="0"/>
              <a:t>“We’ve always done it this way” is NOT Bible authority (Col. 3:17)!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Scale>
                                      <p:cBhvr>
                                        <p:cTn id="7" dur="1000" decel="50000" fill="hold">
                                          <p:stCondLst>
                                            <p:cond delay="0"/>
                                          </p:stCondLst>
                                        </p:cTn>
                                        <p:tgtEl>
                                          <p:spTgt spid="5">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5">
                                            <p:txEl>
                                              <p:pRg st="0" end="0"/>
                                            </p:txEl>
                                          </p:spTgt>
                                        </p:tgtEl>
                                        <p:attrNameLst>
                                          <p:attrName>ppt_x</p:attrName>
                                          <p:attrName>ppt_y</p:attrName>
                                        </p:attrNameLst>
                                      </p:cBhvr>
                                    </p:animMotion>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Scale>
                                      <p:cBhvr>
                                        <p:cTn id="14" dur="1000" decel="50000" fill="hold">
                                          <p:stCondLst>
                                            <p:cond delay="0"/>
                                          </p:stCondLst>
                                        </p:cTn>
                                        <p:tgtEl>
                                          <p:spTgt spid="5">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5">
                                            <p:txEl>
                                              <p:pRg st="1" end="1"/>
                                            </p:txEl>
                                          </p:spTgt>
                                        </p:tgtEl>
                                        <p:attrNameLst>
                                          <p:attrName>ppt_x</p:attrName>
                                          <p:attrName>ppt_y</p:attrName>
                                        </p:attrNameLst>
                                      </p:cBhvr>
                                    </p:animMotion>
                                    <p:animEffect transition="in" filter="fade">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Scale>
                                      <p:cBhvr>
                                        <p:cTn id="21" dur="1000" decel="50000" fill="hold">
                                          <p:stCondLst>
                                            <p:cond delay="0"/>
                                          </p:stCondLst>
                                        </p:cTn>
                                        <p:tgtEl>
                                          <p:spTgt spid="5">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5">
                                            <p:txEl>
                                              <p:pRg st="2" end="2"/>
                                            </p:txEl>
                                          </p:spTgt>
                                        </p:tgtEl>
                                        <p:attrNameLst>
                                          <p:attrName>ppt_x</p:attrName>
                                          <p:attrName>ppt_y</p:attrName>
                                        </p:attrNameLst>
                                      </p:cBhvr>
                                    </p:animMotion>
                                    <p:animEffect transition="in" filter="fade">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Scale>
                                      <p:cBhvr>
                                        <p:cTn id="28" dur="1000" decel="50000" fill="hold">
                                          <p:stCondLst>
                                            <p:cond delay="0"/>
                                          </p:stCondLst>
                                        </p:cTn>
                                        <p:tgtEl>
                                          <p:spTgt spid="5">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5">
                                            <p:txEl>
                                              <p:pRg st="3" end="3"/>
                                            </p:txEl>
                                          </p:spTgt>
                                        </p:tgtEl>
                                        <p:attrNameLst>
                                          <p:attrName>ppt_x</p:attrName>
                                          <p:attrName>ppt_y</p:attrName>
                                        </p:attrNameLst>
                                      </p:cBhvr>
                                    </p:animMotion>
                                    <p:animEffect transition="in" filter="fade">
                                      <p:cBhvr>
                                        <p:cTn id="30" dur="10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Scale>
                                      <p:cBhvr>
                                        <p:cTn id="35" dur="1000" decel="50000" fill="hold">
                                          <p:stCondLst>
                                            <p:cond delay="0"/>
                                          </p:stCondLst>
                                        </p:cTn>
                                        <p:tgtEl>
                                          <p:spTgt spid="5">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5">
                                            <p:txEl>
                                              <p:pRg st="4" end="4"/>
                                            </p:txEl>
                                          </p:spTgt>
                                        </p:tgtEl>
                                        <p:attrNameLst>
                                          <p:attrName>ppt_x</p:attrName>
                                          <p:attrName>ppt_y</p:attrName>
                                        </p:attrNameLst>
                                      </p:cBhvr>
                                    </p:animMotion>
                                    <p:animEffect transition="in" filter="fade">
                                      <p:cBhvr>
                                        <p:cTn id="37" dur="10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Scale>
                                      <p:cBhvr>
                                        <p:cTn id="42" dur="1000" decel="50000" fill="hold">
                                          <p:stCondLst>
                                            <p:cond delay="0"/>
                                          </p:stCondLst>
                                        </p:cTn>
                                        <p:tgtEl>
                                          <p:spTgt spid="5">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5">
                                            <p:txEl>
                                              <p:pRg st="5" end="5"/>
                                            </p:txEl>
                                          </p:spTgt>
                                        </p:tgtEl>
                                        <p:attrNameLst>
                                          <p:attrName>ppt_x</p:attrName>
                                          <p:attrName>ppt_y</p:attrName>
                                        </p:attrNameLst>
                                      </p:cBhvr>
                                    </p:animMotion>
                                    <p:animEffect transition="in" filter="fade">
                                      <p:cBhvr>
                                        <p:cTn id="44" dur="10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2"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Scale>
                                      <p:cBhvr>
                                        <p:cTn id="49" dur="1000" decel="50000" fill="hold">
                                          <p:stCondLst>
                                            <p:cond delay="0"/>
                                          </p:stCondLst>
                                        </p:cTn>
                                        <p:tgtEl>
                                          <p:spTgt spid="5">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 dur="1000" decel="50000" fill="hold">
                                          <p:stCondLst>
                                            <p:cond delay="0"/>
                                          </p:stCondLst>
                                        </p:cTn>
                                        <p:tgtEl>
                                          <p:spTgt spid="5">
                                            <p:txEl>
                                              <p:pRg st="6" end="6"/>
                                            </p:txEl>
                                          </p:spTgt>
                                        </p:tgtEl>
                                        <p:attrNameLst>
                                          <p:attrName>ppt_x</p:attrName>
                                          <p:attrName>ppt_y</p:attrName>
                                        </p:attrNameLst>
                                      </p:cBhvr>
                                    </p:animMotion>
                                    <p:animEffect transition="in" filter="fade">
                                      <p:cBhvr>
                                        <p:cTn id="51" dur="1000"/>
                                        <p:tgtEl>
                                          <p:spTgt spid="5">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2" presetClass="entr" presetSubtype="0" fill="hold"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Scale>
                                      <p:cBhvr>
                                        <p:cTn id="56" dur="1000" decel="50000" fill="hold">
                                          <p:stCondLst>
                                            <p:cond delay="0"/>
                                          </p:stCondLst>
                                        </p:cTn>
                                        <p:tgtEl>
                                          <p:spTgt spid="5">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7" dur="1000" decel="50000" fill="hold">
                                          <p:stCondLst>
                                            <p:cond delay="0"/>
                                          </p:stCondLst>
                                        </p:cTn>
                                        <p:tgtEl>
                                          <p:spTgt spid="5">
                                            <p:txEl>
                                              <p:pRg st="7" end="7"/>
                                            </p:txEl>
                                          </p:spTgt>
                                        </p:tgtEl>
                                        <p:attrNameLst>
                                          <p:attrName>ppt_x</p:attrName>
                                          <p:attrName>ppt_y</p:attrName>
                                        </p:attrNameLst>
                                      </p:cBhvr>
                                    </p:animMotion>
                                    <p:animEffect transition="in" filter="fade">
                                      <p:cBhvr>
                                        <p:cTn id="58" dur="1000"/>
                                        <p:tgtEl>
                                          <p:spTgt spid="5">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2" presetClass="entr" presetSubtype="0" fill="hold" nodeType="clickEffect">
                                  <p:stCondLst>
                                    <p:cond delay="0"/>
                                  </p:stCondLst>
                                  <p:childTnLst>
                                    <p:set>
                                      <p:cBhvr>
                                        <p:cTn id="62" dur="1" fill="hold">
                                          <p:stCondLst>
                                            <p:cond delay="0"/>
                                          </p:stCondLst>
                                        </p:cTn>
                                        <p:tgtEl>
                                          <p:spTgt spid="5">
                                            <p:txEl>
                                              <p:pRg st="8" end="8"/>
                                            </p:txEl>
                                          </p:spTgt>
                                        </p:tgtEl>
                                        <p:attrNameLst>
                                          <p:attrName>style.visibility</p:attrName>
                                        </p:attrNameLst>
                                      </p:cBhvr>
                                      <p:to>
                                        <p:strVal val="visible"/>
                                      </p:to>
                                    </p:set>
                                    <p:animScale>
                                      <p:cBhvr>
                                        <p:cTn id="63" dur="1000" decel="50000" fill="hold">
                                          <p:stCondLst>
                                            <p:cond delay="0"/>
                                          </p:stCondLst>
                                        </p:cTn>
                                        <p:tgtEl>
                                          <p:spTgt spid="5">
                                            <p:txEl>
                                              <p:pRg st="8" end="8"/>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4" dur="1000" decel="50000" fill="hold">
                                          <p:stCondLst>
                                            <p:cond delay="0"/>
                                          </p:stCondLst>
                                        </p:cTn>
                                        <p:tgtEl>
                                          <p:spTgt spid="5">
                                            <p:txEl>
                                              <p:pRg st="8" end="8"/>
                                            </p:txEl>
                                          </p:spTgt>
                                        </p:tgtEl>
                                        <p:attrNameLst>
                                          <p:attrName>ppt_x</p:attrName>
                                          <p:attrName>ppt_y</p:attrName>
                                        </p:attrNameLst>
                                      </p:cBhvr>
                                    </p:animMotion>
                                    <p:animEffect transition="in" filter="fade">
                                      <p:cBhvr>
                                        <p:cTn id="65" dur="10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143000"/>
          </a:xfrm>
          <a:solidFill>
            <a:schemeClr val="tx2"/>
          </a:solidFill>
        </p:spPr>
        <p:txBody>
          <a:bodyPr>
            <a:noAutofit/>
          </a:bodyPr>
          <a:lstStyle/>
          <a:p>
            <a:pPr algn="l"/>
            <a:r>
              <a:rPr lang="en-US" sz="3600" b="1" dirty="0" smtClean="0">
                <a:solidFill>
                  <a:schemeClr val="bg1"/>
                </a:solidFill>
              </a:rPr>
              <a:t>More of Satan’s Veils</a:t>
            </a:r>
            <a:endParaRPr lang="en-US" sz="3600" b="1" dirty="0">
              <a:solidFill>
                <a:schemeClr val="bg1"/>
              </a:solidFill>
            </a:endParaRPr>
          </a:p>
        </p:txBody>
      </p:sp>
      <p:pic>
        <p:nvPicPr>
          <p:cNvPr id="4" name="Content Placeholder 3" descr="Blind 3.png"/>
          <p:cNvPicPr>
            <a:picLocks noGrp="1" noChangeAspect="1"/>
          </p:cNvPicPr>
          <p:nvPr>
            <p:ph idx="1"/>
          </p:nvPr>
        </p:nvPicPr>
        <p:blipFill>
          <a:blip r:embed="rId2" cstate="print"/>
          <a:stretch>
            <a:fillRect/>
          </a:stretch>
        </p:blipFill>
        <p:spPr>
          <a:xfrm>
            <a:off x="5562600" y="381000"/>
            <a:ext cx="2908075" cy="1752600"/>
          </a:xfrm>
        </p:spPr>
      </p:pic>
      <p:sp>
        <p:nvSpPr>
          <p:cNvPr id="5" name="TextBox 4"/>
          <p:cNvSpPr txBox="1"/>
          <p:nvPr/>
        </p:nvSpPr>
        <p:spPr>
          <a:xfrm>
            <a:off x="381000" y="1600200"/>
            <a:ext cx="7543800" cy="5009918"/>
          </a:xfrm>
          <a:prstGeom prst="rect">
            <a:avLst/>
          </a:prstGeom>
          <a:noFill/>
        </p:spPr>
        <p:txBody>
          <a:bodyPr wrap="square" rtlCol="0">
            <a:spAutoFit/>
          </a:bodyPr>
          <a:lstStyle/>
          <a:p>
            <a:pPr marL="457200" indent="-457200">
              <a:lnSpc>
                <a:spcPts val="3200"/>
              </a:lnSpc>
              <a:buFont typeface="+mj-lt"/>
              <a:buAutoNum type="arabicPeriod" startAt="2"/>
            </a:pPr>
            <a:r>
              <a:rPr lang="en-US" sz="2400" b="1" dirty="0" smtClean="0"/>
              <a:t>Veil of Prejudice or Pre-conceived Ideas</a:t>
            </a:r>
          </a:p>
          <a:p>
            <a:pPr marL="914400" lvl="1" indent="-457200">
              <a:lnSpc>
                <a:spcPts val="3200"/>
              </a:lnSpc>
              <a:buFont typeface="+mj-lt"/>
              <a:buAutoNum type="alphaLcParenR"/>
            </a:pPr>
            <a:r>
              <a:rPr lang="en-US" sz="2400" dirty="0" smtClean="0"/>
              <a:t>Jews practiced racial prejudice (Acts 10:28; 11:15-17; 10:34-35).</a:t>
            </a:r>
          </a:p>
          <a:p>
            <a:pPr marL="1371600" lvl="2" indent="-457200">
              <a:lnSpc>
                <a:spcPts val="3200"/>
              </a:lnSpc>
              <a:buFont typeface="Wingdings" pitchFamily="2" charset="2"/>
              <a:buChar char="Ø"/>
            </a:pPr>
            <a:r>
              <a:rPr lang="en-US" sz="2400" dirty="0" smtClean="0"/>
              <a:t>Contrary to Law of Christ (Gal. 2:11-14).</a:t>
            </a:r>
          </a:p>
          <a:p>
            <a:pPr marL="914400" lvl="1" indent="-457200">
              <a:lnSpc>
                <a:spcPts val="3200"/>
              </a:lnSpc>
              <a:buFont typeface="+mj-lt"/>
              <a:buAutoNum type="alphaLcParenR"/>
            </a:pPr>
            <a:r>
              <a:rPr lang="en-US" sz="2400" dirty="0" smtClean="0"/>
              <a:t>Pre-judge </a:t>
            </a:r>
            <a:r>
              <a:rPr lang="en-US" sz="2400" dirty="0" err="1" smtClean="0">
                <a:sym typeface="Wingdings"/>
              </a:rPr>
              <a:t></a:t>
            </a:r>
            <a:r>
              <a:rPr lang="en-US" sz="2400" dirty="0" smtClean="0"/>
              <a:t> Make a judgments without the facts:</a:t>
            </a:r>
          </a:p>
          <a:p>
            <a:pPr marL="1371600" lvl="2" indent="-457200">
              <a:lnSpc>
                <a:spcPts val="3200"/>
              </a:lnSpc>
              <a:buFont typeface="Wingdings" pitchFamily="2" charset="2"/>
              <a:buChar char="Ø"/>
            </a:pPr>
            <a:r>
              <a:rPr lang="en-US" sz="2400" dirty="0" smtClean="0"/>
              <a:t>“You can’t understand the Bible.”</a:t>
            </a:r>
          </a:p>
          <a:p>
            <a:pPr marL="1828800" lvl="3" indent="-457200">
              <a:lnSpc>
                <a:spcPts val="3200"/>
              </a:lnSpc>
              <a:buFont typeface="Wingdings" pitchFamily="2" charset="2"/>
              <a:buChar char="ü"/>
            </a:pPr>
            <a:r>
              <a:rPr lang="en-US" sz="2400" b="1" dirty="0" smtClean="0"/>
              <a:t>Eph. 3:3-4; 5:17; Rom. 1:16-17; 12:1-2</a:t>
            </a:r>
          </a:p>
          <a:p>
            <a:pPr marL="1371600" lvl="2" indent="-457200">
              <a:lnSpc>
                <a:spcPts val="3200"/>
              </a:lnSpc>
              <a:buFont typeface="Wingdings" pitchFamily="2" charset="2"/>
              <a:buChar char="Ø"/>
            </a:pPr>
            <a:r>
              <a:rPr lang="en-US" sz="2400" dirty="0" smtClean="0"/>
              <a:t>“Make the Bible say anything you want it to.”</a:t>
            </a:r>
          </a:p>
          <a:p>
            <a:pPr marL="1828800" lvl="3" indent="-457200">
              <a:lnSpc>
                <a:spcPts val="3200"/>
              </a:lnSpc>
              <a:buFont typeface="Wingdings" pitchFamily="2" charset="2"/>
              <a:buChar char="ü"/>
            </a:pPr>
            <a:r>
              <a:rPr lang="en-US" sz="2400" b="1" dirty="0" smtClean="0"/>
              <a:t>Lk. 10:25-28; 2 Pet. 3:16</a:t>
            </a:r>
          </a:p>
          <a:p>
            <a:pPr marL="1371600" lvl="2" indent="-457200">
              <a:lnSpc>
                <a:spcPts val="3200"/>
              </a:lnSpc>
              <a:buFont typeface="Wingdings" pitchFamily="2" charset="2"/>
              <a:buChar char="Ø"/>
            </a:pPr>
            <a:r>
              <a:rPr lang="en-US" sz="2400" dirty="0" smtClean="0"/>
              <a:t>“Baptism is not necessary for salvation.”</a:t>
            </a:r>
          </a:p>
          <a:p>
            <a:pPr marL="1828800" lvl="3" indent="-457200">
              <a:lnSpc>
                <a:spcPts val="3200"/>
              </a:lnSpc>
              <a:buFont typeface="Wingdings" pitchFamily="2" charset="2"/>
              <a:buChar char="ü"/>
            </a:pPr>
            <a:r>
              <a:rPr lang="en-US" sz="2400" b="1" dirty="0" smtClean="0"/>
              <a:t>Mk. 16:16; Acts 2:38; 22:16; 1 Pet. 3:21</a:t>
            </a:r>
          </a:p>
          <a:p>
            <a:pPr marL="1371600" lvl="2" indent="-457200">
              <a:lnSpc>
                <a:spcPts val="3200"/>
              </a:lnSpc>
              <a:buFont typeface="Wingdings" pitchFamily="2" charset="2"/>
              <a:buChar char="Ø"/>
            </a:pPr>
            <a:r>
              <a:rPr lang="en-US" sz="2400" dirty="0" smtClean="0"/>
              <a:t>Naaman pre-judged (2 Kgs. 5:11; Ez. 12:2).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Scale>
                                      <p:cBhvr>
                                        <p:cTn id="7" dur="1000" decel="50000" fill="hold">
                                          <p:stCondLst>
                                            <p:cond delay="0"/>
                                          </p:stCondLst>
                                        </p:cTn>
                                        <p:tgtEl>
                                          <p:spTgt spid="5">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5">
                                            <p:txEl>
                                              <p:pRg st="0" end="0"/>
                                            </p:txEl>
                                          </p:spTgt>
                                        </p:tgtEl>
                                        <p:attrNameLst>
                                          <p:attrName>ppt_x</p:attrName>
                                          <p:attrName>ppt_y</p:attrName>
                                        </p:attrNameLst>
                                      </p:cBhvr>
                                    </p:animMotion>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Scale>
                                      <p:cBhvr>
                                        <p:cTn id="14" dur="1000" decel="50000" fill="hold">
                                          <p:stCondLst>
                                            <p:cond delay="0"/>
                                          </p:stCondLst>
                                        </p:cTn>
                                        <p:tgtEl>
                                          <p:spTgt spid="5">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5">
                                            <p:txEl>
                                              <p:pRg st="1" end="1"/>
                                            </p:txEl>
                                          </p:spTgt>
                                        </p:tgtEl>
                                        <p:attrNameLst>
                                          <p:attrName>ppt_x</p:attrName>
                                          <p:attrName>ppt_y</p:attrName>
                                        </p:attrNameLst>
                                      </p:cBhvr>
                                    </p:animMotion>
                                    <p:animEffect transition="in" filter="fade">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Scale>
                                      <p:cBhvr>
                                        <p:cTn id="21" dur="1000" decel="50000" fill="hold">
                                          <p:stCondLst>
                                            <p:cond delay="0"/>
                                          </p:stCondLst>
                                        </p:cTn>
                                        <p:tgtEl>
                                          <p:spTgt spid="5">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5">
                                            <p:txEl>
                                              <p:pRg st="2" end="2"/>
                                            </p:txEl>
                                          </p:spTgt>
                                        </p:tgtEl>
                                        <p:attrNameLst>
                                          <p:attrName>ppt_x</p:attrName>
                                          <p:attrName>ppt_y</p:attrName>
                                        </p:attrNameLst>
                                      </p:cBhvr>
                                    </p:animMotion>
                                    <p:animEffect transition="in" filter="fade">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Scale>
                                      <p:cBhvr>
                                        <p:cTn id="28" dur="1000" decel="50000" fill="hold">
                                          <p:stCondLst>
                                            <p:cond delay="0"/>
                                          </p:stCondLst>
                                        </p:cTn>
                                        <p:tgtEl>
                                          <p:spTgt spid="5">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5">
                                            <p:txEl>
                                              <p:pRg st="3" end="3"/>
                                            </p:txEl>
                                          </p:spTgt>
                                        </p:tgtEl>
                                        <p:attrNameLst>
                                          <p:attrName>ppt_x</p:attrName>
                                          <p:attrName>ppt_y</p:attrName>
                                        </p:attrNameLst>
                                      </p:cBhvr>
                                    </p:animMotion>
                                    <p:animEffect transition="in" filter="fade">
                                      <p:cBhvr>
                                        <p:cTn id="30" dur="10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Scale>
                                      <p:cBhvr>
                                        <p:cTn id="35" dur="1000" decel="50000" fill="hold">
                                          <p:stCondLst>
                                            <p:cond delay="0"/>
                                          </p:stCondLst>
                                        </p:cTn>
                                        <p:tgtEl>
                                          <p:spTgt spid="5">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5">
                                            <p:txEl>
                                              <p:pRg st="4" end="4"/>
                                            </p:txEl>
                                          </p:spTgt>
                                        </p:tgtEl>
                                        <p:attrNameLst>
                                          <p:attrName>ppt_x</p:attrName>
                                          <p:attrName>ppt_y</p:attrName>
                                        </p:attrNameLst>
                                      </p:cBhvr>
                                    </p:animMotion>
                                    <p:animEffect transition="in" filter="fade">
                                      <p:cBhvr>
                                        <p:cTn id="37" dur="10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Scale>
                                      <p:cBhvr>
                                        <p:cTn id="42" dur="1000" decel="50000" fill="hold">
                                          <p:stCondLst>
                                            <p:cond delay="0"/>
                                          </p:stCondLst>
                                        </p:cTn>
                                        <p:tgtEl>
                                          <p:spTgt spid="5">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5">
                                            <p:txEl>
                                              <p:pRg st="5" end="5"/>
                                            </p:txEl>
                                          </p:spTgt>
                                        </p:tgtEl>
                                        <p:attrNameLst>
                                          <p:attrName>ppt_x</p:attrName>
                                          <p:attrName>ppt_y</p:attrName>
                                        </p:attrNameLst>
                                      </p:cBhvr>
                                    </p:animMotion>
                                    <p:animEffect transition="in" filter="fade">
                                      <p:cBhvr>
                                        <p:cTn id="44" dur="10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2"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Scale>
                                      <p:cBhvr>
                                        <p:cTn id="49" dur="1000" decel="50000" fill="hold">
                                          <p:stCondLst>
                                            <p:cond delay="0"/>
                                          </p:stCondLst>
                                        </p:cTn>
                                        <p:tgtEl>
                                          <p:spTgt spid="5">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 dur="1000" decel="50000" fill="hold">
                                          <p:stCondLst>
                                            <p:cond delay="0"/>
                                          </p:stCondLst>
                                        </p:cTn>
                                        <p:tgtEl>
                                          <p:spTgt spid="5">
                                            <p:txEl>
                                              <p:pRg st="6" end="6"/>
                                            </p:txEl>
                                          </p:spTgt>
                                        </p:tgtEl>
                                        <p:attrNameLst>
                                          <p:attrName>ppt_x</p:attrName>
                                          <p:attrName>ppt_y</p:attrName>
                                        </p:attrNameLst>
                                      </p:cBhvr>
                                    </p:animMotion>
                                    <p:animEffect transition="in" filter="fade">
                                      <p:cBhvr>
                                        <p:cTn id="51" dur="1000"/>
                                        <p:tgtEl>
                                          <p:spTgt spid="5">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2" presetClass="entr" presetSubtype="0" fill="hold"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Scale>
                                      <p:cBhvr>
                                        <p:cTn id="56" dur="1000" decel="50000" fill="hold">
                                          <p:stCondLst>
                                            <p:cond delay="0"/>
                                          </p:stCondLst>
                                        </p:cTn>
                                        <p:tgtEl>
                                          <p:spTgt spid="5">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7" dur="1000" decel="50000" fill="hold">
                                          <p:stCondLst>
                                            <p:cond delay="0"/>
                                          </p:stCondLst>
                                        </p:cTn>
                                        <p:tgtEl>
                                          <p:spTgt spid="5">
                                            <p:txEl>
                                              <p:pRg st="7" end="7"/>
                                            </p:txEl>
                                          </p:spTgt>
                                        </p:tgtEl>
                                        <p:attrNameLst>
                                          <p:attrName>ppt_x</p:attrName>
                                          <p:attrName>ppt_y</p:attrName>
                                        </p:attrNameLst>
                                      </p:cBhvr>
                                    </p:animMotion>
                                    <p:animEffect transition="in" filter="fade">
                                      <p:cBhvr>
                                        <p:cTn id="58" dur="1000"/>
                                        <p:tgtEl>
                                          <p:spTgt spid="5">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2" presetClass="entr" presetSubtype="0" fill="hold" nodeType="clickEffect">
                                  <p:stCondLst>
                                    <p:cond delay="0"/>
                                  </p:stCondLst>
                                  <p:childTnLst>
                                    <p:set>
                                      <p:cBhvr>
                                        <p:cTn id="62" dur="1" fill="hold">
                                          <p:stCondLst>
                                            <p:cond delay="0"/>
                                          </p:stCondLst>
                                        </p:cTn>
                                        <p:tgtEl>
                                          <p:spTgt spid="5">
                                            <p:txEl>
                                              <p:pRg st="8" end="8"/>
                                            </p:txEl>
                                          </p:spTgt>
                                        </p:tgtEl>
                                        <p:attrNameLst>
                                          <p:attrName>style.visibility</p:attrName>
                                        </p:attrNameLst>
                                      </p:cBhvr>
                                      <p:to>
                                        <p:strVal val="visible"/>
                                      </p:to>
                                    </p:set>
                                    <p:animScale>
                                      <p:cBhvr>
                                        <p:cTn id="63" dur="1000" decel="50000" fill="hold">
                                          <p:stCondLst>
                                            <p:cond delay="0"/>
                                          </p:stCondLst>
                                        </p:cTn>
                                        <p:tgtEl>
                                          <p:spTgt spid="5">
                                            <p:txEl>
                                              <p:pRg st="8" end="8"/>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4" dur="1000" decel="50000" fill="hold">
                                          <p:stCondLst>
                                            <p:cond delay="0"/>
                                          </p:stCondLst>
                                        </p:cTn>
                                        <p:tgtEl>
                                          <p:spTgt spid="5">
                                            <p:txEl>
                                              <p:pRg st="8" end="8"/>
                                            </p:txEl>
                                          </p:spTgt>
                                        </p:tgtEl>
                                        <p:attrNameLst>
                                          <p:attrName>ppt_x</p:attrName>
                                          <p:attrName>ppt_y</p:attrName>
                                        </p:attrNameLst>
                                      </p:cBhvr>
                                    </p:animMotion>
                                    <p:animEffect transition="in" filter="fade">
                                      <p:cBhvr>
                                        <p:cTn id="65" dur="1000"/>
                                        <p:tgtEl>
                                          <p:spTgt spid="5">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2" presetClass="entr" presetSubtype="0" fill="hold" nodeType="clickEffect">
                                  <p:stCondLst>
                                    <p:cond delay="0"/>
                                  </p:stCondLst>
                                  <p:childTnLst>
                                    <p:set>
                                      <p:cBhvr>
                                        <p:cTn id="69" dur="1" fill="hold">
                                          <p:stCondLst>
                                            <p:cond delay="0"/>
                                          </p:stCondLst>
                                        </p:cTn>
                                        <p:tgtEl>
                                          <p:spTgt spid="5">
                                            <p:txEl>
                                              <p:pRg st="9" end="9"/>
                                            </p:txEl>
                                          </p:spTgt>
                                        </p:tgtEl>
                                        <p:attrNameLst>
                                          <p:attrName>style.visibility</p:attrName>
                                        </p:attrNameLst>
                                      </p:cBhvr>
                                      <p:to>
                                        <p:strVal val="visible"/>
                                      </p:to>
                                    </p:set>
                                    <p:animScale>
                                      <p:cBhvr>
                                        <p:cTn id="70" dur="1000" decel="50000" fill="hold">
                                          <p:stCondLst>
                                            <p:cond delay="0"/>
                                          </p:stCondLst>
                                        </p:cTn>
                                        <p:tgtEl>
                                          <p:spTgt spid="5">
                                            <p:txEl>
                                              <p:pRg st="9" end="9"/>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71" dur="1000" decel="50000" fill="hold">
                                          <p:stCondLst>
                                            <p:cond delay="0"/>
                                          </p:stCondLst>
                                        </p:cTn>
                                        <p:tgtEl>
                                          <p:spTgt spid="5">
                                            <p:txEl>
                                              <p:pRg st="9" end="9"/>
                                            </p:txEl>
                                          </p:spTgt>
                                        </p:tgtEl>
                                        <p:attrNameLst>
                                          <p:attrName>ppt_x</p:attrName>
                                          <p:attrName>ppt_y</p:attrName>
                                        </p:attrNameLst>
                                      </p:cBhvr>
                                    </p:animMotion>
                                    <p:animEffect transition="in" filter="fade">
                                      <p:cBhvr>
                                        <p:cTn id="72" dur="1000"/>
                                        <p:tgtEl>
                                          <p:spTgt spid="5">
                                            <p:txEl>
                                              <p:pRg st="9" end="9"/>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2" presetClass="entr" presetSubtype="0" fill="hold" nodeType="clickEffect">
                                  <p:stCondLst>
                                    <p:cond delay="0"/>
                                  </p:stCondLst>
                                  <p:childTnLst>
                                    <p:set>
                                      <p:cBhvr>
                                        <p:cTn id="76" dur="1" fill="hold">
                                          <p:stCondLst>
                                            <p:cond delay="0"/>
                                          </p:stCondLst>
                                        </p:cTn>
                                        <p:tgtEl>
                                          <p:spTgt spid="5">
                                            <p:txEl>
                                              <p:pRg st="10" end="10"/>
                                            </p:txEl>
                                          </p:spTgt>
                                        </p:tgtEl>
                                        <p:attrNameLst>
                                          <p:attrName>style.visibility</p:attrName>
                                        </p:attrNameLst>
                                      </p:cBhvr>
                                      <p:to>
                                        <p:strVal val="visible"/>
                                      </p:to>
                                    </p:set>
                                    <p:animScale>
                                      <p:cBhvr>
                                        <p:cTn id="77" dur="1000" decel="50000" fill="hold">
                                          <p:stCondLst>
                                            <p:cond delay="0"/>
                                          </p:stCondLst>
                                        </p:cTn>
                                        <p:tgtEl>
                                          <p:spTgt spid="5">
                                            <p:txEl>
                                              <p:pRg st="10" end="1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78" dur="1000" decel="50000" fill="hold">
                                          <p:stCondLst>
                                            <p:cond delay="0"/>
                                          </p:stCondLst>
                                        </p:cTn>
                                        <p:tgtEl>
                                          <p:spTgt spid="5">
                                            <p:txEl>
                                              <p:pRg st="10" end="10"/>
                                            </p:txEl>
                                          </p:spTgt>
                                        </p:tgtEl>
                                        <p:attrNameLst>
                                          <p:attrName>ppt_x</p:attrName>
                                          <p:attrName>ppt_y</p:attrName>
                                        </p:attrNameLst>
                                      </p:cBhvr>
                                    </p:animMotion>
                                    <p:animEffect transition="in" filter="fade">
                                      <p:cBhvr>
                                        <p:cTn id="79" dur="10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143000"/>
          </a:xfrm>
          <a:solidFill>
            <a:schemeClr val="tx2"/>
          </a:solidFill>
        </p:spPr>
        <p:txBody>
          <a:bodyPr>
            <a:noAutofit/>
          </a:bodyPr>
          <a:lstStyle/>
          <a:p>
            <a:pPr algn="l"/>
            <a:r>
              <a:rPr lang="en-US" sz="3600" b="1" dirty="0" smtClean="0">
                <a:solidFill>
                  <a:schemeClr val="bg1"/>
                </a:solidFill>
              </a:rPr>
              <a:t>Veils Some Christians Wear</a:t>
            </a:r>
            <a:endParaRPr lang="en-US" sz="3600" b="1" dirty="0">
              <a:solidFill>
                <a:schemeClr val="bg1"/>
              </a:solidFill>
            </a:endParaRPr>
          </a:p>
        </p:txBody>
      </p:sp>
      <p:pic>
        <p:nvPicPr>
          <p:cNvPr id="4" name="Content Placeholder 3" descr="Blind 3.png"/>
          <p:cNvPicPr>
            <a:picLocks noGrp="1" noChangeAspect="1"/>
          </p:cNvPicPr>
          <p:nvPr>
            <p:ph idx="1"/>
          </p:nvPr>
        </p:nvPicPr>
        <p:blipFill>
          <a:blip r:embed="rId2" cstate="print"/>
          <a:stretch>
            <a:fillRect/>
          </a:stretch>
        </p:blipFill>
        <p:spPr>
          <a:xfrm>
            <a:off x="5626325" y="381000"/>
            <a:ext cx="2908075" cy="1752600"/>
          </a:xfrm>
        </p:spPr>
      </p:pic>
      <p:sp>
        <p:nvSpPr>
          <p:cNvPr id="5" name="TextBox 4"/>
          <p:cNvSpPr txBox="1"/>
          <p:nvPr/>
        </p:nvSpPr>
        <p:spPr>
          <a:xfrm>
            <a:off x="381000" y="1600200"/>
            <a:ext cx="7391400" cy="5016758"/>
          </a:xfrm>
          <a:prstGeom prst="rect">
            <a:avLst/>
          </a:prstGeom>
          <a:noFill/>
        </p:spPr>
        <p:txBody>
          <a:bodyPr wrap="square" rtlCol="0">
            <a:spAutoFit/>
          </a:bodyPr>
          <a:lstStyle/>
          <a:p>
            <a:pPr marL="457200" indent="-457200">
              <a:lnSpc>
                <a:spcPts val="3200"/>
              </a:lnSpc>
              <a:buFont typeface="+mj-lt"/>
              <a:buAutoNum type="arabicPeriod"/>
            </a:pPr>
            <a:r>
              <a:rPr lang="en-US" sz="2400" b="1" dirty="0" smtClean="0"/>
              <a:t>Believe “the end justifies the means.”</a:t>
            </a:r>
          </a:p>
          <a:p>
            <a:pPr marL="914400" lvl="1" indent="-457200">
              <a:lnSpc>
                <a:spcPts val="3200"/>
              </a:lnSpc>
              <a:buFont typeface="Wingdings" pitchFamily="2" charset="2"/>
              <a:buChar char="Ø"/>
            </a:pPr>
            <a:r>
              <a:rPr lang="en-US" sz="2400" b="1" dirty="0" smtClean="0"/>
              <a:t>Lost faith in the power of God’s Word to save.</a:t>
            </a:r>
          </a:p>
          <a:p>
            <a:pPr marL="1371600" lvl="2" indent="-457200">
              <a:lnSpc>
                <a:spcPts val="3200"/>
              </a:lnSpc>
              <a:buFont typeface="Wingdings" pitchFamily="2" charset="2"/>
              <a:buChar char="ü"/>
            </a:pPr>
            <a:r>
              <a:rPr lang="en-US" sz="2400" dirty="0" smtClean="0"/>
              <a:t>Social gospel</a:t>
            </a:r>
            <a:r>
              <a:rPr lang="en-US" sz="2400" dirty="0" smtClean="0">
                <a:sym typeface="Wingdings" pitchFamily="2" charset="2"/>
              </a:rPr>
              <a:t> day care centers, gyms, ball teams, field trips to recreational facilities, food, games, gimmicks…</a:t>
            </a:r>
          </a:p>
          <a:p>
            <a:pPr marL="1371600" lvl="2" indent="-457200">
              <a:lnSpc>
                <a:spcPts val="3200"/>
              </a:lnSpc>
              <a:buFont typeface="Wingdings" pitchFamily="2" charset="2"/>
              <a:buChar char="ü"/>
            </a:pPr>
            <a:r>
              <a:rPr lang="en-US" sz="2400" dirty="0" smtClean="0">
                <a:sym typeface="Wingdings" pitchFamily="2" charset="2"/>
              </a:rPr>
              <a:t>Another organization missionary society, college, sponsoring church…</a:t>
            </a:r>
          </a:p>
          <a:p>
            <a:pPr marL="914400" lvl="1" indent="-457200">
              <a:lnSpc>
                <a:spcPts val="3200"/>
              </a:lnSpc>
              <a:buFont typeface="Wingdings" pitchFamily="2" charset="2"/>
              <a:buChar char="Ø"/>
            </a:pPr>
            <a:r>
              <a:rPr lang="en-US" sz="2400" b="1" dirty="0" smtClean="0">
                <a:sym typeface="Wingdings" pitchFamily="2" charset="2"/>
              </a:rPr>
              <a:t>“Gospel meetings don’t do any good.”</a:t>
            </a:r>
          </a:p>
          <a:p>
            <a:pPr marL="914400" lvl="1" indent="-457200">
              <a:lnSpc>
                <a:spcPts val="3200"/>
              </a:lnSpc>
              <a:buFont typeface="Wingdings" pitchFamily="2" charset="2"/>
              <a:buChar char="Ø"/>
            </a:pPr>
            <a:r>
              <a:rPr lang="en-US" sz="2400" b="1" dirty="0" smtClean="0">
                <a:sym typeface="Wingdings" pitchFamily="2" charset="2"/>
              </a:rPr>
              <a:t>“Shorter sermons are more appealing.”</a:t>
            </a:r>
          </a:p>
          <a:p>
            <a:pPr marL="914400" lvl="1" indent="-457200">
              <a:lnSpc>
                <a:spcPts val="3200"/>
              </a:lnSpc>
              <a:buFont typeface="Wingdings" pitchFamily="2" charset="2"/>
              <a:buChar char="Ø"/>
            </a:pPr>
            <a:r>
              <a:rPr lang="en-US" sz="2400" b="1" dirty="0" smtClean="0">
                <a:sym typeface="Wingdings" pitchFamily="2" charset="2"/>
              </a:rPr>
              <a:t>“Bigger building, better parking, softer pews…”</a:t>
            </a:r>
          </a:p>
          <a:p>
            <a:pPr marL="1371600" lvl="2" indent="-457200">
              <a:lnSpc>
                <a:spcPts val="3200"/>
              </a:lnSpc>
              <a:buFont typeface="Wingdings" pitchFamily="2" charset="2"/>
              <a:buChar char="ü"/>
            </a:pPr>
            <a:r>
              <a:rPr lang="en-US" sz="2400" dirty="0" smtClean="0">
                <a:sym typeface="Wingdings" pitchFamily="2" charset="2"/>
              </a:rPr>
              <a:t>Either way you say it – its less gospel and more physical things to attract (Lk. 8:12).</a:t>
            </a: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Scale>
                                      <p:cBhvr>
                                        <p:cTn id="7" dur="1000" decel="50000" fill="hold">
                                          <p:stCondLst>
                                            <p:cond delay="0"/>
                                          </p:stCondLst>
                                        </p:cTn>
                                        <p:tgtEl>
                                          <p:spTgt spid="5">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5">
                                            <p:txEl>
                                              <p:pRg st="0" end="0"/>
                                            </p:txEl>
                                          </p:spTgt>
                                        </p:tgtEl>
                                        <p:attrNameLst>
                                          <p:attrName>ppt_x</p:attrName>
                                          <p:attrName>ppt_y</p:attrName>
                                        </p:attrNameLst>
                                      </p:cBhvr>
                                    </p:animMotion>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Scale>
                                      <p:cBhvr>
                                        <p:cTn id="14" dur="1000" decel="50000" fill="hold">
                                          <p:stCondLst>
                                            <p:cond delay="0"/>
                                          </p:stCondLst>
                                        </p:cTn>
                                        <p:tgtEl>
                                          <p:spTgt spid="5">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5">
                                            <p:txEl>
                                              <p:pRg st="1" end="1"/>
                                            </p:txEl>
                                          </p:spTgt>
                                        </p:tgtEl>
                                        <p:attrNameLst>
                                          <p:attrName>ppt_x</p:attrName>
                                          <p:attrName>ppt_y</p:attrName>
                                        </p:attrNameLst>
                                      </p:cBhvr>
                                    </p:animMotion>
                                    <p:animEffect transition="in" filter="fade">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Scale>
                                      <p:cBhvr>
                                        <p:cTn id="21" dur="1000" decel="50000" fill="hold">
                                          <p:stCondLst>
                                            <p:cond delay="0"/>
                                          </p:stCondLst>
                                        </p:cTn>
                                        <p:tgtEl>
                                          <p:spTgt spid="5">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5">
                                            <p:txEl>
                                              <p:pRg st="2" end="2"/>
                                            </p:txEl>
                                          </p:spTgt>
                                        </p:tgtEl>
                                        <p:attrNameLst>
                                          <p:attrName>ppt_x</p:attrName>
                                          <p:attrName>ppt_y</p:attrName>
                                        </p:attrNameLst>
                                      </p:cBhvr>
                                    </p:animMotion>
                                    <p:animEffect transition="in" filter="fade">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Scale>
                                      <p:cBhvr>
                                        <p:cTn id="28" dur="1000" decel="50000" fill="hold">
                                          <p:stCondLst>
                                            <p:cond delay="0"/>
                                          </p:stCondLst>
                                        </p:cTn>
                                        <p:tgtEl>
                                          <p:spTgt spid="5">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5">
                                            <p:txEl>
                                              <p:pRg st="3" end="3"/>
                                            </p:txEl>
                                          </p:spTgt>
                                        </p:tgtEl>
                                        <p:attrNameLst>
                                          <p:attrName>ppt_x</p:attrName>
                                          <p:attrName>ppt_y</p:attrName>
                                        </p:attrNameLst>
                                      </p:cBhvr>
                                    </p:animMotion>
                                    <p:animEffect transition="in" filter="fade">
                                      <p:cBhvr>
                                        <p:cTn id="30" dur="10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Scale>
                                      <p:cBhvr>
                                        <p:cTn id="35" dur="1000" decel="50000" fill="hold">
                                          <p:stCondLst>
                                            <p:cond delay="0"/>
                                          </p:stCondLst>
                                        </p:cTn>
                                        <p:tgtEl>
                                          <p:spTgt spid="5">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5">
                                            <p:txEl>
                                              <p:pRg st="4" end="4"/>
                                            </p:txEl>
                                          </p:spTgt>
                                        </p:tgtEl>
                                        <p:attrNameLst>
                                          <p:attrName>ppt_x</p:attrName>
                                          <p:attrName>ppt_y</p:attrName>
                                        </p:attrNameLst>
                                      </p:cBhvr>
                                    </p:animMotion>
                                    <p:animEffect transition="in" filter="fade">
                                      <p:cBhvr>
                                        <p:cTn id="37" dur="10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Scale>
                                      <p:cBhvr>
                                        <p:cTn id="42" dur="1000" decel="50000" fill="hold">
                                          <p:stCondLst>
                                            <p:cond delay="0"/>
                                          </p:stCondLst>
                                        </p:cTn>
                                        <p:tgtEl>
                                          <p:spTgt spid="5">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5">
                                            <p:txEl>
                                              <p:pRg st="5" end="5"/>
                                            </p:txEl>
                                          </p:spTgt>
                                        </p:tgtEl>
                                        <p:attrNameLst>
                                          <p:attrName>ppt_x</p:attrName>
                                          <p:attrName>ppt_y</p:attrName>
                                        </p:attrNameLst>
                                      </p:cBhvr>
                                    </p:animMotion>
                                    <p:animEffect transition="in" filter="fade">
                                      <p:cBhvr>
                                        <p:cTn id="44" dur="10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2"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Scale>
                                      <p:cBhvr>
                                        <p:cTn id="49" dur="1000" decel="50000" fill="hold">
                                          <p:stCondLst>
                                            <p:cond delay="0"/>
                                          </p:stCondLst>
                                        </p:cTn>
                                        <p:tgtEl>
                                          <p:spTgt spid="5">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 dur="1000" decel="50000" fill="hold">
                                          <p:stCondLst>
                                            <p:cond delay="0"/>
                                          </p:stCondLst>
                                        </p:cTn>
                                        <p:tgtEl>
                                          <p:spTgt spid="5">
                                            <p:txEl>
                                              <p:pRg st="6" end="6"/>
                                            </p:txEl>
                                          </p:spTgt>
                                        </p:tgtEl>
                                        <p:attrNameLst>
                                          <p:attrName>ppt_x</p:attrName>
                                          <p:attrName>ppt_y</p:attrName>
                                        </p:attrNameLst>
                                      </p:cBhvr>
                                    </p:animMotion>
                                    <p:animEffect transition="in" filter="fade">
                                      <p:cBhvr>
                                        <p:cTn id="51" dur="1000"/>
                                        <p:tgtEl>
                                          <p:spTgt spid="5">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2" presetClass="entr" presetSubtype="0" fill="hold"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Scale>
                                      <p:cBhvr>
                                        <p:cTn id="56" dur="1000" decel="50000" fill="hold">
                                          <p:stCondLst>
                                            <p:cond delay="0"/>
                                          </p:stCondLst>
                                        </p:cTn>
                                        <p:tgtEl>
                                          <p:spTgt spid="5">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7" dur="1000" decel="50000" fill="hold">
                                          <p:stCondLst>
                                            <p:cond delay="0"/>
                                          </p:stCondLst>
                                        </p:cTn>
                                        <p:tgtEl>
                                          <p:spTgt spid="5">
                                            <p:txEl>
                                              <p:pRg st="7" end="7"/>
                                            </p:txEl>
                                          </p:spTgt>
                                        </p:tgtEl>
                                        <p:attrNameLst>
                                          <p:attrName>ppt_x</p:attrName>
                                          <p:attrName>ppt_y</p:attrName>
                                        </p:attrNameLst>
                                      </p:cBhvr>
                                    </p:animMotion>
                                    <p:animEffect transition="in" filter="fade">
                                      <p:cBhvr>
                                        <p:cTn id="58" dur="1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534</TotalTime>
  <Words>1232</Words>
  <Application>Microsoft Macintosh PowerPoint</Application>
  <PresentationFormat>On-screen Show (4:3)</PresentationFormat>
  <Paragraphs>90</Paragraphs>
  <Slides>10</Slides>
  <Notes>1</Notes>
  <HiddenSlides>0</HiddenSlides>
  <MMClips>0</MMClips>
  <ScaleCrop>false</ScaleCrop>
  <HeadingPairs>
    <vt:vector size="4" baseType="variant">
      <vt:variant>
        <vt:lpstr>Design Template</vt:lpstr>
      </vt:variant>
      <vt:variant>
        <vt:i4>1</vt:i4>
      </vt:variant>
      <vt:variant>
        <vt:lpstr>Slide Titles</vt:lpstr>
      </vt:variant>
      <vt:variant>
        <vt:i4>10</vt:i4>
      </vt:variant>
    </vt:vector>
  </HeadingPairs>
  <TitlesOfParts>
    <vt:vector size="11" baseType="lpstr">
      <vt:lpstr>Office Theme</vt:lpstr>
      <vt:lpstr>Veils – 2 Cor. 3:13-16</vt:lpstr>
      <vt:lpstr>Could Not Look to the End Jesus</vt:lpstr>
      <vt:lpstr>Many Prophecies Seemed Contradictory</vt:lpstr>
      <vt:lpstr>Jews: Still Blinded Today</vt:lpstr>
      <vt:lpstr>Satan Blinded Their Eyes</vt:lpstr>
      <vt:lpstr>How Does Satan Blind the  Eyes of the World?</vt:lpstr>
      <vt:lpstr>More of Satan’s Veils</vt:lpstr>
      <vt:lpstr>More of Satan’s Veils</vt:lpstr>
      <vt:lpstr>Veils Some Christians Wear</vt:lpstr>
      <vt:lpstr>Veils Some Christians Wear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Veils – 2 Cor. 3:13-16</dc:title>
  <dc:creator>Andy</dc:creator>
  <cp:lastModifiedBy>Andrew Alexander</cp:lastModifiedBy>
  <cp:revision>48</cp:revision>
  <dcterms:created xsi:type="dcterms:W3CDTF">2010-01-31T11:56:17Z</dcterms:created>
  <dcterms:modified xsi:type="dcterms:W3CDTF">2010-01-31T12:03:09Z</dcterms:modified>
</cp:coreProperties>
</file>