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FCFE7AF-C259-4BD3-9A8E-86DA0D7E849C}" type="datetimeFigureOut">
              <a:rPr lang="en-US" smtClean="0"/>
              <a:pPr/>
              <a:t>1/9/10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9A2A1C3-EC4B-41B7-8449-8FB28EF73D5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353A61-D36B-44A3-A6E2-AD1A2D32BD55}" type="datetimeFigureOut">
              <a:rPr lang="en-US" smtClean="0"/>
              <a:pPr/>
              <a:t>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353A61-D36B-44A3-A6E2-AD1A2D32BD55}" type="datetimeFigureOut">
              <a:rPr lang="en-US" smtClean="0"/>
              <a:pPr/>
              <a:t>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353A61-D36B-44A3-A6E2-AD1A2D32BD55}" type="datetimeFigureOut">
              <a:rPr lang="en-US" smtClean="0"/>
              <a:pPr/>
              <a:t>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353A61-D36B-44A3-A6E2-AD1A2D32BD55}" type="datetimeFigureOut">
              <a:rPr lang="en-US" smtClean="0"/>
              <a:pPr/>
              <a:t>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353A61-D36B-44A3-A6E2-AD1A2D32BD55}" type="datetimeFigureOut">
              <a:rPr lang="en-US" smtClean="0"/>
              <a:pPr/>
              <a:t>1/9/10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353A61-D36B-44A3-A6E2-AD1A2D32BD55}" type="datetimeFigureOut">
              <a:rPr lang="en-US" smtClean="0"/>
              <a:pPr/>
              <a:t>1/9/10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353A61-D36B-44A3-A6E2-AD1A2D32BD55}" type="datetimeFigureOut">
              <a:rPr lang="en-US" smtClean="0"/>
              <a:pPr/>
              <a:t>1/9/10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353A61-D36B-44A3-A6E2-AD1A2D32BD55}" type="datetimeFigureOut">
              <a:rPr lang="en-US" smtClean="0"/>
              <a:pPr/>
              <a:t>1/9/10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353A61-D36B-44A3-A6E2-AD1A2D32BD55}" type="datetimeFigureOut">
              <a:rPr lang="en-US" smtClean="0"/>
              <a:pPr/>
              <a:t>1/9/10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353A61-D36B-44A3-A6E2-AD1A2D32BD55}" type="datetimeFigureOut">
              <a:rPr lang="en-US" smtClean="0"/>
              <a:pPr/>
              <a:t>1/9/10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353A61-D36B-44A3-A6E2-AD1A2D32BD55}" type="datetimeFigureOut">
              <a:rPr lang="en-US" smtClean="0"/>
              <a:pPr/>
              <a:t>1/9/10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A5991-BB9B-4690-9EE2-FA863BC0C5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353A61-D36B-44A3-A6E2-AD1A2D32BD55}" type="datetimeFigureOut">
              <a:rPr lang="en-US" smtClean="0"/>
              <a:pPr/>
              <a:t>1/9/10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7A5991-BB9B-4690-9EE2-FA863BC0C5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rayer cross.png"/>
          <p:cNvPicPr>
            <a:picLocks noChangeAspect="1"/>
          </p:cNvPicPr>
          <p:nvPr/>
        </p:nvPicPr>
        <p:blipFill>
          <a:blip r:embed="rId2" cstate="print"/>
          <a:stretch>
            <a:fillRect/>
          </a:stretch>
        </p:blipFill>
        <p:spPr>
          <a:xfrm>
            <a:off x="6650939" y="76200"/>
            <a:ext cx="1350061" cy="1676400"/>
          </a:xfrm>
          <a:prstGeom prst="rect">
            <a:avLst/>
          </a:prstGeom>
        </p:spPr>
      </p:pic>
      <p:sp>
        <p:nvSpPr>
          <p:cNvPr id="2" name="Title 1"/>
          <p:cNvSpPr>
            <a:spLocks noGrp="1"/>
          </p:cNvSpPr>
          <p:nvPr>
            <p:ph type="ctrTitle"/>
          </p:nvPr>
        </p:nvSpPr>
        <p:spPr>
          <a:xfrm>
            <a:off x="457200" y="228600"/>
            <a:ext cx="7772400" cy="841375"/>
          </a:xfrm>
        </p:spPr>
        <p:txBody>
          <a:bodyPr/>
          <a:lstStyle/>
          <a:p>
            <a:pPr algn="l"/>
            <a:r>
              <a:rPr lang="en-US" b="1" dirty="0" smtClean="0"/>
              <a:t>Wasted Prayers</a:t>
            </a:r>
            <a:endParaRPr lang="en-US" b="1" dirty="0"/>
          </a:p>
        </p:txBody>
      </p:sp>
      <p:sp>
        <p:nvSpPr>
          <p:cNvPr id="3" name="Subtitle 2"/>
          <p:cNvSpPr>
            <a:spLocks noGrp="1"/>
          </p:cNvSpPr>
          <p:nvPr>
            <p:ph type="subTitle" idx="1"/>
          </p:nvPr>
        </p:nvSpPr>
        <p:spPr>
          <a:xfrm>
            <a:off x="457200" y="1219200"/>
            <a:ext cx="7467600" cy="5334000"/>
          </a:xfrm>
        </p:spPr>
        <p:txBody>
          <a:bodyPr>
            <a:noAutofit/>
          </a:bodyPr>
          <a:lstStyle/>
          <a:p>
            <a:pPr algn="l"/>
            <a:r>
              <a:rPr lang="en-US" sz="2200" dirty="0" smtClean="0">
                <a:solidFill>
                  <a:schemeClr val="tx1"/>
                </a:solidFill>
              </a:rPr>
              <a:t>9  Also He spoke this parable to some who trusted in themselves that they were righteous, and despised others:</a:t>
            </a:r>
          </a:p>
          <a:p>
            <a:pPr algn="l"/>
            <a:r>
              <a:rPr lang="en-US" sz="2200" dirty="0" smtClean="0">
                <a:solidFill>
                  <a:schemeClr val="tx1"/>
                </a:solidFill>
              </a:rPr>
              <a:t> 10  "Two men went up to the temple to pray, one a Pharisee and the other a tax collector.</a:t>
            </a:r>
          </a:p>
          <a:p>
            <a:pPr algn="l"/>
            <a:r>
              <a:rPr lang="en-US" sz="2200" dirty="0" smtClean="0">
                <a:solidFill>
                  <a:schemeClr val="tx1"/>
                </a:solidFill>
              </a:rPr>
              <a:t> 11  "The Pharisee stood and prayed thus with himself, 'God, I thank You that I am not like other men--extortioners, unjust, adulterers, or even as this tax collector.</a:t>
            </a:r>
          </a:p>
          <a:p>
            <a:pPr algn="l"/>
            <a:r>
              <a:rPr lang="en-US" sz="2200" dirty="0" smtClean="0">
                <a:solidFill>
                  <a:schemeClr val="tx1"/>
                </a:solidFill>
              </a:rPr>
              <a:t> 12  'I fast twice a week; I give tithes of all that I possess.'</a:t>
            </a:r>
          </a:p>
          <a:p>
            <a:pPr algn="l"/>
            <a:r>
              <a:rPr lang="en-US" sz="2200" dirty="0" smtClean="0">
                <a:solidFill>
                  <a:schemeClr val="tx1"/>
                </a:solidFill>
              </a:rPr>
              <a:t> 13  "And the tax collector, standing afar off, would not so much as raise his eyes to heaven, but beat his breast, saying, 'God, be merciful to me a sinner!'</a:t>
            </a:r>
          </a:p>
          <a:p>
            <a:pPr algn="l"/>
            <a:r>
              <a:rPr lang="en-US" sz="2200" dirty="0" smtClean="0">
                <a:solidFill>
                  <a:schemeClr val="tx1"/>
                </a:solidFill>
              </a:rPr>
              <a:t> 14  "I tell you, this man went down to his house justified rather than the other; for everyone who exalts himself will be humbled, and he who humbles himself will be exalted."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5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500" decel="50000" fill="hold">
                                          <p:stCondLst>
                                            <p:cond delay="0"/>
                                          </p:stCondLst>
                                        </p:cTn>
                                        <p:tgtEl>
                                          <p:spTgt spid="3">
                                            <p:txEl>
                                              <p:pRg st="0" end="0"/>
                                            </p:txEl>
                                          </p:spTgt>
                                        </p:tgtEl>
                                        <p:attrNameLst>
                                          <p:attrName>ppt_x</p:attrName>
                                          <p:attrName>ppt_y</p:attrName>
                                        </p:attrNameLst>
                                      </p:cBhvr>
                                    </p:animMotion>
                                    <p:animEffect transition="in" filter="fade">
                                      <p:cBhvr>
                                        <p:cTn id="9" dur="500"/>
                                        <p:tgtEl>
                                          <p:spTgt spid="3">
                                            <p:txEl>
                                              <p:pRg st="0" end="0"/>
                                            </p:txEl>
                                          </p:spTgt>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Scale>
                                      <p:cBhvr>
                                        <p:cTn id="12" dur="5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500" decel="50000" fill="hold">
                                          <p:stCondLst>
                                            <p:cond delay="0"/>
                                          </p:stCondLst>
                                        </p:cTn>
                                        <p:tgtEl>
                                          <p:spTgt spid="3">
                                            <p:txEl>
                                              <p:pRg st="1" end="1"/>
                                            </p:txEl>
                                          </p:spTgt>
                                        </p:tgtEl>
                                        <p:attrNameLst>
                                          <p:attrName>ppt_x</p:attrName>
                                          <p:attrName>ppt_y</p:attrName>
                                        </p:attrNameLst>
                                      </p:cBhvr>
                                    </p:animMotion>
                                    <p:animEffect transition="in" filter="fade">
                                      <p:cBhvr>
                                        <p:cTn id="14" dur="500"/>
                                        <p:tgtEl>
                                          <p:spTgt spid="3">
                                            <p:txEl>
                                              <p:pRg st="1" end="1"/>
                                            </p:txEl>
                                          </p:spTgt>
                                        </p:tgtEl>
                                      </p:cBhvr>
                                    </p:animEffect>
                                  </p:childTnLst>
                                </p:cTn>
                              </p:par>
                              <p:par>
                                <p:cTn id="15" presetID="5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Scale>
                                      <p:cBhvr>
                                        <p:cTn id="17" dur="5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500" decel="50000" fill="hold">
                                          <p:stCondLst>
                                            <p:cond delay="0"/>
                                          </p:stCondLst>
                                        </p:cTn>
                                        <p:tgtEl>
                                          <p:spTgt spid="3">
                                            <p:txEl>
                                              <p:pRg st="2" end="2"/>
                                            </p:txEl>
                                          </p:spTgt>
                                        </p:tgtEl>
                                        <p:attrNameLst>
                                          <p:attrName>ppt_x</p:attrName>
                                          <p:attrName>ppt_y</p:attrName>
                                        </p:attrNameLst>
                                      </p:cBhvr>
                                    </p:animMotion>
                                    <p:animEffect transition="in" filter="fade">
                                      <p:cBhvr>
                                        <p:cTn id="19" dur="500"/>
                                        <p:tgtEl>
                                          <p:spTgt spid="3">
                                            <p:txEl>
                                              <p:pRg st="2" end="2"/>
                                            </p:txEl>
                                          </p:spTgt>
                                        </p:tgtEl>
                                      </p:cBhvr>
                                    </p:animEffect>
                                  </p:childTnLst>
                                </p:cTn>
                              </p:par>
                              <p:par>
                                <p:cTn id="20" presetID="5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Scale>
                                      <p:cBhvr>
                                        <p:cTn id="22" dur="5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500" decel="50000" fill="hold">
                                          <p:stCondLst>
                                            <p:cond delay="0"/>
                                          </p:stCondLst>
                                        </p:cTn>
                                        <p:tgtEl>
                                          <p:spTgt spid="3">
                                            <p:txEl>
                                              <p:pRg st="3" end="3"/>
                                            </p:txEl>
                                          </p:spTgt>
                                        </p:tgtEl>
                                        <p:attrNameLst>
                                          <p:attrName>ppt_x</p:attrName>
                                          <p:attrName>ppt_y</p:attrName>
                                        </p:attrNameLst>
                                      </p:cBhvr>
                                    </p:animMotion>
                                    <p:animEffect transition="in" filter="fade">
                                      <p:cBhvr>
                                        <p:cTn id="24" dur="500"/>
                                        <p:tgtEl>
                                          <p:spTgt spid="3">
                                            <p:txEl>
                                              <p:pRg st="3" end="3"/>
                                            </p:txEl>
                                          </p:spTgt>
                                        </p:tgtEl>
                                      </p:cBhvr>
                                    </p:animEffect>
                                  </p:childTnLst>
                                </p:cTn>
                              </p:par>
                              <p:par>
                                <p:cTn id="25" presetID="5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Scale>
                                      <p:cBhvr>
                                        <p:cTn id="27" dur="5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500" decel="50000" fill="hold">
                                          <p:stCondLst>
                                            <p:cond delay="0"/>
                                          </p:stCondLst>
                                        </p:cTn>
                                        <p:tgtEl>
                                          <p:spTgt spid="3">
                                            <p:txEl>
                                              <p:pRg st="4" end="4"/>
                                            </p:txEl>
                                          </p:spTgt>
                                        </p:tgtEl>
                                        <p:attrNameLst>
                                          <p:attrName>ppt_x</p:attrName>
                                          <p:attrName>ppt_y</p:attrName>
                                        </p:attrNameLst>
                                      </p:cBhvr>
                                    </p:animMotion>
                                    <p:animEffect transition="in" filter="fade">
                                      <p:cBhvr>
                                        <p:cTn id="29" dur="500"/>
                                        <p:tgtEl>
                                          <p:spTgt spid="3">
                                            <p:txEl>
                                              <p:pRg st="4" end="4"/>
                                            </p:txEl>
                                          </p:spTgt>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Scale>
                                      <p:cBhvr>
                                        <p:cTn id="32" dur="5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500" decel="50000" fill="hold">
                                          <p:stCondLst>
                                            <p:cond delay="0"/>
                                          </p:stCondLst>
                                        </p:cTn>
                                        <p:tgtEl>
                                          <p:spTgt spid="3">
                                            <p:txEl>
                                              <p:pRg st="5" end="5"/>
                                            </p:txEl>
                                          </p:spTgt>
                                        </p:tgtEl>
                                        <p:attrNameLst>
                                          <p:attrName>ppt_x</p:attrName>
                                          <p:attrName>ppt_y</p:attrName>
                                        </p:attrNameLst>
                                      </p:cBhvr>
                                    </p:animMotion>
                                    <p:animEffect transition="in" filter="fade">
                                      <p:cBhvr>
                                        <p:cTn id="3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rayer Hands 2"/>
          <p:cNvPicPr>
            <a:picLocks noChangeAspect="1"/>
          </p:cNvPicPr>
          <p:nvPr/>
        </p:nvPicPr>
        <p:blipFill>
          <a:blip r:embed="rId2"/>
          <a:stretch>
            <a:fillRect/>
          </a:stretch>
        </p:blipFill>
        <p:spPr>
          <a:xfrm>
            <a:off x="2856484" y="3733800"/>
            <a:ext cx="2248916" cy="2895600"/>
          </a:xfrm>
          <a:prstGeom prst="rect">
            <a:avLst/>
          </a:prstGeom>
        </p:spPr>
      </p:pic>
      <p:sp>
        <p:nvSpPr>
          <p:cNvPr id="2" name="Title 1"/>
          <p:cNvSpPr>
            <a:spLocks noGrp="1"/>
          </p:cNvSpPr>
          <p:nvPr>
            <p:ph type="title"/>
          </p:nvPr>
        </p:nvSpPr>
        <p:spPr/>
        <p:txBody>
          <a:bodyPr/>
          <a:lstStyle/>
          <a:p>
            <a:pPr algn="l"/>
            <a:r>
              <a:rPr lang="en-US" b="1" dirty="0" smtClean="0"/>
              <a:t>Be Fervent In Prayer</a:t>
            </a:r>
            <a:endParaRPr lang="en-US" b="1" dirty="0"/>
          </a:p>
        </p:txBody>
      </p:sp>
      <p:sp>
        <p:nvSpPr>
          <p:cNvPr id="3" name="Content Placeholder 2"/>
          <p:cNvSpPr>
            <a:spLocks noGrp="1"/>
          </p:cNvSpPr>
          <p:nvPr>
            <p:ph idx="1"/>
          </p:nvPr>
        </p:nvSpPr>
        <p:spPr>
          <a:xfrm>
            <a:off x="457200" y="1600200"/>
            <a:ext cx="7010400" cy="4525963"/>
          </a:xfrm>
        </p:spPr>
        <p:txBody>
          <a:bodyPr/>
          <a:lstStyle/>
          <a:p>
            <a:pPr>
              <a:buNone/>
            </a:pPr>
            <a:r>
              <a:rPr lang="en-US" b="1" dirty="0" smtClean="0"/>
              <a:t>Jas. 5:16 </a:t>
            </a:r>
            <a:r>
              <a:rPr lang="en-US" dirty="0" smtClean="0"/>
              <a:t>Confess your trespasses to one another, and pray for one another, that you may be healed. The effective, fervent prayer of a righteous man avails much.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rayer Hands"/>
          <p:cNvPicPr>
            <a:picLocks noChangeAspect="1"/>
          </p:cNvPicPr>
          <p:nvPr/>
        </p:nvPicPr>
        <p:blipFill>
          <a:blip r:embed="rId2"/>
          <a:stretch>
            <a:fillRect/>
          </a:stretch>
        </p:blipFill>
        <p:spPr>
          <a:xfrm>
            <a:off x="6705600" y="-1"/>
            <a:ext cx="1638045" cy="2122737"/>
          </a:xfrm>
          <a:prstGeom prst="rect">
            <a:avLst/>
          </a:prstGeom>
        </p:spPr>
      </p:pic>
      <p:sp>
        <p:nvSpPr>
          <p:cNvPr id="2" name="Title 1"/>
          <p:cNvSpPr>
            <a:spLocks noGrp="1"/>
          </p:cNvSpPr>
          <p:nvPr>
            <p:ph type="title"/>
          </p:nvPr>
        </p:nvSpPr>
        <p:spPr>
          <a:xfrm>
            <a:off x="381000" y="274638"/>
            <a:ext cx="8229600" cy="792162"/>
          </a:xfrm>
        </p:spPr>
        <p:txBody>
          <a:bodyPr>
            <a:normAutofit/>
          </a:bodyPr>
          <a:lstStyle/>
          <a:p>
            <a:pPr algn="l"/>
            <a:r>
              <a:rPr lang="en-US" sz="4000" b="1" dirty="0" smtClean="0"/>
              <a:t>Wasted Prayer When Uttered:</a:t>
            </a:r>
            <a:endParaRPr lang="en-US" sz="4000" b="1" dirty="0"/>
          </a:p>
        </p:txBody>
      </p:sp>
      <p:sp>
        <p:nvSpPr>
          <p:cNvPr id="3" name="Content Placeholder 2"/>
          <p:cNvSpPr>
            <a:spLocks noGrp="1"/>
          </p:cNvSpPr>
          <p:nvPr>
            <p:ph idx="1"/>
          </p:nvPr>
        </p:nvSpPr>
        <p:spPr>
          <a:xfrm>
            <a:off x="457200" y="1219200"/>
            <a:ext cx="6934200" cy="5334000"/>
          </a:xfrm>
        </p:spPr>
        <p:txBody>
          <a:bodyPr>
            <a:normAutofit fontScale="77500" lnSpcReduction="20000"/>
          </a:bodyPr>
          <a:lstStyle/>
          <a:p>
            <a:r>
              <a:rPr lang="en-US" sz="3600" b="1" dirty="0" smtClean="0"/>
              <a:t>For a substitute</a:t>
            </a:r>
          </a:p>
          <a:p>
            <a:pPr lvl="1">
              <a:buNone/>
            </a:pPr>
            <a:r>
              <a:rPr lang="en-US" b="1" dirty="0" smtClean="0"/>
              <a:t>Prov. 28:9  </a:t>
            </a:r>
            <a:r>
              <a:rPr lang="en-US" dirty="0" smtClean="0"/>
              <a:t>One who turns away his ear from hearing the law, Even his prayer is an abomination.</a:t>
            </a:r>
          </a:p>
          <a:p>
            <a:pPr lvl="1">
              <a:buNone/>
            </a:pPr>
            <a:endParaRPr lang="en-US" dirty="0" smtClean="0"/>
          </a:p>
          <a:p>
            <a:pPr lvl="1">
              <a:buNone/>
            </a:pPr>
            <a:r>
              <a:rPr lang="en-US" b="1" dirty="0" smtClean="0"/>
              <a:t>Jas. 5:16  </a:t>
            </a:r>
            <a:r>
              <a:rPr lang="en-US" dirty="0" smtClean="0"/>
              <a:t>Confess your trespasses to one another, and pray for one another, that you may be healed. The effective, fervent prayer of a righteous man avails much.</a:t>
            </a:r>
          </a:p>
          <a:p>
            <a:pPr lvl="1">
              <a:buNone/>
            </a:pPr>
            <a:endParaRPr lang="en-US" b="1" dirty="0" smtClean="0"/>
          </a:p>
          <a:p>
            <a:pPr lvl="1">
              <a:buNone/>
            </a:pPr>
            <a:r>
              <a:rPr lang="en-US" b="1" dirty="0" smtClean="0"/>
              <a:t>1 Pet. 3:12  </a:t>
            </a:r>
            <a:r>
              <a:rPr lang="en-US" dirty="0" smtClean="0"/>
              <a:t>For the eyes of the LORD are on the righteous, And His ears are open to their prayers; But the face of the LORD is against those who do evil."</a:t>
            </a:r>
          </a:p>
          <a:p>
            <a:pPr lvl="1">
              <a:buNone/>
            </a:pPr>
            <a:endParaRPr lang="en-US" dirty="0" smtClean="0"/>
          </a:p>
          <a:p>
            <a:pPr lvl="1">
              <a:buNone/>
            </a:pPr>
            <a:r>
              <a:rPr lang="en-US" b="1" dirty="0" smtClean="0"/>
              <a:t>Mk. 16:16  </a:t>
            </a:r>
            <a:r>
              <a:rPr lang="en-US" dirty="0" smtClean="0"/>
              <a:t>He who believes and is baptized will be saved; but he who does not believe will be condemned.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5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500" decel="50000" fill="hold">
                                          <p:stCondLst>
                                            <p:cond delay="0"/>
                                          </p:stCondLst>
                                        </p:cTn>
                                        <p:tgtEl>
                                          <p:spTgt spid="3">
                                            <p:txEl>
                                              <p:pRg st="0" end="0"/>
                                            </p:txEl>
                                          </p:spTgt>
                                        </p:tgtEl>
                                        <p:attrNameLst>
                                          <p:attrName>ppt_x</p:attrName>
                                          <p:attrName>ppt_y</p:attrName>
                                        </p:attrNameLst>
                                      </p:cBhvr>
                                    </p:animMotion>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5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500" decel="50000" fill="hold">
                                          <p:stCondLst>
                                            <p:cond delay="0"/>
                                          </p:stCondLst>
                                        </p:cTn>
                                        <p:tgtEl>
                                          <p:spTgt spid="3">
                                            <p:txEl>
                                              <p:pRg st="1" end="1"/>
                                            </p:txEl>
                                          </p:spTgt>
                                        </p:tgtEl>
                                        <p:attrNameLst>
                                          <p:attrName>ppt_x</p:attrName>
                                          <p:attrName>ppt_y</p:attrName>
                                        </p:attrNameLst>
                                      </p:cBhvr>
                                    </p:animMotion>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Scale>
                                      <p:cBhvr>
                                        <p:cTn id="21" dur="5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500" decel="50000" fill="hold">
                                          <p:stCondLst>
                                            <p:cond delay="0"/>
                                          </p:stCondLst>
                                        </p:cTn>
                                        <p:tgtEl>
                                          <p:spTgt spid="3">
                                            <p:txEl>
                                              <p:pRg st="3" end="3"/>
                                            </p:txEl>
                                          </p:spTgt>
                                        </p:tgtEl>
                                        <p:attrNameLst>
                                          <p:attrName>ppt_x</p:attrName>
                                          <p:attrName>ppt_y</p:attrName>
                                        </p:attrNameLst>
                                      </p:cBhvr>
                                    </p:animMotion>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Scale>
                                      <p:cBhvr>
                                        <p:cTn id="28" dur="5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500" decel="50000" fill="hold">
                                          <p:stCondLst>
                                            <p:cond delay="0"/>
                                          </p:stCondLst>
                                        </p:cTn>
                                        <p:tgtEl>
                                          <p:spTgt spid="3">
                                            <p:txEl>
                                              <p:pRg st="5" end="5"/>
                                            </p:txEl>
                                          </p:spTgt>
                                        </p:tgtEl>
                                        <p:attrNameLst>
                                          <p:attrName>ppt_x</p:attrName>
                                          <p:attrName>ppt_y</p:attrName>
                                        </p:attrNameLst>
                                      </p:cBhvr>
                                    </p:animMotion>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Scale>
                                      <p:cBhvr>
                                        <p:cTn id="35" dur="500" decel="50000" fill="hold">
                                          <p:stCondLst>
                                            <p:cond delay="0"/>
                                          </p:stCondLst>
                                        </p:cTn>
                                        <p:tgtEl>
                                          <p:spTgt spid="3">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500" decel="50000" fill="hold">
                                          <p:stCondLst>
                                            <p:cond delay="0"/>
                                          </p:stCondLst>
                                        </p:cTn>
                                        <p:tgtEl>
                                          <p:spTgt spid="3">
                                            <p:txEl>
                                              <p:pRg st="7" end="7"/>
                                            </p:txEl>
                                          </p:spTgt>
                                        </p:tgtEl>
                                        <p:attrNameLst>
                                          <p:attrName>ppt_x</p:attrName>
                                          <p:attrName>ppt_y</p:attrName>
                                        </p:attrNameLst>
                                      </p:cBhvr>
                                    </p:animMotion>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rayer Hands"/>
          <p:cNvPicPr>
            <a:picLocks noChangeAspect="1"/>
          </p:cNvPicPr>
          <p:nvPr/>
        </p:nvPicPr>
        <p:blipFill>
          <a:blip r:embed="rId2"/>
          <a:stretch>
            <a:fillRect/>
          </a:stretch>
        </p:blipFill>
        <p:spPr>
          <a:xfrm>
            <a:off x="6553200" y="163263"/>
            <a:ext cx="1638045" cy="2122737"/>
          </a:xfrm>
          <a:prstGeom prst="rect">
            <a:avLst/>
          </a:prstGeom>
        </p:spPr>
      </p:pic>
      <p:sp>
        <p:nvSpPr>
          <p:cNvPr id="2" name="Title 1"/>
          <p:cNvSpPr>
            <a:spLocks noGrp="1"/>
          </p:cNvSpPr>
          <p:nvPr>
            <p:ph type="title"/>
          </p:nvPr>
        </p:nvSpPr>
        <p:spPr>
          <a:xfrm>
            <a:off x="457200" y="274638"/>
            <a:ext cx="8229600" cy="868362"/>
          </a:xfrm>
        </p:spPr>
        <p:txBody>
          <a:bodyPr>
            <a:normAutofit/>
          </a:bodyPr>
          <a:lstStyle/>
          <a:p>
            <a:pPr algn="l"/>
            <a:r>
              <a:rPr lang="en-US" sz="4000" b="1" dirty="0" smtClean="0"/>
              <a:t>Wasted Prayer When Uttered:</a:t>
            </a:r>
            <a:endParaRPr lang="en-US" sz="4000" dirty="0"/>
          </a:p>
        </p:txBody>
      </p:sp>
      <p:sp>
        <p:nvSpPr>
          <p:cNvPr id="3" name="Content Placeholder 2"/>
          <p:cNvSpPr>
            <a:spLocks noGrp="1"/>
          </p:cNvSpPr>
          <p:nvPr>
            <p:ph idx="1"/>
          </p:nvPr>
        </p:nvSpPr>
        <p:spPr>
          <a:xfrm>
            <a:off x="457200" y="1371600"/>
            <a:ext cx="7391400" cy="5257800"/>
          </a:xfrm>
        </p:spPr>
        <p:txBody>
          <a:bodyPr>
            <a:normAutofit fontScale="85000" lnSpcReduction="10000"/>
          </a:bodyPr>
          <a:lstStyle/>
          <a:p>
            <a:r>
              <a:rPr lang="en-US" sz="3300" b="1" dirty="0" smtClean="0"/>
              <a:t>By Sinners</a:t>
            </a:r>
          </a:p>
          <a:p>
            <a:pPr lvl="1">
              <a:buNone/>
            </a:pPr>
            <a:r>
              <a:rPr lang="en-US" b="1" dirty="0" smtClean="0"/>
              <a:t>Jn. 9:31  </a:t>
            </a:r>
            <a:r>
              <a:rPr lang="en-US" dirty="0" smtClean="0"/>
              <a:t>Now we know that God does not hear sinners; but if anyone is a worshiper of God and does His will, He hears him.</a:t>
            </a:r>
          </a:p>
          <a:p>
            <a:pPr lvl="1">
              <a:buNone/>
            </a:pPr>
            <a:endParaRPr lang="en-US" dirty="0" smtClean="0"/>
          </a:p>
          <a:p>
            <a:pPr lvl="1">
              <a:buNone/>
            </a:pPr>
            <a:r>
              <a:rPr lang="en-US" b="1" dirty="0" smtClean="0"/>
              <a:t>Isa. 1:15  </a:t>
            </a:r>
            <a:r>
              <a:rPr lang="en-US" dirty="0" smtClean="0"/>
              <a:t>When you spread out your hands, I will hide My eyes from you; Even though you make many prayers, I will not hear. Your hands are full of blood.</a:t>
            </a:r>
          </a:p>
          <a:p>
            <a:pPr lvl="1">
              <a:buNone/>
            </a:pPr>
            <a:r>
              <a:rPr lang="en-US" dirty="0" smtClean="0"/>
              <a:t> </a:t>
            </a:r>
            <a:r>
              <a:rPr lang="en-US" b="1" dirty="0" smtClean="0"/>
              <a:t>16</a:t>
            </a:r>
            <a:r>
              <a:rPr lang="en-US" dirty="0" smtClean="0"/>
              <a:t>  Wash yourselves, make yourselves clean; Put away the evil of your doings from before My eyes. Cease to do evil,</a:t>
            </a:r>
          </a:p>
          <a:p>
            <a:pPr lvl="1">
              <a:buNone/>
            </a:pPr>
            <a:r>
              <a:rPr lang="en-US" dirty="0" smtClean="0"/>
              <a:t> </a:t>
            </a:r>
            <a:r>
              <a:rPr lang="en-US" b="1" dirty="0" smtClean="0"/>
              <a:t>17</a:t>
            </a:r>
            <a:r>
              <a:rPr lang="en-US" dirty="0" smtClean="0"/>
              <a:t>  Learn to do good; Seek justice, Rebuke the oppressor; Defend the fatherless, Plead for the widow.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3" end="3"/>
                                            </p:txEl>
                                          </p:spTgt>
                                        </p:tgtEl>
                                      </p:cBhvr>
                                    </p:animEffect>
                                  </p:childTnLst>
                                </p:cTn>
                              </p:par>
                              <p:par>
                                <p:cTn id="39" presetID="25" presetClass="entr" presetSubtype="0" fill="hold" grpId="0" nodeType="with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2"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3"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46"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47"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48" dur="500" decel="50000">
                                          <p:stCondLst>
                                            <p:cond delay="0"/>
                                          </p:stCondLst>
                                        </p:cTn>
                                        <p:tgtEl>
                                          <p:spTgt spid="3">
                                            <p:txEl>
                                              <p:pRg st="4" end="4"/>
                                            </p:txEl>
                                          </p:spTgt>
                                        </p:tgtEl>
                                      </p:cBhvr>
                                    </p:animEffect>
                                  </p:childTnLst>
                                </p:cTn>
                              </p:par>
                              <p:par>
                                <p:cTn id="49" presetID="25" presetClass="entr" presetSubtype="0" fill="hold" grpId="0" nodeType="with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anim calcmode="lin" valueType="num">
                                      <p:cBhvr>
                                        <p:cTn id="51"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52"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53"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54"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5"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56"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57"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58" dur="500" decel="50000">
                                          <p:stCondLst>
                                            <p:cond delay="0"/>
                                          </p:stCondLst>
                                        </p:cTn>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rayer Hands"/>
          <p:cNvPicPr>
            <a:picLocks noChangeAspect="1"/>
          </p:cNvPicPr>
          <p:nvPr/>
        </p:nvPicPr>
        <p:blipFill>
          <a:blip r:embed="rId2"/>
          <a:stretch>
            <a:fillRect/>
          </a:stretch>
        </p:blipFill>
        <p:spPr>
          <a:xfrm>
            <a:off x="6553200" y="163263"/>
            <a:ext cx="1638045" cy="2122737"/>
          </a:xfrm>
          <a:prstGeom prst="rect">
            <a:avLst/>
          </a:prstGeom>
        </p:spPr>
      </p:pic>
      <p:sp>
        <p:nvSpPr>
          <p:cNvPr id="2" name="Title 1"/>
          <p:cNvSpPr>
            <a:spLocks noGrp="1"/>
          </p:cNvSpPr>
          <p:nvPr>
            <p:ph type="title"/>
          </p:nvPr>
        </p:nvSpPr>
        <p:spPr>
          <a:xfrm>
            <a:off x="457200" y="274638"/>
            <a:ext cx="6629400" cy="868362"/>
          </a:xfrm>
        </p:spPr>
        <p:txBody>
          <a:bodyPr>
            <a:normAutofit/>
          </a:bodyPr>
          <a:lstStyle/>
          <a:p>
            <a:pPr algn="l"/>
            <a:r>
              <a:rPr lang="en-US" sz="4000" b="1" dirty="0" smtClean="0"/>
              <a:t>Wasted Prayer When Uttered:</a:t>
            </a:r>
            <a:endParaRPr lang="en-US" sz="4000" dirty="0"/>
          </a:p>
        </p:txBody>
      </p:sp>
      <p:sp>
        <p:nvSpPr>
          <p:cNvPr id="3" name="Content Placeholder 2"/>
          <p:cNvSpPr>
            <a:spLocks noGrp="1"/>
          </p:cNvSpPr>
          <p:nvPr>
            <p:ph idx="1"/>
          </p:nvPr>
        </p:nvSpPr>
        <p:spPr>
          <a:xfrm>
            <a:off x="457200" y="1371600"/>
            <a:ext cx="7391400" cy="5257800"/>
          </a:xfrm>
        </p:spPr>
        <p:txBody>
          <a:bodyPr>
            <a:normAutofit/>
          </a:bodyPr>
          <a:lstStyle/>
          <a:p>
            <a:r>
              <a:rPr lang="en-US" sz="3300" b="1" dirty="0" smtClean="0"/>
              <a:t>By Sinners</a:t>
            </a:r>
          </a:p>
          <a:p>
            <a:pPr lvl="1">
              <a:buNone/>
            </a:pPr>
            <a:r>
              <a:rPr lang="en-US" sz="2900" b="1" dirty="0" smtClean="0"/>
              <a:t>Isa 59:1  </a:t>
            </a:r>
            <a:r>
              <a:rPr lang="en-US" sz="2900" dirty="0" smtClean="0"/>
              <a:t>Behold, the LORD'S hand is not shortened, That it cannot save; Nor His ear heavy, That it cannot hear.</a:t>
            </a:r>
          </a:p>
          <a:p>
            <a:pPr lvl="1">
              <a:buNone/>
            </a:pPr>
            <a:r>
              <a:rPr lang="en-US" sz="2900" dirty="0" smtClean="0"/>
              <a:t> </a:t>
            </a:r>
            <a:r>
              <a:rPr lang="en-US" sz="2900" b="1" dirty="0" smtClean="0"/>
              <a:t>2</a:t>
            </a:r>
            <a:r>
              <a:rPr lang="en-US" sz="2900" dirty="0" smtClean="0"/>
              <a:t>  But your iniquities have separated you from your God; And your sins have hidden His face from you, So that He will not hear.</a:t>
            </a:r>
          </a:p>
          <a:p>
            <a:pPr lvl="1">
              <a:buNone/>
            </a:pPr>
            <a:endParaRPr lang="en-US" sz="2900" b="1" dirty="0" smtClean="0"/>
          </a:p>
          <a:p>
            <a:pPr lvl="1">
              <a:buNone/>
            </a:pPr>
            <a:r>
              <a:rPr lang="en-US" sz="2900" b="1" dirty="0" smtClean="0"/>
              <a:t>Prov. 15:29  </a:t>
            </a:r>
            <a:r>
              <a:rPr lang="en-US" sz="2900" dirty="0" smtClean="0"/>
              <a:t>The LORD is far from the wicked, But He hears the prayer of the righteous.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par>
                                <p:cTn id="27" presetID="25" presetClass="entr" presetSubtype="0" fill="hold" grpId="0"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0"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1"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2"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3"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4"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5"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6" dur="500" decel="50000">
                                          <p:stCondLst>
                                            <p:cond delay="0"/>
                                          </p:stCondLst>
                                        </p:cTn>
                                        <p:tgtEl>
                                          <p:spTgt spid="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5"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2"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3"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46"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47"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48" dur="5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l"/>
            <a:r>
              <a:rPr lang="en-US" sz="4000" b="1" dirty="0" smtClean="0"/>
              <a:t>Wasted Prayer When Uttered:</a:t>
            </a:r>
            <a:endParaRPr lang="en-US" sz="4000" dirty="0"/>
          </a:p>
        </p:txBody>
      </p:sp>
      <p:sp>
        <p:nvSpPr>
          <p:cNvPr id="3" name="Content Placeholder 2"/>
          <p:cNvSpPr>
            <a:spLocks noGrp="1"/>
          </p:cNvSpPr>
          <p:nvPr>
            <p:ph idx="1"/>
          </p:nvPr>
        </p:nvSpPr>
        <p:spPr>
          <a:xfrm>
            <a:off x="381000" y="1371600"/>
            <a:ext cx="7467600" cy="5257800"/>
          </a:xfrm>
        </p:spPr>
        <p:txBody>
          <a:bodyPr>
            <a:noAutofit/>
          </a:bodyPr>
          <a:lstStyle/>
          <a:p>
            <a:r>
              <a:rPr lang="en-US" sz="2800" b="1" dirty="0" smtClean="0"/>
              <a:t>Without Our Effort</a:t>
            </a:r>
          </a:p>
          <a:p>
            <a:pPr lvl="1">
              <a:buNone/>
            </a:pPr>
            <a:r>
              <a:rPr lang="en-US" sz="2400" b="1" dirty="0" smtClean="0"/>
              <a:t>Matt. 6:11  </a:t>
            </a:r>
            <a:r>
              <a:rPr lang="en-US" sz="2400" dirty="0" smtClean="0"/>
              <a:t>Give us this day our daily bread.</a:t>
            </a:r>
          </a:p>
          <a:p>
            <a:pPr lvl="1">
              <a:buNone/>
            </a:pPr>
            <a:r>
              <a:rPr lang="en-US" sz="2400" b="1" dirty="0" smtClean="0"/>
              <a:t>Jas. 1:6  </a:t>
            </a:r>
            <a:r>
              <a:rPr lang="en-US" sz="2400" dirty="0" smtClean="0"/>
              <a:t>But let him ask in faith, with no doubting, for he who doubts is like a wave of the sea driven and tossed by the wind.  </a:t>
            </a:r>
            <a:r>
              <a:rPr lang="en-US" sz="2400" b="1" dirty="0" smtClean="0"/>
              <a:t>7</a:t>
            </a:r>
            <a:r>
              <a:rPr lang="en-US" sz="2400" dirty="0" smtClean="0"/>
              <a:t> For let not that man suppose that he will receive anything from the Lord;</a:t>
            </a:r>
          </a:p>
          <a:p>
            <a:pPr lvl="1">
              <a:buNone/>
            </a:pPr>
            <a:r>
              <a:rPr lang="en-US" sz="2400" b="1" dirty="0" smtClean="0"/>
              <a:t>Lk. 6:46  </a:t>
            </a:r>
            <a:r>
              <a:rPr lang="en-US" sz="2400" dirty="0" smtClean="0"/>
              <a:t>But why do you call Me 'Lord, Lord,' and do not do the things which I say?</a:t>
            </a:r>
          </a:p>
          <a:p>
            <a:pPr lvl="1">
              <a:buNone/>
            </a:pPr>
            <a:r>
              <a:rPr lang="en-US" sz="2400" b="1" dirty="0" smtClean="0"/>
              <a:t>Matt. 6:14  </a:t>
            </a:r>
            <a:r>
              <a:rPr lang="en-US" sz="2400" dirty="0" smtClean="0"/>
              <a:t>For if you forgive men their trespasses, your heavenly Father will also forgive you.  </a:t>
            </a:r>
            <a:r>
              <a:rPr lang="en-US" sz="2400" b="1" dirty="0" smtClean="0"/>
              <a:t>15</a:t>
            </a:r>
            <a:r>
              <a:rPr lang="en-US" sz="2400" dirty="0" smtClean="0"/>
              <a:t> But if you do not forgive men their trespasses, neither will your Father forgive your trespasses.</a:t>
            </a:r>
          </a:p>
        </p:txBody>
      </p:sp>
      <p:pic>
        <p:nvPicPr>
          <p:cNvPr id="4" name="Picture 3" descr="Prayer Hands"/>
          <p:cNvPicPr>
            <a:picLocks noChangeAspect="1"/>
          </p:cNvPicPr>
          <p:nvPr/>
        </p:nvPicPr>
        <p:blipFill>
          <a:blip r:embed="rId2"/>
          <a:stretch>
            <a:fillRect/>
          </a:stretch>
        </p:blipFill>
        <p:spPr>
          <a:xfrm>
            <a:off x="6553200" y="163263"/>
            <a:ext cx="1638045" cy="21227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5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rayer Hands"/>
          <p:cNvPicPr>
            <a:picLocks noChangeAspect="1"/>
          </p:cNvPicPr>
          <p:nvPr/>
        </p:nvPicPr>
        <p:blipFill>
          <a:blip r:embed="rId2"/>
          <a:stretch>
            <a:fillRect/>
          </a:stretch>
        </p:blipFill>
        <p:spPr>
          <a:xfrm>
            <a:off x="6553200" y="76200"/>
            <a:ext cx="1638045" cy="2122737"/>
          </a:xfrm>
          <a:prstGeom prst="rect">
            <a:avLst/>
          </a:prstGeom>
        </p:spPr>
      </p:pic>
      <p:sp>
        <p:nvSpPr>
          <p:cNvPr id="2" name="Title 1"/>
          <p:cNvSpPr>
            <a:spLocks noGrp="1"/>
          </p:cNvSpPr>
          <p:nvPr>
            <p:ph type="title"/>
          </p:nvPr>
        </p:nvSpPr>
        <p:spPr>
          <a:xfrm>
            <a:off x="457200" y="274638"/>
            <a:ext cx="8229600" cy="944562"/>
          </a:xfrm>
        </p:spPr>
        <p:txBody>
          <a:bodyPr>
            <a:normAutofit/>
          </a:bodyPr>
          <a:lstStyle/>
          <a:p>
            <a:pPr algn="l"/>
            <a:r>
              <a:rPr lang="en-US" sz="4000" b="1" dirty="0" smtClean="0"/>
              <a:t>Wasted Prayer When Uttered:</a:t>
            </a:r>
            <a:endParaRPr lang="en-US" sz="4000" dirty="0"/>
          </a:p>
        </p:txBody>
      </p:sp>
      <p:sp>
        <p:nvSpPr>
          <p:cNvPr id="3" name="Content Placeholder 2"/>
          <p:cNvSpPr>
            <a:spLocks noGrp="1"/>
          </p:cNvSpPr>
          <p:nvPr>
            <p:ph idx="1"/>
          </p:nvPr>
        </p:nvSpPr>
        <p:spPr>
          <a:xfrm>
            <a:off x="457200" y="1447800"/>
            <a:ext cx="7315200" cy="5181600"/>
          </a:xfrm>
        </p:spPr>
        <p:txBody>
          <a:bodyPr>
            <a:normAutofit fontScale="77500" lnSpcReduction="20000"/>
          </a:bodyPr>
          <a:lstStyle/>
          <a:p>
            <a:r>
              <a:rPr lang="en-US" sz="3600" b="1" dirty="0" smtClean="0"/>
              <a:t>By the Self-Righteous</a:t>
            </a:r>
          </a:p>
          <a:p>
            <a:pPr lvl="1">
              <a:buNone/>
            </a:pPr>
            <a:r>
              <a:rPr lang="en-US" b="1" dirty="0" smtClean="0"/>
              <a:t>Lk. 18:11  </a:t>
            </a:r>
            <a:r>
              <a:rPr lang="en-US" dirty="0" smtClean="0"/>
              <a:t>The Pharisee stood and prayed thus with himself, “God, I thank You that I am not like other men--extortioners, unjust, adulterers, or even as this tax collector.</a:t>
            </a:r>
          </a:p>
          <a:p>
            <a:pPr lvl="1">
              <a:buNone/>
            </a:pPr>
            <a:r>
              <a:rPr lang="en-US" dirty="0" smtClean="0"/>
              <a:t> </a:t>
            </a:r>
            <a:r>
              <a:rPr lang="en-US" b="1" dirty="0" smtClean="0"/>
              <a:t>12</a:t>
            </a:r>
            <a:r>
              <a:rPr lang="en-US" dirty="0" smtClean="0"/>
              <a:t>  I fast twice a week; I give tithes of all that I possess.”</a:t>
            </a:r>
          </a:p>
          <a:p>
            <a:pPr lvl="1">
              <a:buNone/>
            </a:pPr>
            <a:r>
              <a:rPr lang="en-US" dirty="0" smtClean="0"/>
              <a:t> </a:t>
            </a:r>
            <a:r>
              <a:rPr lang="en-US" b="1" dirty="0" smtClean="0"/>
              <a:t>13</a:t>
            </a:r>
            <a:r>
              <a:rPr lang="en-US" dirty="0" smtClean="0"/>
              <a:t>  And the tax collector, standing afar off, would not so much as raise his eyes to heaven, but beat his breast, saying, “God, be merciful to me a sinner!”</a:t>
            </a:r>
          </a:p>
          <a:p>
            <a:pPr lvl="1">
              <a:buNone/>
            </a:pPr>
            <a:r>
              <a:rPr lang="en-US" dirty="0" smtClean="0"/>
              <a:t> </a:t>
            </a:r>
            <a:r>
              <a:rPr lang="en-US" b="1" dirty="0" smtClean="0"/>
              <a:t>14</a:t>
            </a:r>
            <a:r>
              <a:rPr lang="en-US" dirty="0" smtClean="0"/>
              <a:t>  I tell you, this man went down to his house justified rather than the other; for everyone who exalts himself will be humbled, and he who humbles himself will be exalted.</a:t>
            </a:r>
          </a:p>
          <a:p>
            <a:pPr lvl="1">
              <a:buNone/>
            </a:pPr>
            <a:endParaRPr lang="en-US" dirty="0" smtClean="0"/>
          </a:p>
          <a:p>
            <a:pPr lvl="1">
              <a:buNone/>
            </a:pPr>
            <a:r>
              <a:rPr lang="en-US" b="1" dirty="0" smtClean="0"/>
              <a:t>Jas. 4:10  </a:t>
            </a:r>
            <a:r>
              <a:rPr lang="en-US" dirty="0" smtClean="0"/>
              <a:t>Humble yourselves in the sight of the Lord, and He will lift you up.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8"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9"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0"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1"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2"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3"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4" dur="500" decel="50000">
                                          <p:stCondLst>
                                            <p:cond delay="0"/>
                                          </p:stCondLst>
                                        </p:cTn>
                                        <p:tgtEl>
                                          <p:spTgt spid="3">
                                            <p:txEl>
                                              <p:pRg st="1" end="1"/>
                                            </p:txEl>
                                          </p:spTgt>
                                        </p:tgtEl>
                                      </p:cBhvr>
                                    </p:animEffect>
                                  </p:childTnLst>
                                </p:cTn>
                              </p:par>
                              <p:par>
                                <p:cTn id="25" presetID="25"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8"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9"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0"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1"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2"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3"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4" dur="500" decel="50000">
                                          <p:stCondLst>
                                            <p:cond delay="0"/>
                                          </p:stCondLst>
                                        </p:cTn>
                                        <p:tgtEl>
                                          <p:spTgt spid="3">
                                            <p:txEl>
                                              <p:pRg st="2" end="2"/>
                                            </p:txEl>
                                          </p:spTgt>
                                        </p:tgtEl>
                                      </p:cBhvr>
                                    </p:animEffect>
                                  </p:childTnLst>
                                </p:cTn>
                              </p:par>
                              <p:par>
                                <p:cTn id="35" presetID="25" presetClass="entr" presetSubtype="0" fill="hold" grpId="0"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8"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9"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0"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1"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2"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3"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44" dur="500" decel="50000">
                                          <p:stCondLst>
                                            <p:cond delay="0"/>
                                          </p:stCondLst>
                                        </p:cTn>
                                        <p:tgtEl>
                                          <p:spTgt spid="3">
                                            <p:txEl>
                                              <p:pRg st="3" end="3"/>
                                            </p:txEl>
                                          </p:spTgt>
                                        </p:tgtEl>
                                      </p:cBhvr>
                                    </p:animEffect>
                                  </p:childTnLst>
                                </p:cTn>
                              </p:par>
                              <p:par>
                                <p:cTn id="45" presetID="25" presetClass="entr" presetSubtype="0" fill="hold" grpId="0" nodeType="with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8"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9"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0"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1"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52"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53"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54" dur="500" decel="50000">
                                          <p:stCondLst>
                                            <p:cond delay="0"/>
                                          </p:stCondLst>
                                        </p:cTn>
                                        <p:tgtEl>
                                          <p:spTgt spid="3">
                                            <p:txEl>
                                              <p:pRg st="4" end="4"/>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5" presetClass="entr" presetSubtype="0" fill="hold" grpId="0" nodeType="clickEffect">
                                  <p:stCondLst>
                                    <p:cond delay="0"/>
                                  </p:stCondLst>
                                  <p:childTnLst>
                                    <p:set>
                                      <p:cBhvr>
                                        <p:cTn id="58" dur="1" fill="hold">
                                          <p:stCondLst>
                                            <p:cond delay="0"/>
                                          </p:stCondLst>
                                        </p:cTn>
                                        <p:tgtEl>
                                          <p:spTgt spid="3">
                                            <p:txEl>
                                              <p:pRg st="6" end="6"/>
                                            </p:txEl>
                                          </p:spTgt>
                                        </p:tgtEl>
                                        <p:attrNameLst>
                                          <p:attrName>style.visibility</p:attrName>
                                        </p:attrNameLst>
                                      </p:cBhvr>
                                      <p:to>
                                        <p:strVal val="visible"/>
                                      </p:to>
                                    </p:set>
                                    <p:anim calcmode="lin" valueType="num">
                                      <p:cBhvr>
                                        <p:cTn id="59" dur="25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60" dur="25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61" dur="250" accel="50000" fill="hold">
                                          <p:stCondLst>
                                            <p:cond delay="25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62"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63" dur="25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64" dur="25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65" dur="250" accel="50000" fill="hold">
                                          <p:stCondLst>
                                            <p:cond delay="25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66" dur="500" decel="50000">
                                          <p:stCondLst>
                                            <p:cond delay="0"/>
                                          </p:stCondLst>
                                        </p:cTn>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rayer Hands"/>
          <p:cNvPicPr>
            <a:picLocks noChangeAspect="1"/>
          </p:cNvPicPr>
          <p:nvPr/>
        </p:nvPicPr>
        <p:blipFill>
          <a:blip r:embed="rId2"/>
          <a:stretch>
            <a:fillRect/>
          </a:stretch>
        </p:blipFill>
        <p:spPr>
          <a:xfrm>
            <a:off x="6553200" y="76200"/>
            <a:ext cx="1638045" cy="2122737"/>
          </a:xfrm>
          <a:prstGeom prst="rect">
            <a:avLst/>
          </a:prstGeom>
        </p:spPr>
      </p:pic>
      <p:sp>
        <p:nvSpPr>
          <p:cNvPr id="2" name="Title 1"/>
          <p:cNvSpPr>
            <a:spLocks noGrp="1"/>
          </p:cNvSpPr>
          <p:nvPr>
            <p:ph type="title"/>
          </p:nvPr>
        </p:nvSpPr>
        <p:spPr>
          <a:xfrm>
            <a:off x="457200" y="274638"/>
            <a:ext cx="8229600" cy="792162"/>
          </a:xfrm>
        </p:spPr>
        <p:txBody>
          <a:bodyPr>
            <a:normAutofit/>
          </a:bodyPr>
          <a:lstStyle/>
          <a:p>
            <a:pPr algn="l"/>
            <a:r>
              <a:rPr lang="en-US" sz="4000" b="1" dirty="0" smtClean="0"/>
              <a:t>Wasted Prayer When Uttered:</a:t>
            </a:r>
            <a:endParaRPr lang="en-US" sz="4000" dirty="0"/>
          </a:p>
        </p:txBody>
      </p:sp>
      <p:sp>
        <p:nvSpPr>
          <p:cNvPr id="3" name="Content Placeholder 2"/>
          <p:cNvSpPr>
            <a:spLocks noGrp="1"/>
          </p:cNvSpPr>
          <p:nvPr>
            <p:ph idx="1"/>
          </p:nvPr>
        </p:nvSpPr>
        <p:spPr>
          <a:xfrm>
            <a:off x="533400" y="1219200"/>
            <a:ext cx="7315200" cy="5334000"/>
          </a:xfrm>
        </p:spPr>
        <p:txBody>
          <a:bodyPr>
            <a:normAutofit fontScale="85000" lnSpcReduction="20000"/>
          </a:bodyPr>
          <a:lstStyle/>
          <a:p>
            <a:r>
              <a:rPr lang="en-US" sz="3300" b="1" dirty="0" smtClean="0"/>
              <a:t>For Wrong Motives</a:t>
            </a:r>
          </a:p>
          <a:p>
            <a:pPr lvl="1">
              <a:buNone/>
            </a:pPr>
            <a:r>
              <a:rPr lang="en-US" b="1" dirty="0" smtClean="0"/>
              <a:t>Jas. 4:4  </a:t>
            </a:r>
            <a:r>
              <a:rPr lang="en-US" dirty="0" smtClean="0"/>
              <a:t>Adulterers and adulteresses! Do you not know that friendship with the world is enmity with God? Whoever therefore wants to be a friend of the world makes himself an enemy of God.</a:t>
            </a:r>
          </a:p>
          <a:p>
            <a:pPr lvl="1">
              <a:buNone/>
            </a:pPr>
            <a:endParaRPr lang="en-US" dirty="0" smtClean="0"/>
          </a:p>
          <a:p>
            <a:pPr lvl="1">
              <a:buNone/>
            </a:pPr>
            <a:r>
              <a:rPr lang="en-US" b="1" dirty="0" smtClean="0"/>
              <a:t>Matt. 6:5  </a:t>
            </a:r>
            <a:r>
              <a:rPr lang="en-US" dirty="0" smtClean="0"/>
              <a:t>And when you pray, you shall not be like the hypocrites. For they love to pray standing in the synagogues and on the corners of the streets, that they may be seen by men. Assuredly, I say to you, they have their reward.</a:t>
            </a:r>
          </a:p>
          <a:p>
            <a:pPr lvl="1">
              <a:buNone/>
            </a:pPr>
            <a:r>
              <a:rPr lang="en-US" dirty="0" smtClean="0"/>
              <a:t> </a:t>
            </a:r>
            <a:r>
              <a:rPr lang="en-US" b="1" dirty="0" smtClean="0"/>
              <a:t>6</a:t>
            </a:r>
            <a:r>
              <a:rPr lang="en-US" dirty="0" smtClean="0"/>
              <a:t>  But you, when you pray, go into your room, and when you have shut your door, pray to your Father who is in the secret place; and your Father who sees in secret will reward you openly.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3" end="3"/>
                                            </p:txEl>
                                          </p:spTgt>
                                        </p:tgtEl>
                                      </p:cBhvr>
                                    </p:animEffect>
                                  </p:childTnLst>
                                </p:cTn>
                              </p:par>
                              <p:par>
                                <p:cTn id="39" presetID="25" presetClass="entr" presetSubtype="0" fill="hold" grpId="0" nodeType="with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2"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3"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46"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47"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48" dur="5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rayer Hands"/>
          <p:cNvPicPr>
            <a:picLocks noChangeAspect="1"/>
          </p:cNvPicPr>
          <p:nvPr/>
        </p:nvPicPr>
        <p:blipFill>
          <a:blip r:embed="rId2"/>
          <a:stretch>
            <a:fillRect/>
          </a:stretch>
        </p:blipFill>
        <p:spPr>
          <a:xfrm>
            <a:off x="6553200" y="163263"/>
            <a:ext cx="1638045" cy="2122737"/>
          </a:xfrm>
          <a:prstGeom prst="rect">
            <a:avLst/>
          </a:prstGeom>
        </p:spPr>
      </p:pic>
      <p:sp>
        <p:nvSpPr>
          <p:cNvPr id="2" name="Title 1"/>
          <p:cNvSpPr>
            <a:spLocks noGrp="1"/>
          </p:cNvSpPr>
          <p:nvPr>
            <p:ph type="title"/>
          </p:nvPr>
        </p:nvSpPr>
        <p:spPr>
          <a:xfrm>
            <a:off x="457200" y="274638"/>
            <a:ext cx="6629400" cy="868362"/>
          </a:xfrm>
        </p:spPr>
        <p:txBody>
          <a:bodyPr>
            <a:normAutofit/>
          </a:bodyPr>
          <a:lstStyle/>
          <a:p>
            <a:pPr algn="l"/>
            <a:r>
              <a:rPr lang="en-US" sz="4000" b="1" dirty="0" smtClean="0"/>
              <a:t>Wasted Prayer When Uttered:</a:t>
            </a:r>
            <a:endParaRPr lang="en-US" sz="4000" dirty="0"/>
          </a:p>
        </p:txBody>
      </p:sp>
      <p:sp>
        <p:nvSpPr>
          <p:cNvPr id="3" name="Content Placeholder 2"/>
          <p:cNvSpPr>
            <a:spLocks noGrp="1"/>
          </p:cNvSpPr>
          <p:nvPr>
            <p:ph idx="1"/>
          </p:nvPr>
        </p:nvSpPr>
        <p:spPr>
          <a:xfrm>
            <a:off x="457200" y="1295400"/>
            <a:ext cx="7162800" cy="5334000"/>
          </a:xfrm>
        </p:spPr>
        <p:txBody>
          <a:bodyPr>
            <a:noAutofit/>
          </a:bodyPr>
          <a:lstStyle/>
          <a:p>
            <a:r>
              <a:rPr lang="en-US" sz="2800" b="1" dirty="0" smtClean="0"/>
              <a:t>From Wrong Place</a:t>
            </a:r>
          </a:p>
          <a:p>
            <a:pPr lvl="1">
              <a:buNone/>
            </a:pPr>
            <a:r>
              <a:rPr lang="en-US" sz="2000" b="1" dirty="0" smtClean="0"/>
              <a:t>1 Tim. 2:8  </a:t>
            </a:r>
            <a:r>
              <a:rPr lang="en-US" sz="2000" dirty="0" smtClean="0"/>
              <a:t>I desire therefore that the men pray everywhere, lifting up holy hands, without wrath and doubting;</a:t>
            </a:r>
          </a:p>
          <a:p>
            <a:pPr lvl="1">
              <a:buNone/>
            </a:pPr>
            <a:endParaRPr lang="en-US" sz="2000" b="1" dirty="0" smtClean="0"/>
          </a:p>
          <a:p>
            <a:pPr lvl="1">
              <a:buNone/>
            </a:pPr>
            <a:r>
              <a:rPr lang="en-US" sz="2000" b="1" dirty="0" smtClean="0"/>
              <a:t>Lk. 16:29  </a:t>
            </a:r>
            <a:r>
              <a:rPr lang="en-US" sz="2000" dirty="0" smtClean="0"/>
              <a:t>Abraham said to him, ‘They have Moses and the prophets; let them hear them.’  </a:t>
            </a:r>
            <a:r>
              <a:rPr lang="en-US" sz="2000" b="1" dirty="0" smtClean="0"/>
              <a:t>30</a:t>
            </a:r>
            <a:r>
              <a:rPr lang="en-US" sz="2000" dirty="0" smtClean="0"/>
              <a:t> And he said, 'No, father Abraham; but if one goes to them from the dead, they will repent.’  </a:t>
            </a:r>
            <a:r>
              <a:rPr lang="en-US" sz="2000" b="1" dirty="0" smtClean="0"/>
              <a:t>31</a:t>
            </a:r>
            <a:r>
              <a:rPr lang="en-US" sz="2000" dirty="0" smtClean="0"/>
              <a:t> But he said to him, ‘If they do not hear Moses and the prophets, neither will they be persuaded though one rise from the dead.’</a:t>
            </a:r>
          </a:p>
          <a:p>
            <a:pPr lvl="1">
              <a:buNone/>
            </a:pPr>
            <a:endParaRPr lang="en-US" sz="2000" dirty="0" smtClean="0"/>
          </a:p>
          <a:p>
            <a:pPr lvl="1">
              <a:buNone/>
            </a:pPr>
            <a:r>
              <a:rPr lang="en-US" sz="2000" b="1" dirty="0" smtClean="0"/>
              <a:t>Tit. 2:11  </a:t>
            </a:r>
            <a:r>
              <a:rPr lang="en-US" sz="2000" dirty="0" smtClean="0"/>
              <a:t>For the grace of God that brings salvation has appeared to all men, </a:t>
            </a:r>
            <a:r>
              <a:rPr lang="en-US" sz="2000" b="1" dirty="0" smtClean="0"/>
              <a:t>12 </a:t>
            </a:r>
            <a:r>
              <a:rPr lang="en-US" sz="2000" dirty="0" smtClean="0"/>
              <a:t>teaching us that, denying ungodliness and worldly lusts, we should live soberly, righteously, and godly in the present 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Prayer Hands"/>
          <p:cNvPicPr>
            <a:picLocks noChangeAspect="1"/>
          </p:cNvPicPr>
          <p:nvPr/>
        </p:nvPicPr>
        <p:blipFill>
          <a:blip r:embed="rId2"/>
          <a:stretch>
            <a:fillRect/>
          </a:stretch>
        </p:blipFill>
        <p:spPr>
          <a:xfrm>
            <a:off x="6670802" y="163263"/>
            <a:ext cx="1520443" cy="1970337"/>
          </a:xfrm>
          <a:prstGeom prst="rect">
            <a:avLst/>
          </a:prstGeom>
        </p:spPr>
      </p:pic>
      <p:sp>
        <p:nvSpPr>
          <p:cNvPr id="2" name="Title 1"/>
          <p:cNvSpPr>
            <a:spLocks noGrp="1"/>
          </p:cNvSpPr>
          <p:nvPr>
            <p:ph type="title"/>
          </p:nvPr>
        </p:nvSpPr>
        <p:spPr>
          <a:xfrm>
            <a:off x="457200" y="274638"/>
            <a:ext cx="8229600" cy="715962"/>
          </a:xfrm>
        </p:spPr>
        <p:txBody>
          <a:bodyPr>
            <a:normAutofit/>
          </a:bodyPr>
          <a:lstStyle/>
          <a:p>
            <a:pPr algn="l"/>
            <a:r>
              <a:rPr lang="en-US" sz="4000" b="1" dirty="0" smtClean="0"/>
              <a:t>Wasted Prayer When Uttered:</a:t>
            </a:r>
            <a:endParaRPr lang="en-US" sz="4000" dirty="0"/>
          </a:p>
        </p:txBody>
      </p:sp>
      <p:sp>
        <p:nvSpPr>
          <p:cNvPr id="3" name="Content Placeholder 2"/>
          <p:cNvSpPr>
            <a:spLocks noGrp="1"/>
          </p:cNvSpPr>
          <p:nvPr>
            <p:ph idx="1"/>
          </p:nvPr>
        </p:nvSpPr>
        <p:spPr>
          <a:xfrm>
            <a:off x="457200" y="1143000"/>
            <a:ext cx="7620000" cy="5562600"/>
          </a:xfrm>
        </p:spPr>
        <p:txBody>
          <a:bodyPr>
            <a:normAutofit fontScale="77500" lnSpcReduction="20000"/>
          </a:bodyPr>
          <a:lstStyle/>
          <a:p>
            <a:r>
              <a:rPr lang="en-US" sz="3600" b="1" dirty="0" smtClean="0"/>
              <a:t>At Wrong Time</a:t>
            </a:r>
          </a:p>
          <a:p>
            <a:pPr lvl="1">
              <a:buNone/>
            </a:pPr>
            <a:r>
              <a:rPr lang="en-US" sz="3100" b="1" dirty="0" smtClean="0"/>
              <a:t>Matt. 25:11  </a:t>
            </a:r>
            <a:r>
              <a:rPr lang="en-US" sz="3100" dirty="0" smtClean="0"/>
              <a:t>Afterward the other virgins came</a:t>
            </a:r>
            <a:r>
              <a:rPr lang="en-US" sz="3100" dirty="0" smtClean="0"/>
              <a:t>           also</a:t>
            </a:r>
            <a:r>
              <a:rPr lang="en-US" sz="3100" dirty="0" smtClean="0"/>
              <a:t>, saying, 'Lord, Lord, open to us!'</a:t>
            </a:r>
          </a:p>
          <a:p>
            <a:pPr lvl="1">
              <a:buNone/>
            </a:pPr>
            <a:endParaRPr lang="en-US" sz="1300" dirty="0" smtClean="0"/>
          </a:p>
          <a:p>
            <a:pPr lvl="1">
              <a:buNone/>
            </a:pPr>
            <a:r>
              <a:rPr lang="en-US" sz="3100" b="1" dirty="0" smtClean="0"/>
              <a:t>Lk. 13:24  </a:t>
            </a:r>
            <a:r>
              <a:rPr lang="en-US" sz="3100" dirty="0" smtClean="0"/>
              <a:t>Strive to enter through the narrow gate, for many, I say to you, will seek to enter and will not be able.</a:t>
            </a:r>
          </a:p>
          <a:p>
            <a:pPr lvl="1">
              <a:buNone/>
            </a:pPr>
            <a:r>
              <a:rPr lang="en-US" sz="3100" dirty="0" smtClean="0"/>
              <a:t> </a:t>
            </a:r>
            <a:r>
              <a:rPr lang="en-US" sz="3100" b="1" dirty="0" smtClean="0"/>
              <a:t>25</a:t>
            </a:r>
            <a:r>
              <a:rPr lang="en-US" sz="3100" dirty="0" smtClean="0"/>
              <a:t>  When once the Master of the house has risen up and shut the door, and you begin to stand outside and knock at the door, saying, 'Lord, Lord, open for us,' and He will answer and say to you, 'I do not know you, where you are from,'</a:t>
            </a:r>
          </a:p>
          <a:p>
            <a:pPr lvl="1">
              <a:buNone/>
            </a:pPr>
            <a:r>
              <a:rPr lang="en-US" sz="3100" dirty="0" smtClean="0"/>
              <a:t> </a:t>
            </a:r>
            <a:r>
              <a:rPr lang="en-US" sz="3100" b="1" dirty="0" smtClean="0"/>
              <a:t>26</a:t>
            </a:r>
            <a:r>
              <a:rPr lang="en-US" sz="3100" dirty="0" smtClean="0"/>
              <a:t>  then you will begin to say, 'We ate and drank in Your presence, and You taught in our streets.'</a:t>
            </a:r>
          </a:p>
          <a:p>
            <a:pPr lvl="1">
              <a:buNone/>
            </a:pPr>
            <a:r>
              <a:rPr lang="en-US" sz="3100" dirty="0" smtClean="0"/>
              <a:t> </a:t>
            </a:r>
            <a:r>
              <a:rPr lang="en-US" sz="3100" b="1" dirty="0" smtClean="0"/>
              <a:t>27</a:t>
            </a:r>
            <a:r>
              <a:rPr lang="en-US" sz="3100" dirty="0" smtClean="0"/>
              <a:t>  But He will say, 'I tell you I do not know you, where you are from. Depart from Me, all you workers of iniquity.'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3" end="3"/>
                                            </p:txEl>
                                          </p:spTgt>
                                        </p:tgtEl>
                                      </p:cBhvr>
                                    </p:animEffect>
                                  </p:childTnLst>
                                </p:cTn>
                              </p:par>
                              <p:par>
                                <p:cTn id="39" presetID="25" presetClass="entr" presetSubtype="0" fill="hold" grpId="0" nodeType="with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2"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3"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46"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47"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48" dur="500" decel="50000">
                                          <p:stCondLst>
                                            <p:cond delay="0"/>
                                          </p:stCondLst>
                                        </p:cTn>
                                        <p:tgtEl>
                                          <p:spTgt spid="3">
                                            <p:txEl>
                                              <p:pRg st="4" end="4"/>
                                            </p:txEl>
                                          </p:spTgt>
                                        </p:tgtEl>
                                      </p:cBhvr>
                                    </p:animEffect>
                                  </p:childTnLst>
                                </p:cTn>
                              </p:par>
                              <p:par>
                                <p:cTn id="49" presetID="25" presetClass="entr" presetSubtype="0" fill="hold" grpId="0" nodeType="with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anim calcmode="lin" valueType="num">
                                      <p:cBhvr>
                                        <p:cTn id="51"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52"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53"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54"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5"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56"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57"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58" dur="500" decel="50000">
                                          <p:stCondLst>
                                            <p:cond delay="0"/>
                                          </p:stCondLst>
                                        </p:cTn>
                                        <p:tgtEl>
                                          <p:spTgt spid="3">
                                            <p:txEl>
                                              <p:pRg st="5" end="5"/>
                                            </p:txEl>
                                          </p:spTgt>
                                        </p:tgtEl>
                                      </p:cBhvr>
                                    </p:animEffect>
                                  </p:childTnLst>
                                </p:cTn>
                              </p:par>
                              <p:par>
                                <p:cTn id="59" presetID="25" presetClass="entr" presetSubtype="0" fill="hold" grpId="0" nodeType="with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25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62" dur="25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63" dur="250" accel="50000" fill="hold">
                                          <p:stCondLst>
                                            <p:cond delay="25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64"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65" dur="25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66" dur="25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67" dur="250" accel="50000" fill="hold">
                                          <p:stCondLst>
                                            <p:cond delay="25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68" dur="500" decel="50000">
                                          <p:stCondLst>
                                            <p:cond delay="0"/>
                                          </p:stCondLst>
                                        </p:cTn>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501</TotalTime>
  <Words>1367</Words>
  <Application>Microsoft Macintosh PowerPoint</Application>
  <PresentationFormat>On-screen Show (4:3)</PresentationFormat>
  <Paragraphs>66</Paragraphs>
  <Slides>10</Slides>
  <Notes>0</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Office Theme</vt:lpstr>
      <vt:lpstr>Wasted Prayers</vt:lpstr>
      <vt:lpstr>Wasted Prayer When Uttered:</vt:lpstr>
      <vt:lpstr>Wasted Prayer When Uttered:</vt:lpstr>
      <vt:lpstr>Wasted Prayer When Uttered:</vt:lpstr>
      <vt:lpstr>Wasted Prayer When Uttered:</vt:lpstr>
      <vt:lpstr>Wasted Prayer When Uttered:</vt:lpstr>
      <vt:lpstr>Wasted Prayer When Uttered:</vt:lpstr>
      <vt:lpstr>Wasted Prayer When Uttered:</vt:lpstr>
      <vt:lpstr>Wasted Prayer When Uttered:</vt:lpstr>
      <vt:lpstr>Be Fervent In Prayer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Andrew Alexander</cp:lastModifiedBy>
  <cp:revision>17</cp:revision>
  <dcterms:created xsi:type="dcterms:W3CDTF">2010-01-09T22:27:52Z</dcterms:created>
  <dcterms:modified xsi:type="dcterms:W3CDTF">2010-01-10T03:29:27Z</dcterms:modified>
</cp:coreProperties>
</file>