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handoutMasters/handoutMaster1.xml" ContentType="application/vnd.openxmlformats-officedocument.presentationml.handoutMaster+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handoutMasterIdLst>
    <p:handoutMasterId r:id="rId10"/>
  </p:handoutMasterIdLst>
  <p:sldIdLst>
    <p:sldId id="256" r:id="rId2"/>
    <p:sldId id="263" r:id="rId3"/>
    <p:sldId id="257" r:id="rId4"/>
    <p:sldId id="258" r:id="rId5"/>
    <p:sldId id="259" r:id="rId6"/>
    <p:sldId id="260" r:id="rId7"/>
    <p:sldId id="261" r:id="rId8"/>
    <p:sldId id="262"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horzBarState="maximized">
    <p:restoredLeft sz="15620"/>
    <p:restoredTop sz="94660"/>
  </p:normalViewPr>
  <p:slideViewPr>
    <p:cSldViewPr snapToObjects="1">
      <p:cViewPr varScale="1">
        <p:scale>
          <a:sx n="93" d="100"/>
          <a:sy n="93" d="100"/>
        </p:scale>
        <p:origin x="-68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theme" Target="theme/theme1.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interSettings" Target="printerSettings/printerSettings1.bin"/><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viewProps" Target="viewProps.xml"/><Relationship Id="rId1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2" Type="http://schemas.openxmlformats.org/officeDocument/2006/relationships/presProps" Target="pres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F92B338-B600-5842-AD9D-3545A02D76C9}" type="datetimeFigureOut">
              <a:rPr lang="en-US" smtClean="0"/>
              <a:t>1/31/09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C9D63CF-B641-FE4F-ABB5-4034CABEC3DC}"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F9D397-3FE2-5E4A-96AE-97D2BC7D8CF7}" type="datetimeFigureOut">
              <a:rPr lang="en-US" smtClean="0"/>
              <a:t>1/31/09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97149-627A-454B-B0FE-003E3F198A6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F9D397-3FE2-5E4A-96AE-97D2BC7D8CF7}" type="datetimeFigureOut">
              <a:rPr lang="en-US" smtClean="0"/>
              <a:t>1/31/09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97149-627A-454B-B0FE-003E3F198A6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F9D397-3FE2-5E4A-96AE-97D2BC7D8CF7}" type="datetimeFigureOut">
              <a:rPr lang="en-US" smtClean="0"/>
              <a:t>1/31/09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97149-627A-454B-B0FE-003E3F198A6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F9D397-3FE2-5E4A-96AE-97D2BC7D8CF7}" type="datetimeFigureOut">
              <a:rPr lang="en-US" smtClean="0"/>
              <a:t>1/31/09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97149-627A-454B-B0FE-003E3F198A6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F9D397-3FE2-5E4A-96AE-97D2BC7D8CF7}" type="datetimeFigureOut">
              <a:rPr lang="en-US" smtClean="0"/>
              <a:t>1/31/09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97149-627A-454B-B0FE-003E3F198A6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F9D397-3FE2-5E4A-96AE-97D2BC7D8CF7}" type="datetimeFigureOut">
              <a:rPr lang="en-US" smtClean="0"/>
              <a:t>1/31/09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97149-627A-454B-B0FE-003E3F198A6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F9D397-3FE2-5E4A-96AE-97D2BC7D8CF7}" type="datetimeFigureOut">
              <a:rPr lang="en-US" smtClean="0"/>
              <a:t>1/31/09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797149-627A-454B-B0FE-003E3F198A6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F9D397-3FE2-5E4A-96AE-97D2BC7D8CF7}" type="datetimeFigureOut">
              <a:rPr lang="en-US" smtClean="0"/>
              <a:t>1/31/09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797149-627A-454B-B0FE-003E3F198A6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F9D397-3FE2-5E4A-96AE-97D2BC7D8CF7}" type="datetimeFigureOut">
              <a:rPr lang="en-US" smtClean="0"/>
              <a:t>1/31/09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797149-627A-454B-B0FE-003E3F198A6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F9D397-3FE2-5E4A-96AE-97D2BC7D8CF7}" type="datetimeFigureOut">
              <a:rPr lang="en-US" smtClean="0"/>
              <a:t>1/31/09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97149-627A-454B-B0FE-003E3F198A6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F9D397-3FE2-5E4A-96AE-97D2BC7D8CF7}" type="datetimeFigureOut">
              <a:rPr lang="en-US" smtClean="0"/>
              <a:t>1/31/09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97149-627A-454B-B0FE-003E3F198A6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F9D397-3FE2-5E4A-96AE-97D2BC7D8CF7}" type="datetimeFigureOut">
              <a:rPr lang="en-US" smtClean="0"/>
              <a:t>1/31/09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97149-627A-454B-B0FE-003E3F198A6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style>
          <a:lnRef idx="3">
            <a:schemeClr val="lt1"/>
          </a:lnRef>
          <a:fillRef idx="1">
            <a:schemeClr val="accent1"/>
          </a:fillRef>
          <a:effectRef idx="1">
            <a:schemeClr val="accent1"/>
          </a:effectRef>
          <a:fontRef idx="minor">
            <a:schemeClr val="lt1"/>
          </a:fontRef>
        </p:style>
        <p:txBody>
          <a:bodyPr>
            <a:normAutofit/>
          </a:bodyPr>
          <a:lstStyle/>
          <a:p>
            <a:r>
              <a:rPr lang="en-US" sz="3200" b="1" dirty="0" smtClean="0">
                <a:latin typeface="Gill Sans"/>
                <a:cs typeface="Gill Sans"/>
              </a:rPr>
              <a:t>The People Before the Water Gate</a:t>
            </a:r>
            <a:endParaRPr lang="en-US" sz="3200" b="1" dirty="0">
              <a:latin typeface="Gill Sans"/>
              <a:cs typeface="Gill Sans"/>
            </a:endParaRPr>
          </a:p>
        </p:txBody>
      </p:sp>
      <p:sp>
        <p:nvSpPr>
          <p:cNvPr id="3" name="Subtitle 2"/>
          <p:cNvSpPr>
            <a:spLocks noGrp="1"/>
          </p:cNvSpPr>
          <p:nvPr>
            <p:ph type="subTitle" idx="1"/>
          </p:nvPr>
        </p:nvSpPr>
        <p:spPr>
          <a:xfrm>
            <a:off x="1143000" y="2209800"/>
            <a:ext cx="6858000" cy="4343400"/>
          </a:xfrm>
        </p:spPr>
        <p:txBody>
          <a:bodyPr>
            <a:normAutofit fontScale="92500" lnSpcReduction="10000"/>
          </a:bodyPr>
          <a:lstStyle/>
          <a:p>
            <a:pPr>
              <a:spcAft>
                <a:spcPts val="1800"/>
              </a:spcAft>
            </a:pPr>
            <a:r>
              <a:rPr lang="en-US" b="1" dirty="0" smtClean="0">
                <a:solidFill>
                  <a:srgbClr val="000090"/>
                </a:solidFill>
              </a:rPr>
              <a:t>A Great Example</a:t>
            </a:r>
          </a:p>
          <a:p>
            <a:pPr algn="l">
              <a:spcAft>
                <a:spcPts val="1800"/>
              </a:spcAft>
            </a:pPr>
            <a:r>
              <a:rPr lang="en-US" sz="3027" dirty="0" smtClean="0">
                <a:solidFill>
                  <a:srgbClr val="000090"/>
                </a:solidFill>
                <a:latin typeface="Gill Sans"/>
                <a:cs typeface="Gill Sans"/>
              </a:rPr>
              <a:t>Now all these things happened to them as examples, and they were written for our admonition, upon whom the ends of the ages have come (1 Cor. 10:11).</a:t>
            </a:r>
          </a:p>
          <a:p>
            <a:pPr algn="l">
              <a:spcAft>
                <a:spcPts val="1800"/>
              </a:spcAft>
            </a:pPr>
            <a:r>
              <a:rPr lang="en-US" sz="3027" dirty="0" smtClean="0">
                <a:solidFill>
                  <a:srgbClr val="000090"/>
                </a:solidFill>
                <a:latin typeface="Gill Sans"/>
                <a:cs typeface="Gill Sans"/>
              </a:rPr>
              <a:t>For whatever things were written before were written for our learning, that we through the patience and comfort of the Scriptures might have hope (Rom. 15:4).</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6" name="Picture 5" descr="map jerusalem nehemiah.jpg"/>
          <p:cNvPicPr>
            <a:picLocks noChangeAspect="1"/>
          </p:cNvPicPr>
          <p:nvPr/>
        </p:nvPicPr>
        <p:blipFill>
          <a:blip r:embed="rId2">
            <a:lum bright="-19000" contrast="26000"/>
          </a:blip>
          <a:srcRect b="15246"/>
          <a:stretch>
            <a:fillRect/>
          </a:stretch>
        </p:blipFill>
        <p:spPr>
          <a:xfrm>
            <a:off x="0" y="-1"/>
            <a:ext cx="5561634" cy="6858001"/>
          </a:xfrm>
          <a:prstGeom prst="rect">
            <a:avLst/>
          </a:prstGeom>
        </p:spPr>
      </p:pic>
      <p:sp>
        <p:nvSpPr>
          <p:cNvPr id="7" name="TextBox 6"/>
          <p:cNvSpPr txBox="1"/>
          <p:nvPr/>
        </p:nvSpPr>
        <p:spPr>
          <a:xfrm>
            <a:off x="5561634" y="1143000"/>
            <a:ext cx="3277566" cy="2308324"/>
          </a:xfrm>
          <a:prstGeom prst="rect">
            <a:avLst/>
          </a:prstGeom>
          <a:noFill/>
        </p:spPr>
        <p:txBody>
          <a:bodyPr wrap="square" rtlCol="0">
            <a:spAutoFit/>
          </a:bodyPr>
          <a:lstStyle/>
          <a:p>
            <a:r>
              <a:rPr lang="en-US" sz="2400" dirty="0" smtClean="0"/>
              <a:t>Now all the people gathered together as one man in the open square that was in front of the Water Gate… (Neh. 8:1).</a:t>
            </a:r>
            <a:endParaRPr lang="en-US" sz="2400" dirty="0"/>
          </a:p>
        </p:txBody>
      </p:sp>
      <p:cxnSp>
        <p:nvCxnSpPr>
          <p:cNvPr id="11" name="Curved Connector 10"/>
          <p:cNvCxnSpPr/>
          <p:nvPr/>
        </p:nvCxnSpPr>
        <p:spPr>
          <a:xfrm rot="10800000" flipV="1">
            <a:off x="3810000" y="3048000"/>
            <a:ext cx="3733800" cy="1447800"/>
          </a:xfrm>
          <a:prstGeom prst="curvedConnector3">
            <a:avLst>
              <a:gd name="adj1" fmla="val 14159"/>
            </a:avLst>
          </a:prstGeom>
          <a:ln>
            <a:headEnd type="none" w="med" len="med"/>
            <a:tailEnd type="arrow" w="med" len="med"/>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6"/>
          <p:cNvSpPr/>
          <p:nvPr/>
        </p:nvSpPr>
        <p:spPr>
          <a:xfrm>
            <a:off x="3352800" y="5943600"/>
            <a:ext cx="11430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3200400" y="2362200"/>
            <a:ext cx="38100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5486400" y="1600200"/>
            <a:ext cx="15240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p:cNvSpPr/>
          <p:nvPr/>
        </p:nvSpPr>
        <p:spPr>
          <a:xfrm>
            <a:off x="1828800" y="1600200"/>
            <a:ext cx="36576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fontScale="90000"/>
          </a:bodyPr>
          <a:lstStyle/>
          <a:p>
            <a:r>
              <a:rPr lang="en-US" dirty="0" smtClean="0"/>
              <a:t>Assembly at the Water Gate</a:t>
            </a:r>
            <a:br>
              <a:rPr lang="en-US" dirty="0" smtClean="0"/>
            </a:br>
            <a:r>
              <a:rPr lang="en-US" sz="3111" dirty="0" smtClean="0"/>
              <a:t>Nehemiah 8</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pPr>
              <a:spcAft>
                <a:spcPts val="1800"/>
              </a:spcAft>
              <a:buNone/>
            </a:pPr>
            <a:r>
              <a:rPr lang="en-US" sz="2400" dirty="0" smtClean="0"/>
              <a:t> 1 Now all the people gathered together as one man in the open square that was in front of the Water Gate; and they told Ezra the scribe to bring the Book of the Law of Moses, which the LORD had commanded Israel. </a:t>
            </a:r>
          </a:p>
          <a:p>
            <a:pPr>
              <a:spcAft>
                <a:spcPts val="1800"/>
              </a:spcAft>
              <a:buNone/>
            </a:pPr>
            <a:r>
              <a:rPr lang="en-US" sz="2400" dirty="0" smtClean="0"/>
              <a:t>2 So Ezra the priest brought the Law before the assembly of men and women and all who could hear with understanding on the first day of the seventh month. </a:t>
            </a:r>
          </a:p>
          <a:p>
            <a:pPr>
              <a:spcAft>
                <a:spcPts val="1800"/>
              </a:spcAft>
              <a:buNone/>
            </a:pPr>
            <a:r>
              <a:rPr lang="en-US" sz="2400" dirty="0" smtClean="0"/>
              <a:t>3 Then he read from it in the open square that was in front of the Water Gate from morning until midday, before the men and women and those who could understand; and the ears of all the people were attentive to the Book of the Law.</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lide(from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lide(fromLeft)">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slide(fromLeft)">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5" grpId="0" animBg="1"/>
      <p:bldP spid="4"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ctangle 5"/>
          <p:cNvSpPr/>
          <p:nvPr/>
        </p:nvSpPr>
        <p:spPr>
          <a:xfrm>
            <a:off x="2133600" y="5257800"/>
            <a:ext cx="20574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838200" y="4343400"/>
            <a:ext cx="26670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p:cNvSpPr/>
          <p:nvPr/>
        </p:nvSpPr>
        <p:spPr>
          <a:xfrm>
            <a:off x="4114800" y="1600200"/>
            <a:ext cx="24384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fontScale="90000"/>
          </a:bodyPr>
          <a:lstStyle/>
          <a:p>
            <a:r>
              <a:rPr lang="en-US" dirty="0" smtClean="0"/>
              <a:t>Assembly at the Water Gate</a:t>
            </a:r>
            <a:br>
              <a:rPr lang="en-US" dirty="0" smtClean="0"/>
            </a:br>
            <a:r>
              <a:rPr lang="en-US" sz="3111" dirty="0" smtClean="0"/>
              <a:t>Nehemiah 8</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pPr>
              <a:spcAft>
                <a:spcPts val="600"/>
              </a:spcAft>
              <a:buNone/>
            </a:pPr>
            <a:r>
              <a:rPr lang="en-US" sz="2400" dirty="0" smtClean="0"/>
              <a:t>4 So Ezra the scribe stood on a platform of wood which they had made for the purpose; and beside him, at his right hand, stood Mattithiah, Shema, Anaiah, Urijah, Hilkiah, and Maaseiah; and at his left hand Pedaiah, Mishael, Malchijah, Hashum, Hashbadana, Zechariah, and Meshullam.</a:t>
            </a:r>
          </a:p>
          <a:p>
            <a:pPr>
              <a:spcAft>
                <a:spcPts val="600"/>
              </a:spcAft>
              <a:buNone/>
            </a:pPr>
            <a:r>
              <a:rPr lang="en-US" sz="2400" dirty="0" smtClean="0"/>
              <a:t>5 And Ezra opened the book in the sight of all the people, for he was standing above all the people; and when he opened it, all the people stood up.</a:t>
            </a:r>
          </a:p>
          <a:p>
            <a:pPr>
              <a:spcAft>
                <a:spcPts val="600"/>
              </a:spcAft>
              <a:buNone/>
            </a:pPr>
            <a:r>
              <a:rPr lang="en-US" sz="2400" dirty="0" smtClean="0"/>
              <a:t>6 And Ezra blessed the LORD, the great God. Then all the people answered, “Amen, Amen!” while lifting up their hands. And they bowed their heads and worshiped the LORD with their faces to the ground. </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lide(from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lide(from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4"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6"/>
          <p:cNvSpPr/>
          <p:nvPr/>
        </p:nvSpPr>
        <p:spPr>
          <a:xfrm>
            <a:off x="3962400" y="3733800"/>
            <a:ext cx="39624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838200" y="4114800"/>
            <a:ext cx="11430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2286000" y="5791200"/>
            <a:ext cx="56388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838200" y="6172200"/>
            <a:ext cx="22860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p:cNvSpPr/>
          <p:nvPr/>
        </p:nvSpPr>
        <p:spPr>
          <a:xfrm>
            <a:off x="1371600" y="2743200"/>
            <a:ext cx="39624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fontScale="90000"/>
          </a:bodyPr>
          <a:lstStyle/>
          <a:p>
            <a:r>
              <a:rPr lang="en-US" dirty="0" smtClean="0"/>
              <a:t>Assembly at the Water Gate</a:t>
            </a:r>
            <a:br>
              <a:rPr lang="en-US" dirty="0" smtClean="0"/>
            </a:br>
            <a:r>
              <a:rPr lang="en-US" sz="3111" dirty="0" smtClean="0"/>
              <a:t>Nehemiah 8</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pPr>
              <a:spcAft>
                <a:spcPts val="1200"/>
              </a:spcAft>
              <a:buNone/>
            </a:pPr>
            <a:r>
              <a:rPr lang="en-US" sz="2400" dirty="0" smtClean="0"/>
              <a:t>7 Also Jeshua, Bani, Sherebiah, Jamin, Akkub, Shabbethai, Hodijah, Maaseiah, Kelita, Azariah, Jozabad, Hanan, Pelaiah, and the Levites, helped the people to understand the Law; and the people stood in their place. </a:t>
            </a:r>
          </a:p>
          <a:p>
            <a:pPr>
              <a:spcAft>
                <a:spcPts val="1200"/>
              </a:spcAft>
              <a:buNone/>
            </a:pPr>
            <a:r>
              <a:rPr lang="en-US" sz="2400" dirty="0" smtClean="0"/>
              <a:t>8 So they read distinctly from the book, in the Law of God; and they gave the sense, and helped them to understand the reading.</a:t>
            </a:r>
          </a:p>
          <a:p>
            <a:pPr>
              <a:spcAft>
                <a:spcPts val="1200"/>
              </a:spcAft>
              <a:buNone/>
            </a:pPr>
            <a:r>
              <a:rPr lang="en-US" sz="2400" dirty="0" smtClean="0"/>
              <a:t>9 And Nehemiah, who was the governor, Ezra the priest and scribe, and the Levites who taught the people said to all the people, “This day is holy to the LORD your God; do not mourn nor weep.” For all the people wept, when they heard the words of the Law. </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lide(fromLeft)">
                                      <p:cBhvr>
                                        <p:cTn id="12" dur="500"/>
                                        <p:tgtEl>
                                          <p:spTgt spid="7"/>
                                        </p:tgtEl>
                                      </p:cBhvr>
                                    </p:animEffect>
                                  </p:childTnLst>
                                </p:cTn>
                              </p:par>
                            </p:childTnLst>
                          </p:cTn>
                        </p:par>
                        <p:par>
                          <p:cTn id="13" fill="hold">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slide(fromLeft)">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8"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slide(fromLeft)">
                                      <p:cBhvr>
                                        <p:cTn id="21" dur="500"/>
                                        <p:tgtEl>
                                          <p:spTgt spid="5"/>
                                        </p:tgtEl>
                                      </p:cBhvr>
                                    </p:animEffect>
                                  </p:childTnLst>
                                </p:cTn>
                              </p:par>
                            </p:childTnLst>
                          </p:cTn>
                        </p:par>
                        <p:par>
                          <p:cTn id="22" fill="hold">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slide(fromLeft)">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5" grpId="0" animBg="1"/>
      <p:bldP spid="6" grpId="0" animBg="1"/>
      <p:bldP spid="4"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2514600" y="4800600"/>
            <a:ext cx="1828800" cy="381000"/>
          </a:xfrm>
          <a:prstGeom prst="rect">
            <a:avLst/>
          </a:prstGeom>
          <a:solidFill>
            <a:srgbClr val="FFFF00"/>
          </a:solidFill>
          <a:ln w="127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fontScale="90000"/>
          </a:bodyPr>
          <a:lstStyle/>
          <a:p>
            <a:r>
              <a:rPr lang="en-US" dirty="0" smtClean="0"/>
              <a:t>Assembly at the Water Gate</a:t>
            </a:r>
            <a:br>
              <a:rPr lang="en-US" dirty="0" smtClean="0"/>
            </a:br>
            <a:r>
              <a:rPr lang="en-US" sz="3111" dirty="0" smtClean="0"/>
              <a:t>Nehemiah 8</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a:spcAft>
                <a:spcPts val="1800"/>
              </a:spcAft>
              <a:buNone/>
            </a:pPr>
            <a:r>
              <a:rPr lang="en-US" sz="2400" dirty="0" smtClean="0"/>
              <a:t>10 Then he said to them, “Go your way, eat the fat, drink the sweet, and send portions to those for whom nothing is prepared; for this day is holy to our Lord. Do not sorrow, for the joy of the LORD is your strength.”</a:t>
            </a:r>
          </a:p>
          <a:p>
            <a:pPr>
              <a:spcAft>
                <a:spcPts val="1800"/>
              </a:spcAft>
              <a:buNone/>
            </a:pPr>
            <a:r>
              <a:rPr lang="en-US" sz="2400" dirty="0" smtClean="0"/>
              <a:t>11 So the Levites quieted all the people, saying, “Be still, for the day is holy; do not be grieved.”</a:t>
            </a:r>
          </a:p>
          <a:p>
            <a:pPr>
              <a:spcAft>
                <a:spcPts val="1800"/>
              </a:spcAft>
              <a:buNone/>
            </a:pPr>
            <a:r>
              <a:rPr lang="en-US" sz="2400" dirty="0" smtClean="0"/>
              <a:t>12 And all the people went their way to eat and drink, to send portions and rejoice greatly, because they understood the words that were declared to them.</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1447800" y="3124200"/>
            <a:ext cx="37338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fontScale="90000"/>
          </a:bodyPr>
          <a:lstStyle/>
          <a:p>
            <a:r>
              <a:rPr lang="en-US" dirty="0" smtClean="0"/>
              <a:t>Assembly at the Water Gate</a:t>
            </a:r>
            <a:br>
              <a:rPr lang="en-US" dirty="0" smtClean="0"/>
            </a:br>
            <a:r>
              <a:rPr lang="en-US" sz="3111" dirty="0" smtClean="0"/>
              <a:t>Nehemiah 8</a:t>
            </a:r>
            <a:endParaRPr lang="en-US" dirty="0"/>
          </a:p>
        </p:txBody>
      </p:sp>
      <p:sp>
        <p:nvSpPr>
          <p:cNvPr id="3" name="Content Placeholder 2"/>
          <p:cNvSpPr>
            <a:spLocks noGrp="1"/>
          </p:cNvSpPr>
          <p:nvPr>
            <p:ph idx="1"/>
          </p:nvPr>
        </p:nvSpPr>
        <p:spPr>
          <a:xfrm>
            <a:off x="457200" y="1600200"/>
            <a:ext cx="8229600" cy="5105400"/>
          </a:xfrm>
        </p:spPr>
        <p:txBody>
          <a:bodyPr>
            <a:normAutofit/>
          </a:bodyPr>
          <a:lstStyle/>
          <a:p>
            <a:pPr>
              <a:spcAft>
                <a:spcPts val="2400"/>
              </a:spcAft>
              <a:buNone/>
            </a:pPr>
            <a:r>
              <a:rPr lang="en-US" sz="2400" dirty="0" smtClean="0"/>
              <a:t>13 Now on the second day the heads of the fathers’ houses of all the people, with the priests and Levites, were gathered to Ezra the scribe, in order to understand the words of the Law. </a:t>
            </a:r>
          </a:p>
          <a:p>
            <a:pPr>
              <a:spcAft>
                <a:spcPts val="2400"/>
              </a:spcAft>
              <a:buNone/>
            </a:pPr>
            <a:r>
              <a:rPr lang="en-US" sz="2400" dirty="0" smtClean="0"/>
              <a:t>14 And they found written in the Law, which the LORD had commanded by Moses, that the children of Israel should dwell in booths during the feast of the seventh month, </a:t>
            </a:r>
          </a:p>
          <a:p>
            <a:pPr>
              <a:spcAft>
                <a:spcPts val="2400"/>
              </a:spcAft>
              <a:buNone/>
            </a:pPr>
            <a:r>
              <a:rPr lang="en-US" sz="2400" dirty="0" smtClean="0"/>
              <a:t>15 and that they should announce and proclaim in all their cities and in Jerusalem, saying, “Go out to the mountain, and bring olive branches, branches of oil trees, myrtle branches, palm branches, and branches of leafy trees, to make booths, as it is written.” </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914400" y="3581400"/>
            <a:ext cx="73914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914400" y="3886200"/>
            <a:ext cx="6019800" cy="457200"/>
          </a:xfrm>
          <a:prstGeom prst="rect">
            <a:avLst/>
          </a:prstGeom>
          <a:solidFill>
            <a:srgbClr val="FFFF00">
              <a:alpha val="8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fontScale="90000"/>
          </a:bodyPr>
          <a:lstStyle/>
          <a:p>
            <a:r>
              <a:rPr lang="en-US" dirty="0" smtClean="0"/>
              <a:t>Assembly at the Water Gate</a:t>
            </a:r>
            <a:br>
              <a:rPr lang="en-US" dirty="0" smtClean="0"/>
            </a:br>
            <a:r>
              <a:rPr lang="en-US" sz="3111" dirty="0" smtClean="0"/>
              <a:t>Nehemiah 8</a:t>
            </a:r>
            <a:endParaRPr lang="en-US" dirty="0"/>
          </a:p>
        </p:txBody>
      </p:sp>
      <p:sp>
        <p:nvSpPr>
          <p:cNvPr id="3" name="Content Placeholder 2"/>
          <p:cNvSpPr>
            <a:spLocks noGrp="1"/>
          </p:cNvSpPr>
          <p:nvPr>
            <p:ph idx="1"/>
          </p:nvPr>
        </p:nvSpPr>
        <p:spPr>
          <a:xfrm>
            <a:off x="457200" y="1600200"/>
            <a:ext cx="8229600" cy="4953000"/>
          </a:xfrm>
        </p:spPr>
        <p:txBody>
          <a:bodyPr>
            <a:noAutofit/>
          </a:bodyPr>
          <a:lstStyle/>
          <a:p>
            <a:pPr>
              <a:buNone/>
            </a:pPr>
            <a:r>
              <a:rPr lang="en-US" sz="2400" dirty="0" smtClean="0"/>
              <a:t>16 Then the people went out and brought them and made themselves booths, each one on the roof of his house, or in their courtyards or the courts of the house of God, and in the open square of the Water Gate and in the open square of the Gate of Ephraim.</a:t>
            </a:r>
          </a:p>
          <a:p>
            <a:pPr>
              <a:buNone/>
            </a:pPr>
            <a:r>
              <a:rPr lang="en-US" sz="2400" dirty="0" smtClean="0"/>
              <a:t>17 So the whole assembly of those who had returned from the captivity made booths and sat under the booths; for since the days of Joshua the son of Nun until that day the children of Israel had not done so. And there was very great gladness.</a:t>
            </a:r>
          </a:p>
          <a:p>
            <a:pPr>
              <a:buNone/>
            </a:pPr>
            <a:r>
              <a:rPr lang="en-US" sz="2400" dirty="0" smtClean="0"/>
              <a:t>18 Also day by day, from the first day until the last day, he read from the Book of the Law of God. And they kept the feast seven days; and on the eighth day there was a sacred assembly, according to the prescribed manner.</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slide(fromLeft)">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451</TotalTime>
  <Words>966</Words>
  <Application>Microsoft Macintosh PowerPoint</Application>
  <PresentationFormat>On-screen Show (4:3)</PresentationFormat>
  <Paragraphs>29</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Office Theme</vt:lpstr>
      <vt:lpstr>The People Before the Water Gate</vt:lpstr>
      <vt:lpstr>Slide 2</vt:lpstr>
      <vt:lpstr>Assembly at the Water Gate Nehemiah 8</vt:lpstr>
      <vt:lpstr>Assembly at the Water Gate Nehemiah 8</vt:lpstr>
      <vt:lpstr>Assembly at the Water Gate Nehemiah 8</vt:lpstr>
      <vt:lpstr>Assembly at the Water Gate Nehemiah 8</vt:lpstr>
      <vt:lpstr>Assembly at the Water Gate Nehemiah 8</vt:lpstr>
      <vt:lpstr>Assembly at the Water Gate Nehemiah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People Before the Water Gate</dc:title>
  <dc:creator>Andrew Alexander</dc:creator>
  <cp:lastModifiedBy>Andrew Alexander</cp:lastModifiedBy>
  <cp:revision>12</cp:revision>
  <cp:lastPrinted>2009-01-31T21:46:50Z</cp:lastPrinted>
  <dcterms:created xsi:type="dcterms:W3CDTF">2009-01-31T14:30:49Z</dcterms:created>
  <dcterms:modified xsi:type="dcterms:W3CDTF">2009-01-31T22:01:59Z</dcterms:modified>
</cp:coreProperties>
</file>