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bin" ContentType="application/vnd.openxmlformats-officedocument.presentationml.printerSettings"/>
  <Default Extension="rels" ContentType="application/vnd.openxmlformats-package.relationships+xml"/>
  <Override PartName="/ppt/slides/slide9.xml" ContentType="application/vnd.openxmlformats-officedocument.presentationml.slide+xml"/>
  <Override PartName="/ppt/handoutMasters/handoutMaster1.xml" ContentType="application/vnd.openxmlformats-officedocument.presentationml.handoutMaster+xml"/>
  <Override PartName="/ppt/slides/slide6.xml" ContentType="application/vnd.openxmlformats-officedocument.presentationml.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handoutMasterIdLst>
    <p:handoutMasterId r:id="rId11"/>
  </p:handoutMasterIdLst>
  <p:sldIdLst>
    <p:sldId id="256" r:id="rId2"/>
    <p:sldId id="257" r:id="rId3"/>
    <p:sldId id="258" r:id="rId4"/>
    <p:sldId id="259" r:id="rId5"/>
    <p:sldId id="260" r:id="rId6"/>
    <p:sldId id="261" r:id="rId7"/>
    <p:sldId id="264" r:id="rId8"/>
    <p:sldId id="262"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3" frameSlides="1"/>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horzBarState="maximized">
    <p:restoredLeft sz="15620"/>
    <p:restoredTop sz="94660"/>
  </p:normalViewPr>
  <p:slideViewPr>
    <p:cSldViewPr snapToObjects="1">
      <p:cViewPr varScale="1">
        <p:scale>
          <a:sx n="93" d="100"/>
          <a:sy n="93" d="100"/>
        </p:scale>
        <p:origin x="-680"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viewProps" Target="view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presProps" Target="pres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heme" Target="theme/theme1.xml"/><Relationship Id="rId12"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2B1A0F5-59ED-C34D-991C-0C305DC9CB23}" type="datetimeFigureOut">
              <a:rPr lang="en-US" smtClean="0"/>
              <a:t>12/6/08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838F0BE-B114-DA41-A825-50481A0A2D9C}"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7DD685-6400-9946-A1CE-8C3C2F9ABF5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DD685-6400-9946-A1CE-8C3C2F9ABF5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DD685-6400-9946-A1CE-8C3C2F9ABF5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27DD685-6400-9946-A1CE-8C3C2F9ABF5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27DD685-6400-9946-A1CE-8C3C2F9ABF57}" type="datetimeFigureOut">
              <a:rPr lang="en-US" smtClean="0"/>
              <a:pPr/>
              <a:t>12/6/08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27DD685-6400-9946-A1CE-8C3C2F9ABF5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27DD685-6400-9946-A1CE-8C3C2F9ABF57}" type="datetimeFigureOut">
              <a:rPr lang="en-US" smtClean="0"/>
              <a:pPr/>
              <a:t>12/6/08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27DD685-6400-9946-A1CE-8C3C2F9ABF57}" type="datetimeFigureOut">
              <a:rPr lang="en-US" smtClean="0"/>
              <a:pPr/>
              <a:t>12/6/08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7DD685-6400-9946-A1CE-8C3C2F9ABF57}" type="datetimeFigureOut">
              <a:rPr lang="en-US" smtClean="0"/>
              <a:pPr/>
              <a:t>12/6/08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7DD685-6400-9946-A1CE-8C3C2F9ABF5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7DD685-6400-9946-A1CE-8C3C2F9ABF57}" type="datetimeFigureOut">
              <a:rPr lang="en-US" smtClean="0"/>
              <a:pPr/>
              <a:t>12/6/08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A391E7-C740-EE41-B441-D1DFB939476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7DD685-6400-9946-A1CE-8C3C2F9ABF57}" type="datetimeFigureOut">
              <a:rPr lang="en-US" smtClean="0"/>
              <a:pPr/>
              <a:t>12/6/08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A391E7-C740-EE41-B441-D1DFB9394762}"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0" y="533399"/>
            <a:ext cx="9148521" cy="6092987"/>
          </a:xfrm>
          <a:prstGeom prst="rect">
            <a:avLst/>
          </a:prstGeom>
        </p:spPr>
      </p:pic>
      <p:sp>
        <p:nvSpPr>
          <p:cNvPr id="2" name="Title 1"/>
          <p:cNvSpPr>
            <a:spLocks noGrp="1"/>
          </p:cNvSpPr>
          <p:nvPr>
            <p:ph type="ctrTitle"/>
          </p:nvPr>
        </p:nvSpPr>
        <p:spPr>
          <a:xfrm>
            <a:off x="685800" y="2435225"/>
            <a:ext cx="7772400" cy="1069975"/>
          </a:xfrm>
        </p:spPr>
        <p:txBody>
          <a:bodyPr/>
          <a:lstStyle/>
          <a:p>
            <a:r>
              <a:rPr lang="en-US" b="1" dirty="0" smtClean="0">
                <a:solidFill>
                  <a:schemeClr val="bg1"/>
                </a:solidFill>
              </a:rPr>
              <a:t>What Baptism Does Not Do</a:t>
            </a:r>
            <a:endParaRPr lang="en-US" b="1" dirty="0">
              <a:solidFill>
                <a:schemeClr val="bg1"/>
              </a:solidFill>
            </a:endParaRPr>
          </a:p>
        </p:txBody>
      </p:sp>
      <p:sp>
        <p:nvSpPr>
          <p:cNvPr id="3" name="Subtitle 2"/>
          <p:cNvSpPr>
            <a:spLocks noGrp="1"/>
          </p:cNvSpPr>
          <p:nvPr>
            <p:ph type="subTitle" idx="1"/>
          </p:nvPr>
        </p:nvSpPr>
        <p:spPr>
          <a:xfrm>
            <a:off x="1066800" y="3962400"/>
            <a:ext cx="6934200" cy="2590800"/>
          </a:xfrm>
          <a:solidFill>
            <a:schemeClr val="bg2">
              <a:alpha val="60000"/>
            </a:schemeClr>
          </a:solidFill>
        </p:spPr>
        <p:txBody>
          <a:bodyPr>
            <a:noAutofit/>
          </a:bodyPr>
          <a:lstStyle/>
          <a:p>
            <a:pPr algn="just">
              <a:spcAft>
                <a:spcPts val="1200"/>
              </a:spcAft>
            </a:pPr>
            <a:r>
              <a:rPr lang="en-US" sz="3100" dirty="0" smtClean="0">
                <a:solidFill>
                  <a:schemeClr val="tx1"/>
                </a:solidFill>
              </a:rPr>
              <a:t>Corresponding to that, baptism now saves you—not the removal of dirt from the flesh, but an appeal to God for a good conscience—through the resurrection of Jesus Christ (1 Pet. 3:21). </a:t>
            </a:r>
            <a:endParaRPr lang="en-US" sz="31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900" decel="100000" fill="hold"/>
                                        <p:tgtEl>
                                          <p:spTgt spid="3">
                                            <p:bg/>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bg/>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7" presetClass="entr" presetSubtype="0" fill="hold" grpId="0" nodeType="click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anim calcmode="lin" valueType="num">
                                      <p:cBhvr>
                                        <p:cTn id="22" dur="1000" fill="hold"/>
                                        <p:tgtEl>
                                          <p:spTgt spid="2"/>
                                        </p:tgtEl>
                                        <p:attrNameLst>
                                          <p:attrName>ppt_x</p:attrName>
                                        </p:attrNameLst>
                                      </p:cBhvr>
                                      <p:tavLst>
                                        <p:tav tm="0">
                                          <p:val>
                                            <p:strVal val="#ppt_x"/>
                                          </p:val>
                                        </p:tav>
                                        <p:tav tm="100000">
                                          <p:val>
                                            <p:strVal val="#ppt_x"/>
                                          </p:val>
                                        </p:tav>
                                      </p:tavLst>
                                    </p:anim>
                                    <p:anim calcmode="lin" valueType="num">
                                      <p:cBhvr>
                                        <p:cTn id="23" dur="900" decel="100000" fill="hold"/>
                                        <p:tgtEl>
                                          <p:spTgt spid="2"/>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animBg="1"/>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Study</a:t>
            </a:r>
            <a:endParaRPr lang="en-US" dirty="0"/>
          </a:p>
        </p:txBody>
      </p:sp>
      <p:sp>
        <p:nvSpPr>
          <p:cNvPr id="3" name="Content Placeholder 2"/>
          <p:cNvSpPr>
            <a:spLocks noGrp="1"/>
          </p:cNvSpPr>
          <p:nvPr>
            <p:ph idx="1"/>
          </p:nvPr>
        </p:nvSpPr>
        <p:spPr/>
        <p:txBody>
          <a:bodyPr/>
          <a:lstStyle/>
          <a:p>
            <a:r>
              <a:rPr lang="en-US" dirty="0" smtClean="0"/>
              <a:t>Some may place too much emphasis on it.</a:t>
            </a:r>
          </a:p>
          <a:p>
            <a:r>
              <a:rPr lang="en-US" dirty="0" smtClean="0"/>
              <a:t>Some may think that baptism does it all.</a:t>
            </a:r>
          </a:p>
          <a:p>
            <a:r>
              <a:rPr lang="en-US" dirty="0" smtClean="0"/>
              <a:t>What does baptism do?</a:t>
            </a:r>
          </a:p>
          <a:p>
            <a:pPr lvl="1"/>
            <a:r>
              <a:rPr lang="en-US" dirty="0" smtClean="0"/>
              <a:t>Washes away sins (Acts 22:16)</a:t>
            </a:r>
          </a:p>
          <a:p>
            <a:pPr lvl="1"/>
            <a:r>
              <a:rPr lang="en-US" dirty="0" smtClean="0"/>
              <a:t>Puts one in Christ (Gal. 3:27; 2 Tim. 2:10)</a:t>
            </a:r>
          </a:p>
          <a:p>
            <a:pPr lvl="1"/>
            <a:r>
              <a:rPr lang="en-US" dirty="0" smtClean="0"/>
              <a:t>Saves (1 Pet. 3:21)</a:t>
            </a:r>
          </a:p>
          <a:p>
            <a:pPr lvl="1"/>
            <a:r>
              <a:rPr lang="en-US" dirty="0" smtClean="0"/>
              <a:t>Gives new life (Rom. 6:4)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457200" y="1600200"/>
            <a:ext cx="8229600" cy="5105400"/>
          </a:xfrm>
        </p:spPr>
        <p:txBody>
          <a:bodyPr/>
          <a:lstStyle/>
          <a:p>
            <a:pPr>
              <a:spcAft>
                <a:spcPts val="600"/>
              </a:spcAft>
            </a:pPr>
            <a:r>
              <a:rPr lang="en-US" dirty="0" smtClean="0"/>
              <a:t>Does </a:t>
            </a:r>
            <a:r>
              <a:rPr lang="en-US" u="sng" dirty="0" smtClean="0"/>
              <a:t>not</a:t>
            </a:r>
            <a:r>
              <a:rPr lang="en-US" dirty="0" smtClean="0"/>
              <a:t> put off the filth of the flesh.</a:t>
            </a:r>
          </a:p>
          <a:p>
            <a:pPr lvl="1">
              <a:spcAft>
                <a:spcPts val="600"/>
              </a:spcAft>
            </a:pPr>
            <a:r>
              <a:rPr lang="en-US" dirty="0" smtClean="0">
                <a:solidFill>
                  <a:schemeClr val="tx1"/>
                </a:solidFill>
              </a:rPr>
              <a:t>Corresponding to that, baptism now saves you—not the removal of dirt from the flesh, but an appeal to God for a good conscience—through the resurrection of Jesus Christ (1 Pet. 3:21). </a:t>
            </a:r>
          </a:p>
          <a:p>
            <a:pPr>
              <a:spcAft>
                <a:spcPts val="600"/>
              </a:spcAft>
            </a:pPr>
            <a:r>
              <a:rPr lang="en-US" dirty="0" smtClean="0"/>
              <a:t>Does </a:t>
            </a:r>
            <a:r>
              <a:rPr lang="en-US" u="sng" dirty="0" smtClean="0"/>
              <a:t>not</a:t>
            </a:r>
            <a:r>
              <a:rPr lang="en-US" dirty="0" smtClean="0"/>
              <a:t> change the heart.</a:t>
            </a:r>
          </a:p>
          <a:p>
            <a:pPr lvl="1">
              <a:spcAft>
                <a:spcPts val="600"/>
              </a:spcAft>
            </a:pPr>
            <a:r>
              <a:rPr lang="en-US" dirty="0"/>
              <a:t>A</a:t>
            </a:r>
            <a:r>
              <a:rPr lang="en-US" dirty="0" smtClean="0"/>
              <a:t>nd made no distinction between us and them, purifying their hearts by faith (Acts 15:9).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457200" y="1600200"/>
            <a:ext cx="8229600" cy="4953000"/>
          </a:xfrm>
        </p:spPr>
        <p:txBody>
          <a:bodyPr>
            <a:normAutofit fontScale="92500"/>
          </a:bodyPr>
          <a:lstStyle/>
          <a:p>
            <a:r>
              <a:rPr lang="en-US" dirty="0" smtClean="0"/>
              <a:t>Does </a:t>
            </a:r>
            <a:r>
              <a:rPr lang="en-US" u="sng" dirty="0" smtClean="0"/>
              <a:t>not</a:t>
            </a:r>
            <a:r>
              <a:rPr lang="en-US" dirty="0" smtClean="0"/>
              <a:t> take away desire to sin.</a:t>
            </a:r>
          </a:p>
          <a:p>
            <a:pPr lvl="1"/>
            <a:r>
              <a:rPr lang="en-US" dirty="0" smtClean="0"/>
              <a:t>For godly sorrow produces repentance leading to salvation, not to be regretted; but the sorrow of the world produces death.</a:t>
            </a:r>
          </a:p>
          <a:p>
            <a:pPr lvl="1"/>
            <a:r>
              <a:rPr lang="en-US" dirty="0" smtClean="0"/>
              <a:t>Jesus tempted to sin </a:t>
            </a:r>
            <a:r>
              <a:rPr lang="en-US" u="sng" dirty="0" smtClean="0"/>
              <a:t>after</a:t>
            </a:r>
            <a:r>
              <a:rPr lang="en-US" dirty="0" smtClean="0"/>
              <a:t> his baptism (Matt. 4).</a:t>
            </a:r>
          </a:p>
          <a:p>
            <a:r>
              <a:rPr lang="en-US" dirty="0" smtClean="0"/>
              <a:t>Does </a:t>
            </a:r>
            <a:r>
              <a:rPr lang="en-US" u="sng" dirty="0" smtClean="0"/>
              <a:t>not</a:t>
            </a:r>
            <a:r>
              <a:rPr lang="en-US" dirty="0" smtClean="0"/>
              <a:t> negate any other command of God.</a:t>
            </a:r>
          </a:p>
          <a:p>
            <a:pPr lvl="1"/>
            <a:r>
              <a:rPr lang="en-US" dirty="0" smtClean="0"/>
              <a:t>Then those who gladly received his word were baptized; and that day about three thousand souls were added to them.  And they continued steadfastly in the apostles’ doctrine and fellowship, in the breaking of bread, and in prayers (Acts 2:41-42).</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228600" y="1600200"/>
            <a:ext cx="8686800" cy="5105400"/>
          </a:xfrm>
        </p:spPr>
        <p:txBody>
          <a:bodyPr>
            <a:normAutofit fontScale="92500"/>
          </a:bodyPr>
          <a:lstStyle/>
          <a:p>
            <a:pPr>
              <a:spcAft>
                <a:spcPts val="600"/>
              </a:spcAft>
            </a:pPr>
            <a:r>
              <a:rPr lang="en-US" dirty="0" smtClean="0"/>
              <a:t>Does </a:t>
            </a:r>
            <a:r>
              <a:rPr lang="en-US" u="sng" dirty="0" smtClean="0"/>
              <a:t>not</a:t>
            </a:r>
            <a:r>
              <a:rPr lang="en-US" dirty="0" smtClean="0"/>
              <a:t> assure salvation for the future.</a:t>
            </a:r>
          </a:p>
          <a:p>
            <a:pPr lvl="1">
              <a:spcAft>
                <a:spcPts val="600"/>
              </a:spcAft>
            </a:pPr>
            <a:r>
              <a:rPr lang="en-US" dirty="0" smtClean="0"/>
              <a:t>“Baptism now saves us…” (1 Pet. 3:21)</a:t>
            </a:r>
          </a:p>
          <a:p>
            <a:pPr lvl="1">
              <a:spcAft>
                <a:spcPts val="600"/>
              </a:spcAft>
            </a:pPr>
            <a:r>
              <a:rPr lang="en-US" dirty="0" smtClean="0"/>
              <a:t>Salvation: Past, Present, Future</a:t>
            </a:r>
          </a:p>
          <a:p>
            <a:pPr lvl="2">
              <a:spcAft>
                <a:spcPts val="600"/>
              </a:spcAft>
            </a:pPr>
            <a:r>
              <a:rPr lang="en-US" dirty="0" smtClean="0"/>
              <a:t>He who believes and is baptized will be saved (Mk. 16:16).</a:t>
            </a:r>
          </a:p>
          <a:p>
            <a:pPr lvl="2">
              <a:spcAft>
                <a:spcPts val="600"/>
              </a:spcAft>
            </a:pPr>
            <a:r>
              <a:rPr lang="en-US" dirty="0"/>
              <a:t>W</a:t>
            </a:r>
            <a:r>
              <a:rPr lang="en-US" dirty="0" smtClean="0"/>
              <a:t>ork out your own salvation with fear and trembling (Phil. 2:12).</a:t>
            </a:r>
          </a:p>
          <a:p>
            <a:pPr lvl="2">
              <a:spcAft>
                <a:spcPts val="600"/>
              </a:spcAft>
            </a:pPr>
            <a:r>
              <a:rPr lang="en-US" dirty="0"/>
              <a:t>T</a:t>
            </a:r>
            <a:r>
              <a:rPr lang="en-US" dirty="0" smtClean="0"/>
              <a:t>o an inheritance incorruptible and undefiled and that does not fade away, reserved in heaven for you,  who are kept by the power of God through faith for salvation ready to be revealed in the last time (1 Pet. 1:4-5).</a:t>
            </a:r>
          </a:p>
          <a:p>
            <a:pPr lvl="2">
              <a:spcAft>
                <a:spcPts val="600"/>
              </a:spcAft>
            </a:pPr>
            <a:r>
              <a:rPr lang="en-US" dirty="0" smtClean="0"/>
              <a:t>Observing “all things” assures present &amp; future salvation (Matt. 28:19).</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7" presetClass="entr" presetSubtype="0" fill="hold" grpId="0" nodeType="click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37" presetClass="entr" presetSubtype="0" fill="hold" grpId="0" nodeType="clickEffect">
                                  <p:stCondLst>
                                    <p:cond delay="0"/>
                                  </p:stCondLst>
                                  <p:childTnLst>
                                    <p:set>
                                      <p:cBhvr>
                                        <p:cTn id="54" dur="1" fill="hold">
                                          <p:stCondLst>
                                            <p:cond delay="0"/>
                                          </p:stCondLst>
                                        </p:cTn>
                                        <p:tgtEl>
                                          <p:spTgt spid="3">
                                            <p:txEl>
                                              <p:pRg st="6" end="6"/>
                                            </p:txEl>
                                          </p:spTgt>
                                        </p:tgtEl>
                                        <p:attrNameLst>
                                          <p:attrName>style.visibility</p:attrName>
                                        </p:attrNameLst>
                                      </p:cBhvr>
                                      <p:to>
                                        <p:strVal val="visible"/>
                                      </p:to>
                                    </p:set>
                                    <p:animEffect transition="in" filter="fade">
                                      <p:cBhvr>
                                        <p:cTn id="55" dur="1000"/>
                                        <p:tgtEl>
                                          <p:spTgt spid="3">
                                            <p:txEl>
                                              <p:pRg st="6" end="6"/>
                                            </p:txEl>
                                          </p:spTgt>
                                        </p:tgtEl>
                                      </p:cBhvr>
                                    </p:animEffect>
                                    <p:anim calcmode="lin" valueType="num">
                                      <p:cBhvr>
                                        <p:cTn id="5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7"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228600" y="1417638"/>
            <a:ext cx="8686800" cy="5287962"/>
          </a:xfrm>
        </p:spPr>
        <p:txBody>
          <a:bodyPr>
            <a:normAutofit fontScale="92500" lnSpcReduction="10000"/>
          </a:bodyPr>
          <a:lstStyle/>
          <a:p>
            <a:pPr>
              <a:spcAft>
                <a:spcPts val="1200"/>
              </a:spcAft>
            </a:pPr>
            <a:r>
              <a:rPr lang="en-US" dirty="0" smtClean="0"/>
              <a:t>Does </a:t>
            </a:r>
            <a:r>
              <a:rPr lang="en-US" u="sng" dirty="0" smtClean="0"/>
              <a:t>not</a:t>
            </a:r>
            <a:r>
              <a:rPr lang="en-US" dirty="0" smtClean="0"/>
              <a:t> assure salvation for the future.</a:t>
            </a:r>
          </a:p>
          <a:p>
            <a:pPr lvl="1">
              <a:spcAft>
                <a:spcPts val="1200"/>
              </a:spcAft>
            </a:pPr>
            <a:r>
              <a:rPr lang="en-US" dirty="0" smtClean="0"/>
              <a:t>We must add to our faith…</a:t>
            </a:r>
            <a:endParaRPr lang="en-US" dirty="0" smtClean="0"/>
          </a:p>
          <a:p>
            <a:pPr marL="682625" lvl="2" indent="0">
              <a:spcAft>
                <a:spcPts val="1200"/>
              </a:spcAft>
              <a:buNone/>
            </a:pPr>
            <a:r>
              <a:rPr lang="en-US" dirty="0" smtClean="0"/>
              <a:t>But </a:t>
            </a:r>
            <a:r>
              <a:rPr lang="en-US" dirty="0" smtClean="0"/>
              <a:t>also for this very reason, giving all diligence, add to your faith virtue, to virtue knowledge</a:t>
            </a:r>
            <a:r>
              <a:rPr lang="en-US" dirty="0" smtClean="0"/>
              <a:t>, </a:t>
            </a:r>
            <a:r>
              <a:rPr lang="en-US" dirty="0" smtClean="0"/>
              <a:t>to knowledge self-control, to self-control perseverance, to perseverance godliness</a:t>
            </a:r>
            <a:r>
              <a:rPr lang="en-US" dirty="0" smtClean="0"/>
              <a:t>, </a:t>
            </a:r>
            <a:r>
              <a:rPr lang="en-US" dirty="0" smtClean="0"/>
              <a:t>to godliness brotherly kindness, and to brotherly kindness love</a:t>
            </a:r>
            <a:r>
              <a:rPr lang="en-US" dirty="0" smtClean="0"/>
              <a:t>.</a:t>
            </a:r>
            <a:r>
              <a:rPr lang="en-US" dirty="0" smtClean="0"/>
              <a:t> </a:t>
            </a:r>
            <a:r>
              <a:rPr lang="en-US" dirty="0" smtClean="0"/>
              <a:t> </a:t>
            </a:r>
            <a:r>
              <a:rPr lang="en-US" dirty="0" smtClean="0"/>
              <a:t>For if these things are yours and abound, you will be neither barren nor unfruitful in the knowledge of our Lord Jesus Christ.</a:t>
            </a:r>
            <a:r>
              <a:rPr lang="en-US" dirty="0" smtClean="0"/>
              <a:t>  </a:t>
            </a:r>
            <a:r>
              <a:rPr lang="en-US" dirty="0" smtClean="0"/>
              <a:t>For he who lacks these things is shortsighted, even to blindness, and has forgotten that he was cleansed from his old sins.</a:t>
            </a:r>
            <a:endParaRPr lang="en-US" dirty="0" smtClean="0"/>
          </a:p>
          <a:p>
            <a:pPr marL="682625" lvl="2" indent="0">
              <a:spcAft>
                <a:spcPts val="1200"/>
              </a:spcAft>
              <a:buNone/>
            </a:pPr>
            <a:r>
              <a:rPr lang="en-US" dirty="0" smtClean="0"/>
              <a:t>Therefore</a:t>
            </a:r>
            <a:r>
              <a:rPr lang="en-US" dirty="0" smtClean="0"/>
              <a:t>, brethren, be even more diligent to make your call and election sure, for if you do these things you will never stumble</a:t>
            </a:r>
            <a:r>
              <a:rPr lang="en-US" dirty="0" smtClean="0"/>
              <a:t>; </a:t>
            </a:r>
            <a:r>
              <a:rPr lang="en-US" dirty="0" smtClean="0"/>
              <a:t>for so an entrance will be supplied to you abundantly into the everlasting kingdom of our Lord and Savior Jesus </a:t>
            </a:r>
            <a:r>
              <a:rPr lang="en-US" dirty="0" smtClean="0"/>
              <a:t>Christ (</a:t>
            </a:r>
            <a:r>
              <a:rPr lang="en-US" dirty="0" smtClean="0"/>
              <a:t>2 Pet. 1:5-11).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381000" y="1600200"/>
            <a:ext cx="8458200" cy="5029200"/>
          </a:xfrm>
        </p:spPr>
        <p:txBody>
          <a:bodyPr>
            <a:normAutofit/>
          </a:bodyPr>
          <a:lstStyle/>
          <a:p>
            <a:pPr>
              <a:spcAft>
                <a:spcPts val="600"/>
              </a:spcAft>
            </a:pPr>
            <a:r>
              <a:rPr lang="en-US" dirty="0" smtClean="0"/>
              <a:t>Does </a:t>
            </a:r>
            <a:r>
              <a:rPr lang="en-US" u="sng" dirty="0" smtClean="0"/>
              <a:t>not</a:t>
            </a:r>
            <a:r>
              <a:rPr lang="en-US" dirty="0" smtClean="0"/>
              <a:t> make you a member of a local church</a:t>
            </a:r>
          </a:p>
          <a:p>
            <a:pPr lvl="1">
              <a:spcAft>
                <a:spcPts val="600"/>
              </a:spcAft>
            </a:pPr>
            <a:r>
              <a:rPr lang="en-US" sz="2600" dirty="0" smtClean="0"/>
              <a:t>And the Lord </a:t>
            </a:r>
            <a:r>
              <a:rPr lang="en-US" sz="2600" dirty="0" smtClean="0"/>
              <a:t>added to the church daily those who were being saved (Acts 2:47).</a:t>
            </a:r>
          </a:p>
          <a:p>
            <a:pPr lvl="1">
              <a:spcAft>
                <a:spcPts val="600"/>
              </a:spcAft>
            </a:pPr>
            <a:r>
              <a:rPr lang="en-US" sz="2600" dirty="0" smtClean="0"/>
              <a:t>And </a:t>
            </a:r>
            <a:r>
              <a:rPr lang="en-US" sz="2600" dirty="0" smtClean="0"/>
              <a:t>when Saul had come to Jerusalem, he tried to join the disciples; but they were all afraid of him, and did not believe that he was a disciple.</a:t>
            </a:r>
            <a:r>
              <a:rPr lang="en-US" sz="2600" dirty="0" smtClean="0"/>
              <a:t> </a:t>
            </a:r>
            <a:r>
              <a:rPr lang="en-US" sz="2600" baseline="30000" dirty="0" smtClean="0"/>
              <a:t> </a:t>
            </a:r>
            <a:r>
              <a:rPr lang="en-US" sz="2600" dirty="0" smtClean="0"/>
              <a:t>But </a:t>
            </a:r>
            <a:r>
              <a:rPr lang="en-US" sz="2600" dirty="0" smtClean="0"/>
              <a:t>Barnabas took him and brought </a:t>
            </a:r>
            <a:r>
              <a:rPr lang="en-US" sz="2600" i="1" dirty="0" smtClean="0"/>
              <a:t>him to the apostles. And he declared to them how he had seen the Lord on the road, and that He had spoken to him, and how he had preached boldly at Damascus in the name of Jesus.</a:t>
            </a:r>
            <a:r>
              <a:rPr lang="en-US" sz="2600" i="1" dirty="0" smtClean="0"/>
              <a:t> </a:t>
            </a:r>
            <a:r>
              <a:rPr lang="en-US" sz="2600" i="1" baseline="30000" dirty="0" smtClean="0"/>
              <a:t> </a:t>
            </a:r>
            <a:r>
              <a:rPr lang="en-US" sz="2600" i="1" dirty="0" smtClean="0"/>
              <a:t>So </a:t>
            </a:r>
            <a:r>
              <a:rPr lang="en-US" sz="2600" i="1" dirty="0" smtClean="0"/>
              <a:t>he was with them at Jerusalem, coming in and going </a:t>
            </a:r>
            <a:r>
              <a:rPr lang="en-US" sz="2600" i="1" dirty="0" smtClean="0"/>
              <a:t>out (Acts 9:26-28).</a:t>
            </a:r>
            <a:endParaRPr lang="en-US" sz="2600"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Not Do</a:t>
            </a:r>
            <a:endParaRPr lang="en-US" dirty="0"/>
          </a:p>
        </p:txBody>
      </p:sp>
      <p:sp>
        <p:nvSpPr>
          <p:cNvPr id="3" name="Content Placeholder 2"/>
          <p:cNvSpPr>
            <a:spLocks noGrp="1"/>
          </p:cNvSpPr>
          <p:nvPr>
            <p:ph idx="1"/>
          </p:nvPr>
        </p:nvSpPr>
        <p:spPr>
          <a:xfrm>
            <a:off x="457200" y="1600200"/>
            <a:ext cx="8229600" cy="4724399"/>
          </a:xfrm>
        </p:spPr>
        <p:txBody>
          <a:bodyPr/>
          <a:lstStyle/>
          <a:p>
            <a:pPr>
              <a:spcAft>
                <a:spcPts val="1200"/>
              </a:spcAft>
            </a:pPr>
            <a:r>
              <a:rPr lang="en-US" dirty="0" smtClean="0"/>
              <a:t>Does </a:t>
            </a:r>
            <a:r>
              <a:rPr lang="en-US" u="sng" dirty="0" smtClean="0"/>
              <a:t>not</a:t>
            </a:r>
            <a:r>
              <a:rPr lang="en-US" dirty="0" smtClean="0"/>
              <a:t> remove persecution, affliction, sickness, or death.</a:t>
            </a:r>
          </a:p>
          <a:p>
            <a:pPr lvl="1">
              <a:spcAft>
                <a:spcPts val="1200"/>
              </a:spcAft>
            </a:pPr>
            <a:r>
              <a:rPr lang="en-US" dirty="0" smtClean="0"/>
              <a:t>Yes, and all who desire to live godly in Christ Jesus will suffer persecution (2 Tim. 3:12).</a:t>
            </a:r>
          </a:p>
          <a:p>
            <a:pPr lvl="1">
              <a:spcAft>
                <a:spcPts val="1200"/>
              </a:spcAft>
            </a:pPr>
            <a:r>
              <a:rPr lang="en-US" dirty="0" smtClean="0"/>
              <a:t>Stephen was stoned to death (Acts 7:54-60).</a:t>
            </a:r>
          </a:p>
          <a:p>
            <a:pPr lvl="1">
              <a:spcAft>
                <a:spcPts val="1200"/>
              </a:spcAft>
            </a:pPr>
            <a:r>
              <a:rPr lang="en-US" dirty="0" smtClean="0"/>
              <a:t>Trophimus became ill (2 Tim. 4:20).</a:t>
            </a:r>
          </a:p>
          <a:p>
            <a:pPr lvl="1">
              <a:spcAft>
                <a:spcPts val="1200"/>
              </a:spcAft>
            </a:pPr>
            <a:r>
              <a:rPr lang="en-US" dirty="0" smtClean="0"/>
              <a:t>Paul had a thorn in the flesh (2 Cor. 12:7).</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7"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7" presetClass="entr" presetSubtype="0" fill="hold" grpId="0" nodeType="clickEffect">
                                  <p:stCondLst>
                                    <p:cond delay="0"/>
                                  </p:stCondLst>
                                  <p:childTnLst>
                                    <p:set>
                                      <p:cBhvr>
                                        <p:cTn id="38" dur="1" fill="hold">
                                          <p:stCondLst>
                                            <p:cond delay="0"/>
                                          </p:stCondLst>
                                        </p:cTn>
                                        <p:tgtEl>
                                          <p:spTgt spid="3">
                                            <p:txEl>
                                              <p:pRg st="4" end="4"/>
                                            </p:txEl>
                                          </p:spTgt>
                                        </p:tgtEl>
                                        <p:attrNameLst>
                                          <p:attrName>style.visibility</p:attrName>
                                        </p:attrNameLst>
                                      </p:cBhvr>
                                      <p:to>
                                        <p:strVal val="visible"/>
                                      </p:to>
                                    </p:set>
                                    <p:animEffect transition="in" filter="fade">
                                      <p:cBhvr>
                                        <p:cTn id="39" dur="1000"/>
                                        <p:tgtEl>
                                          <p:spTgt spid="3">
                                            <p:txEl>
                                              <p:pRg st="4" end="4"/>
                                            </p:txEl>
                                          </p:spTgt>
                                        </p:tgtEl>
                                      </p:cBhvr>
                                    </p:animEffect>
                                    <p:anim calcmode="lin" valueType="num">
                                      <p:cBhvr>
                                        <p:cTn id="4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1"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Baptism Does </a:t>
            </a:r>
            <a:endParaRPr lang="en-US" dirty="0"/>
          </a:p>
        </p:txBody>
      </p:sp>
      <p:sp>
        <p:nvSpPr>
          <p:cNvPr id="3" name="Content Placeholder 2"/>
          <p:cNvSpPr>
            <a:spLocks noGrp="1"/>
          </p:cNvSpPr>
          <p:nvPr>
            <p:ph idx="1"/>
          </p:nvPr>
        </p:nvSpPr>
        <p:spPr>
          <a:xfrm>
            <a:off x="457200" y="1600200"/>
            <a:ext cx="8229600" cy="5029200"/>
          </a:xfrm>
        </p:spPr>
        <p:txBody>
          <a:bodyPr/>
          <a:lstStyle/>
          <a:p>
            <a:pPr>
              <a:spcAft>
                <a:spcPts val="1200"/>
              </a:spcAft>
            </a:pPr>
            <a:r>
              <a:rPr lang="en-US" dirty="0" smtClean="0"/>
              <a:t>Washes away sins (Acts 22:16)</a:t>
            </a:r>
          </a:p>
          <a:p>
            <a:pPr>
              <a:spcAft>
                <a:spcPts val="1200"/>
              </a:spcAft>
            </a:pPr>
            <a:r>
              <a:rPr lang="en-US" dirty="0" smtClean="0"/>
              <a:t>Puts one in Christ (Gal. 3:27; 2 Tim. 2:10)</a:t>
            </a:r>
          </a:p>
          <a:p>
            <a:pPr>
              <a:spcAft>
                <a:spcPts val="1200"/>
              </a:spcAft>
            </a:pPr>
            <a:r>
              <a:rPr lang="en-US" dirty="0" smtClean="0"/>
              <a:t>Saves (1 Pet. 3:21)</a:t>
            </a:r>
          </a:p>
          <a:p>
            <a:pPr>
              <a:spcAft>
                <a:spcPts val="1200"/>
              </a:spcAft>
            </a:pPr>
            <a:r>
              <a:rPr lang="en-US" dirty="0" smtClean="0"/>
              <a:t>Gives new life (Rom. 6:4)</a:t>
            </a:r>
          </a:p>
          <a:p>
            <a:pPr>
              <a:spcAft>
                <a:spcPts val="1200"/>
              </a:spcAft>
            </a:pPr>
            <a:r>
              <a:rPr lang="en-US" dirty="0" smtClean="0"/>
              <a:t>Baptism </a:t>
            </a:r>
            <a:r>
              <a:rPr lang="en-US" u="sng" dirty="0" smtClean="0"/>
              <a:t>IS</a:t>
            </a:r>
            <a:r>
              <a:rPr lang="en-US" dirty="0" smtClean="0"/>
              <a:t> a condition of salvation (Acts 2:38)</a:t>
            </a:r>
          </a:p>
          <a:p>
            <a:pPr lvl="1">
              <a:spcAft>
                <a:spcPts val="1200"/>
              </a:spcAft>
            </a:pPr>
            <a:r>
              <a:rPr lang="en-US" dirty="0" smtClean="0"/>
              <a:t>No promise of heaven </a:t>
            </a:r>
            <a:r>
              <a:rPr lang="en-US" smtClean="0"/>
              <a:t>without </a:t>
            </a:r>
            <a:r>
              <a:rPr lang="en-US" smtClean="0"/>
              <a:t>it.</a:t>
            </a:r>
            <a:endParaRPr lang="en-US" smtClean="0"/>
          </a:p>
          <a:p>
            <a:pPr lvl="1">
              <a:spcAft>
                <a:spcPts val="1200"/>
              </a:spcAft>
            </a:pPr>
            <a:r>
              <a:rPr lang="en-US" dirty="0" smtClean="0"/>
              <a:t>Obey command, then press on to maturity.</a:t>
            </a:r>
          </a:p>
          <a:p>
            <a:pPr>
              <a:spcAft>
                <a:spcPts val="1200"/>
              </a:spcAft>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3">
                                            <p:txEl>
                                              <p:pRg st="0" end="0"/>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xEl>
                                              <p:pRg st="0" end="0"/>
                                            </p:txEl>
                                          </p:spTgt>
                                        </p:tgtEl>
                                        <p:attrNameLst>
                                          <p:attrName>ppt_y</p:attrName>
                                        </p:attrNameLst>
                                      </p:cBhvr>
                                      <p:tavLst>
                                        <p:tav tm="0">
                                          <p:val>
                                            <p:strVal val="#ppt_y-.03"/>
                                          </p:val>
                                        </p:tav>
                                        <p:tav tm="100000">
                                          <p:val>
                                            <p:strVal val="#ppt_y"/>
                                          </p:val>
                                        </p:tav>
                                      </p:tavLst>
                                    </p:anim>
                                  </p:childTnLst>
                                </p:cTn>
                              </p:par>
                              <p:par>
                                <p:cTn id="11" presetID="37" presetClass="entr" presetSubtype="0" fill="hold" grpId="0"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3">
                                            <p:txEl>
                                              <p:pRg st="1" end="1"/>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3">
                                            <p:txEl>
                                              <p:pRg st="1" end="1"/>
                                            </p:txEl>
                                          </p:spTgt>
                                        </p:tgtEl>
                                        <p:attrNameLst>
                                          <p:attrName>ppt_y</p:attrName>
                                        </p:attrNameLst>
                                      </p:cBhvr>
                                      <p:tavLst>
                                        <p:tav tm="0">
                                          <p:val>
                                            <p:strVal val="#ppt_y-.03"/>
                                          </p:val>
                                        </p:tav>
                                        <p:tav tm="100000">
                                          <p:val>
                                            <p:strVal val="#ppt_y"/>
                                          </p:val>
                                        </p:tav>
                                      </p:tavLst>
                                    </p:anim>
                                  </p:childTnLst>
                                </p:cTn>
                              </p:par>
                              <p:par>
                                <p:cTn id="17" presetID="37"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900" decel="100000" fill="hold"/>
                                        <p:tgtEl>
                                          <p:spTgt spid="3">
                                            <p:txEl>
                                              <p:pRg st="2" end="2"/>
                                            </p:txEl>
                                          </p:spTgt>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3">
                                            <p:txEl>
                                              <p:pRg st="2" end="2"/>
                                            </p:txEl>
                                          </p:spTgt>
                                        </p:tgtEl>
                                        <p:attrNameLst>
                                          <p:attrName>ppt_y</p:attrName>
                                        </p:attrNameLst>
                                      </p:cBhvr>
                                      <p:tavLst>
                                        <p:tav tm="0">
                                          <p:val>
                                            <p:strVal val="#ppt_y-.03"/>
                                          </p:val>
                                        </p:tav>
                                        <p:tav tm="100000">
                                          <p:val>
                                            <p:strVal val="#ppt_y"/>
                                          </p:val>
                                        </p:tav>
                                      </p:tavLst>
                                    </p:anim>
                                  </p:childTnLst>
                                </p:cTn>
                              </p:par>
                              <p:par>
                                <p:cTn id="23" presetID="37"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900" decel="100000" fill="hold"/>
                                        <p:tgtEl>
                                          <p:spTgt spid="3">
                                            <p:txEl>
                                              <p:pRg st="3" end="3"/>
                                            </p:txEl>
                                          </p:spTgt>
                                        </p:tgtEl>
                                        <p:attrNameLst>
                                          <p:attrName>ppt_y</p:attrName>
                                        </p:attrNameLst>
                                      </p:cBhvr>
                                      <p:tavLst>
                                        <p:tav tm="0">
                                          <p:val>
                                            <p:strVal val="#ppt_y+1"/>
                                          </p:val>
                                        </p:tav>
                                        <p:tav tm="100000">
                                          <p:val>
                                            <p:strVal val="#ppt_y-.03"/>
                                          </p:val>
                                        </p:tav>
                                      </p:tavLst>
                                    </p:anim>
                                    <p:anim calcmode="lin" valueType="num">
                                      <p:cBhvr>
                                        <p:cTn id="28" dur="100" accel="100000" fill="hold">
                                          <p:stCondLst>
                                            <p:cond delay="900"/>
                                          </p:stCondLst>
                                        </p:cTn>
                                        <p:tgtEl>
                                          <p:spTgt spid="3">
                                            <p:txEl>
                                              <p:pRg st="3" end="3"/>
                                            </p:txEl>
                                          </p:spTgt>
                                        </p:tgtEl>
                                        <p:attrNameLst>
                                          <p:attrName>ppt_y</p:attrName>
                                        </p:attrNameLst>
                                      </p:cBhvr>
                                      <p:tavLst>
                                        <p:tav tm="0">
                                          <p:val>
                                            <p:strVal val="#ppt_y-.03"/>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37" presetClass="entr" presetSubtype="0" fill="hold" grpId="0"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900" decel="100000" fill="hold"/>
                                        <p:tgtEl>
                                          <p:spTgt spid="3">
                                            <p:txEl>
                                              <p:pRg st="4" end="4"/>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3">
                                            <p:txEl>
                                              <p:pRg st="4" end="4"/>
                                            </p:txEl>
                                          </p:spTgt>
                                        </p:tgtEl>
                                        <p:attrNameLst>
                                          <p:attrName>ppt_y</p:attrName>
                                        </p:attrNameLst>
                                      </p:cBhvr>
                                      <p:tavLst>
                                        <p:tav tm="0">
                                          <p:val>
                                            <p:strVal val="#ppt_y-.03"/>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37" presetClass="entr" presetSubtype="0" fill="hold" grpId="0"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Effect transition="in" filter="fade">
                                      <p:cBhvr>
                                        <p:cTn id="41" dur="1000"/>
                                        <p:tgtEl>
                                          <p:spTgt spid="3">
                                            <p:txEl>
                                              <p:pRg st="5" end="5"/>
                                            </p:txEl>
                                          </p:spTgt>
                                        </p:tgtEl>
                                      </p:cBhvr>
                                    </p:animEffect>
                                    <p:anim calcmode="lin" valueType="num">
                                      <p:cBhvr>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3">
                                            <p:txEl>
                                              <p:pRg st="5" end="5"/>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3">
                                            <p:txEl>
                                              <p:pRg st="5" end="5"/>
                                            </p:txEl>
                                          </p:spTgt>
                                        </p:tgtEl>
                                        <p:attrNameLst>
                                          <p:attrName>ppt_y</p:attrName>
                                        </p:attrNameLst>
                                      </p:cBhvr>
                                      <p:tavLst>
                                        <p:tav tm="0">
                                          <p:val>
                                            <p:strVal val="#ppt_y-.03"/>
                                          </p:val>
                                        </p:tav>
                                        <p:tav tm="100000">
                                          <p:val>
                                            <p:strVal val="#ppt_y"/>
                                          </p:val>
                                        </p:tav>
                                      </p:tavLst>
                                    </p:anim>
                                  </p:childTnLst>
                                </p:cTn>
                              </p:par>
                              <p:par>
                                <p:cTn id="45" presetID="37" presetClass="entr" presetSubtype="0" fill="hold" grpId="0" nodeType="with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Effect transition="in" filter="fade">
                                      <p:cBhvr>
                                        <p:cTn id="47" dur="1000"/>
                                        <p:tgtEl>
                                          <p:spTgt spid="3">
                                            <p:txEl>
                                              <p:pRg st="6" end="6"/>
                                            </p:txEl>
                                          </p:spTgt>
                                        </p:tgtEl>
                                      </p:cBhvr>
                                    </p:animEffect>
                                    <p:anim calcmode="lin" valueType="num">
                                      <p:cBhvr>
                                        <p:cTn id="4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3">
                                            <p:txEl>
                                              <p:pRg st="6" end="6"/>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3">
                                            <p:txEl>
                                              <p:pRg st="6" end="6"/>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288</TotalTime>
  <Words>926</Words>
  <Application>Microsoft Macintosh PowerPoint</Application>
  <PresentationFormat>On-screen Show (4:3)</PresentationFormat>
  <Paragraphs>52</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What Baptism Does Not Do</vt:lpstr>
      <vt:lpstr>Why Study</vt:lpstr>
      <vt:lpstr>What Baptism Does Not Do</vt:lpstr>
      <vt:lpstr>What Baptism Does Not Do</vt:lpstr>
      <vt:lpstr>What Baptism Does Not Do</vt:lpstr>
      <vt:lpstr>What Baptism Does Not Do</vt:lpstr>
      <vt:lpstr>What Baptism Does Not Do</vt:lpstr>
      <vt:lpstr>What Baptism Does Not Do</vt:lpstr>
      <vt:lpstr>What Baptism Does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Baptism Does Not Do</dc:title>
  <dc:creator>Andrew Alexander</dc:creator>
  <cp:lastModifiedBy>Andrew Alexander</cp:lastModifiedBy>
  <cp:revision>8</cp:revision>
  <cp:lastPrinted>2008-12-07T02:35:30Z</cp:lastPrinted>
  <dcterms:created xsi:type="dcterms:W3CDTF">2008-12-06T23:11:10Z</dcterms:created>
  <dcterms:modified xsi:type="dcterms:W3CDTF">2008-12-07T02:35:34Z</dcterms:modified>
</cp:coreProperties>
</file>