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handoutMasterIdLst>
    <p:handoutMasterId r:id="rId12"/>
  </p:handout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varScale="1">
        <p:scale>
          <a:sx n="64" d="100"/>
          <a:sy n="64" d="100"/>
        </p:scale>
        <p:origin x="-132"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E9CBAEA-853B-4533-BE3C-5A0B7D2A6B8A}" type="datetimeFigureOut">
              <a:rPr lang="en-US" smtClean="0"/>
              <a:t>8/28/2010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6D2AE38-2969-4BDF-A491-58902AD3266A}" type="slidenum">
              <a:rPr lang="en-US" smtClean="0"/>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7CEAE60-7C7D-444E-8858-7D9036A5E059}" type="datetimeFigureOut">
              <a:rPr lang="en-US" smtClean="0"/>
              <a:t>8/28/2010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92DFF47-AA29-4286-B469-CFE3D91E586A}"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92DFF47-AA29-4286-B469-CFE3D91E586A}" type="slidenum">
              <a:rPr lang="en-US" smtClean="0"/>
              <a:t>4</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92DFF47-AA29-4286-B469-CFE3D91E586A}" type="slidenum">
              <a:rPr lang="en-US" smtClean="0"/>
              <a:t>5</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92DFF47-AA29-4286-B469-CFE3D91E586A}" type="slidenum">
              <a:rPr lang="en-US" smtClean="0"/>
              <a:t>6</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92DFF47-AA29-4286-B469-CFE3D91E586A}" type="slidenum">
              <a:rPr lang="en-US" smtClean="0"/>
              <a:t>7</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92DFF47-AA29-4286-B469-CFE3D91E586A}" type="slidenum">
              <a:rPr lang="en-US" smtClean="0"/>
              <a:t>8</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92DFF47-AA29-4286-B469-CFE3D91E586A}" type="slidenum">
              <a:rPr lang="en-US" smtClean="0"/>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9FD0D8-873D-4495-94EB-FBB442D4B24C}" type="datetimeFigureOut">
              <a:rPr lang="en-US" smtClean="0"/>
              <a:t>8/28/2010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CB8A24-0A73-4A76-9B86-3775F472A81F}"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9FD0D8-873D-4495-94EB-FBB442D4B24C}" type="datetimeFigureOut">
              <a:rPr lang="en-US" smtClean="0"/>
              <a:t>8/28/2010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CB8A24-0A73-4A76-9B86-3775F472A81F}"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9FD0D8-873D-4495-94EB-FBB442D4B24C}" type="datetimeFigureOut">
              <a:rPr lang="en-US" smtClean="0"/>
              <a:t>8/28/2010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CB8A24-0A73-4A76-9B86-3775F472A81F}"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9FD0D8-873D-4495-94EB-FBB442D4B24C}" type="datetimeFigureOut">
              <a:rPr lang="en-US" smtClean="0"/>
              <a:t>8/28/2010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CB8A24-0A73-4A76-9B86-3775F472A81F}"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9FD0D8-873D-4495-94EB-FBB442D4B24C}" type="datetimeFigureOut">
              <a:rPr lang="en-US" smtClean="0"/>
              <a:t>8/28/2010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CB8A24-0A73-4A76-9B86-3775F472A81F}"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9FD0D8-873D-4495-94EB-FBB442D4B24C}" type="datetimeFigureOut">
              <a:rPr lang="en-US" smtClean="0"/>
              <a:t>8/28/2010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CB8A24-0A73-4A76-9B86-3775F472A81F}"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9FD0D8-873D-4495-94EB-FBB442D4B24C}" type="datetimeFigureOut">
              <a:rPr lang="en-US" smtClean="0"/>
              <a:t>8/28/2010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7CB8A24-0A73-4A76-9B86-3775F472A81F}"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9FD0D8-873D-4495-94EB-FBB442D4B24C}" type="datetimeFigureOut">
              <a:rPr lang="en-US" smtClean="0"/>
              <a:t>8/28/2010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7CB8A24-0A73-4A76-9B86-3775F472A81F}"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9FD0D8-873D-4495-94EB-FBB442D4B24C}" type="datetimeFigureOut">
              <a:rPr lang="en-US" smtClean="0"/>
              <a:t>8/28/2010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7CB8A24-0A73-4A76-9B86-3775F472A81F}"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9FD0D8-873D-4495-94EB-FBB442D4B24C}" type="datetimeFigureOut">
              <a:rPr lang="en-US" smtClean="0"/>
              <a:t>8/28/2010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CB8A24-0A73-4A76-9B86-3775F472A81F}"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9FD0D8-873D-4495-94EB-FBB442D4B24C}" type="datetimeFigureOut">
              <a:rPr lang="en-US" smtClean="0"/>
              <a:t>8/28/2010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CB8A24-0A73-4A76-9B86-3775F472A81F}"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9FD0D8-873D-4495-94EB-FBB442D4B24C}" type="datetimeFigureOut">
              <a:rPr lang="en-US" smtClean="0"/>
              <a:t>8/28/2010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7CB8A24-0A73-4A76-9B86-3775F472A81F}"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solidFill>
            <a:srgbClr val="FF0000"/>
          </a:solidFill>
        </p:spPr>
        <p:txBody>
          <a:bodyPr/>
          <a:lstStyle/>
          <a:p>
            <a:pPr algn="l"/>
            <a:r>
              <a:rPr lang="en-US" dirty="0" smtClean="0">
                <a:solidFill>
                  <a:schemeClr val="bg1"/>
                </a:solidFill>
              </a:rPr>
              <a:t>What Kind of Giver Am I?</a:t>
            </a:r>
            <a:endParaRPr lang="en-US" dirty="0">
              <a:solidFill>
                <a:schemeClr val="bg1"/>
              </a:solidFill>
            </a:endParaRPr>
          </a:p>
        </p:txBody>
      </p:sp>
      <p:sp>
        <p:nvSpPr>
          <p:cNvPr id="3" name="Subtitle 2"/>
          <p:cNvSpPr>
            <a:spLocks noGrp="1"/>
          </p:cNvSpPr>
          <p:nvPr>
            <p:ph type="subTitle" idx="1"/>
          </p:nvPr>
        </p:nvSpPr>
        <p:spPr>
          <a:xfrm>
            <a:off x="685800" y="3886200"/>
            <a:ext cx="7467600" cy="1371600"/>
          </a:xfrm>
          <a:solidFill>
            <a:srgbClr val="FF0000"/>
          </a:solidFill>
        </p:spPr>
        <p:txBody>
          <a:bodyPr anchor="ctr"/>
          <a:lstStyle/>
          <a:p>
            <a:pPr algn="l">
              <a:buFont typeface="Arial" pitchFamily="34" charset="0"/>
              <a:buChar char="•"/>
            </a:pPr>
            <a:r>
              <a:rPr lang="en-US" dirty="0" smtClean="0">
                <a:solidFill>
                  <a:schemeClr val="bg1"/>
                </a:solidFill>
              </a:rPr>
              <a:t>Some givers are a hindrance to the truth</a:t>
            </a:r>
          </a:p>
          <a:p>
            <a:pPr algn="l">
              <a:buFont typeface="Arial" pitchFamily="34" charset="0"/>
              <a:buChar char="•"/>
            </a:pPr>
            <a:r>
              <a:rPr lang="en-US" dirty="0" smtClean="0">
                <a:solidFill>
                  <a:schemeClr val="bg1"/>
                </a:solidFill>
              </a:rPr>
              <a:t>Other givers are a help</a:t>
            </a:r>
            <a:endParaRPr lang="en-US" dirty="0">
              <a:solidFill>
                <a:schemeClr val="bg1"/>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229600" cy="944562"/>
          </a:xfrm>
          <a:solidFill>
            <a:srgbClr val="FF0000"/>
          </a:solidFill>
        </p:spPr>
        <p:txBody>
          <a:bodyPr/>
          <a:lstStyle/>
          <a:p>
            <a:pPr algn="l"/>
            <a:r>
              <a:rPr lang="en-US" dirty="0" smtClean="0">
                <a:solidFill>
                  <a:schemeClr val="bg1"/>
                </a:solidFill>
              </a:rPr>
              <a:t>Some Christians Give In</a:t>
            </a:r>
            <a:endParaRPr lang="en-US" dirty="0">
              <a:solidFill>
                <a:schemeClr val="bg1"/>
              </a:solidFill>
            </a:endParaRPr>
          </a:p>
        </p:txBody>
      </p:sp>
      <p:sp>
        <p:nvSpPr>
          <p:cNvPr id="3" name="Content Placeholder 2"/>
          <p:cNvSpPr>
            <a:spLocks noGrp="1"/>
          </p:cNvSpPr>
          <p:nvPr>
            <p:ph idx="1"/>
          </p:nvPr>
        </p:nvSpPr>
        <p:spPr>
          <a:xfrm>
            <a:off x="228600" y="1447800"/>
            <a:ext cx="7620000" cy="5105400"/>
          </a:xfrm>
        </p:spPr>
        <p:txBody>
          <a:bodyPr>
            <a:noAutofit/>
          </a:bodyPr>
          <a:lstStyle/>
          <a:p>
            <a:r>
              <a:rPr lang="en-US" sz="2400" dirty="0" smtClean="0"/>
              <a:t>But the ones on the rock are those who, when they hear, receive the word with joy; and these have no root, who believe for a while and in time of temptation fall away. (Lk. 8:13)</a:t>
            </a:r>
          </a:p>
          <a:p>
            <a:endParaRPr lang="en-US" sz="1400" dirty="0" smtClean="0"/>
          </a:p>
          <a:p>
            <a:r>
              <a:rPr lang="en-US" sz="2400" dirty="0" smtClean="0"/>
              <a:t>Let no one say when he is tempted, "I am tempted by God"; for God cannot be tempted by evil, nor does He Himself tempt anyone. But each one is tempted when he is drawn away by his own desires and enticed. Then, when desire has conceived, it gives birth to sin; and sin, when it is full-grown, brings forth death. (Jas. 1:13-15)</a:t>
            </a:r>
          </a:p>
          <a:p>
            <a:endParaRPr lang="en-US" sz="1400" dirty="0" smtClean="0"/>
          </a:p>
          <a:p>
            <a:r>
              <a:rPr lang="en-US" sz="2400" dirty="0" smtClean="0"/>
              <a:t>No one has to give in. (1 Cor. 10:12-13)</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wipe(left)">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229600" cy="944562"/>
          </a:xfrm>
          <a:solidFill>
            <a:srgbClr val="FF0000"/>
          </a:solidFill>
        </p:spPr>
        <p:txBody>
          <a:bodyPr/>
          <a:lstStyle/>
          <a:p>
            <a:pPr algn="l"/>
            <a:r>
              <a:rPr lang="en-US" dirty="0" smtClean="0">
                <a:solidFill>
                  <a:schemeClr val="bg1"/>
                </a:solidFill>
              </a:rPr>
              <a:t>Some Christians Give In</a:t>
            </a:r>
            <a:endParaRPr lang="en-US" dirty="0">
              <a:solidFill>
                <a:schemeClr val="bg1"/>
              </a:solidFill>
            </a:endParaRPr>
          </a:p>
        </p:txBody>
      </p:sp>
      <p:sp>
        <p:nvSpPr>
          <p:cNvPr id="3" name="Content Placeholder 2"/>
          <p:cNvSpPr>
            <a:spLocks noGrp="1"/>
          </p:cNvSpPr>
          <p:nvPr>
            <p:ph idx="1"/>
          </p:nvPr>
        </p:nvSpPr>
        <p:spPr>
          <a:xfrm>
            <a:off x="228600" y="1447800"/>
            <a:ext cx="7315200" cy="5105400"/>
          </a:xfrm>
        </p:spPr>
        <p:txBody>
          <a:bodyPr>
            <a:noAutofit/>
          </a:bodyPr>
          <a:lstStyle/>
          <a:p>
            <a:r>
              <a:rPr lang="en-US" sz="2400" dirty="0" smtClean="0"/>
              <a:t>for Demas has forsaken me, having loved this present world, and has departed for Thessalonica--</a:t>
            </a:r>
            <a:r>
              <a:rPr lang="en-US" sz="2400" dirty="0" err="1" smtClean="0"/>
              <a:t>Crescens</a:t>
            </a:r>
            <a:r>
              <a:rPr lang="en-US" sz="2400" dirty="0" smtClean="0"/>
              <a:t> for Galatia, Titus for Dalmatia. (2 Tim. 4:10)</a:t>
            </a:r>
          </a:p>
          <a:p>
            <a:endParaRPr lang="en-US" sz="1400" dirty="0" smtClean="0"/>
          </a:p>
          <a:p>
            <a:r>
              <a:rPr lang="en-US" sz="2400" dirty="0" smtClean="0"/>
              <a:t>Beloved, while I was very diligent to write to you concerning our common salvation, I found it necessary to write to you exhorting you to contend earnestly for the faith which was once for all delivered to the saints. (Jude 3)</a:t>
            </a:r>
          </a:p>
          <a:p>
            <a:endParaRPr lang="en-US" sz="1400" dirty="0" smtClean="0"/>
          </a:p>
          <a:p>
            <a:r>
              <a:rPr lang="en-US" sz="2400" dirty="0" smtClean="0"/>
              <a:t>Therefore, my beloved brethren, be steadfast, immovable, always abounding in the work of the Lord, knowing that your labor is not in vain in the Lord.       (1 Cor. 15:58)</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wipe(left)">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229600" cy="944562"/>
          </a:xfrm>
          <a:solidFill>
            <a:srgbClr val="FF0000"/>
          </a:solidFill>
        </p:spPr>
        <p:txBody>
          <a:bodyPr/>
          <a:lstStyle/>
          <a:p>
            <a:pPr algn="l"/>
            <a:r>
              <a:rPr lang="en-US" dirty="0" smtClean="0">
                <a:solidFill>
                  <a:schemeClr val="bg1"/>
                </a:solidFill>
              </a:rPr>
              <a:t>Some Christians Give Out</a:t>
            </a:r>
            <a:endParaRPr lang="en-US" dirty="0">
              <a:solidFill>
                <a:schemeClr val="bg1"/>
              </a:solidFill>
            </a:endParaRPr>
          </a:p>
        </p:txBody>
      </p:sp>
      <p:sp>
        <p:nvSpPr>
          <p:cNvPr id="3" name="Content Placeholder 2"/>
          <p:cNvSpPr>
            <a:spLocks noGrp="1"/>
          </p:cNvSpPr>
          <p:nvPr>
            <p:ph idx="1"/>
          </p:nvPr>
        </p:nvSpPr>
        <p:spPr>
          <a:xfrm>
            <a:off x="228600" y="1371600"/>
            <a:ext cx="7315200" cy="5181600"/>
          </a:xfrm>
        </p:spPr>
        <p:txBody>
          <a:bodyPr>
            <a:noAutofit/>
          </a:bodyPr>
          <a:lstStyle/>
          <a:p>
            <a:r>
              <a:rPr lang="en-US" sz="2400" dirty="0" smtClean="0"/>
              <a:t>not lagging in diligence, fervent in spirit, serving the Lord; (Rom. 12:11)</a:t>
            </a:r>
          </a:p>
          <a:p>
            <a:endParaRPr lang="en-US" sz="1000" dirty="0" smtClean="0"/>
          </a:p>
          <a:p>
            <a:r>
              <a:rPr lang="en-US" sz="2400" dirty="0" smtClean="0"/>
              <a:t>And let us not grow weary while doing good, for in due season we shall reap if we do not lose heart. (Gal. 6:9)</a:t>
            </a:r>
          </a:p>
          <a:p>
            <a:endParaRPr lang="en-US" sz="1000" dirty="0" smtClean="0"/>
          </a:p>
          <a:p>
            <a:r>
              <a:rPr lang="en-US" sz="2400" dirty="0" smtClean="0"/>
              <a:t>who gave Himself for us, that He might redeem us from every lawless deed and purify for Himself His own special people, zealous for good works. (Tit. 2:14)</a:t>
            </a:r>
          </a:p>
          <a:p>
            <a:endParaRPr lang="en-US" sz="1000" dirty="0"/>
          </a:p>
          <a:p>
            <a:r>
              <a:rPr lang="en-US" sz="2400" dirty="0" smtClean="0"/>
              <a:t>Therefore we also, since we are surrounded by so great a cloud of witnesses, let us lay aside every weight, and the sin which so easily ensnares us, and let us run with endurance the race that is set before us, (Heb. 12:1)</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wipe(left)">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wipe(left)">
                                      <p:cBhvr>
                                        <p:cTn id="2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229600" cy="944562"/>
          </a:xfrm>
          <a:solidFill>
            <a:srgbClr val="FF0000"/>
          </a:solidFill>
        </p:spPr>
        <p:txBody>
          <a:bodyPr/>
          <a:lstStyle/>
          <a:p>
            <a:pPr algn="l"/>
            <a:r>
              <a:rPr lang="en-US" dirty="0" smtClean="0">
                <a:solidFill>
                  <a:schemeClr val="bg1"/>
                </a:solidFill>
              </a:rPr>
              <a:t>Some Christians Give Up</a:t>
            </a:r>
            <a:endParaRPr lang="en-US" dirty="0">
              <a:solidFill>
                <a:schemeClr val="bg1"/>
              </a:solidFill>
            </a:endParaRPr>
          </a:p>
        </p:txBody>
      </p:sp>
      <p:sp>
        <p:nvSpPr>
          <p:cNvPr id="3" name="Content Placeholder 2"/>
          <p:cNvSpPr>
            <a:spLocks noGrp="1"/>
          </p:cNvSpPr>
          <p:nvPr>
            <p:ph idx="1"/>
          </p:nvPr>
        </p:nvSpPr>
        <p:spPr>
          <a:xfrm>
            <a:off x="228600" y="1371600"/>
            <a:ext cx="7315200" cy="5181600"/>
          </a:xfrm>
        </p:spPr>
        <p:txBody>
          <a:bodyPr>
            <a:noAutofit/>
          </a:bodyPr>
          <a:lstStyle/>
          <a:p>
            <a:r>
              <a:rPr lang="en-US" sz="2400" dirty="0" smtClean="0"/>
              <a:t>Now the ones that fell among thorns are those who, when they have heard, go out and are choked with cares, riches, and pleasures of life, and bring no fruit to maturity. (Luke 8:14)</a:t>
            </a:r>
          </a:p>
          <a:p>
            <a:endParaRPr lang="en-US" sz="1000" dirty="0" smtClean="0"/>
          </a:p>
          <a:p>
            <a:r>
              <a:rPr lang="en-US" sz="2400" dirty="0" smtClean="0"/>
              <a:t>You ran well. Who hindered you from obeying the truth? (Gal. 5:7)</a:t>
            </a:r>
            <a:endParaRPr lang="en-US" sz="1000" dirty="0"/>
          </a:p>
          <a:p>
            <a:endParaRPr lang="en-US" sz="1000" dirty="0" smtClean="0"/>
          </a:p>
          <a:p>
            <a:r>
              <a:rPr lang="en-US" sz="2400" dirty="0" smtClean="0"/>
              <a:t>From that time many of His disciples went back and walked with Him no more. (John 6:66)</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wipe(left)">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229600" cy="944562"/>
          </a:xfrm>
          <a:solidFill>
            <a:srgbClr val="FF0000"/>
          </a:solidFill>
        </p:spPr>
        <p:txBody>
          <a:bodyPr/>
          <a:lstStyle/>
          <a:p>
            <a:pPr algn="l"/>
            <a:r>
              <a:rPr lang="en-US" dirty="0" smtClean="0">
                <a:solidFill>
                  <a:schemeClr val="bg1"/>
                </a:solidFill>
              </a:rPr>
              <a:t>Some Christians Give Up</a:t>
            </a:r>
            <a:endParaRPr lang="en-US" dirty="0">
              <a:solidFill>
                <a:schemeClr val="bg1"/>
              </a:solidFill>
            </a:endParaRPr>
          </a:p>
        </p:txBody>
      </p:sp>
      <p:sp>
        <p:nvSpPr>
          <p:cNvPr id="3" name="Content Placeholder 2"/>
          <p:cNvSpPr>
            <a:spLocks noGrp="1"/>
          </p:cNvSpPr>
          <p:nvPr>
            <p:ph idx="1"/>
          </p:nvPr>
        </p:nvSpPr>
        <p:spPr>
          <a:xfrm>
            <a:off x="228600" y="1371600"/>
            <a:ext cx="7467600" cy="5181600"/>
          </a:xfrm>
        </p:spPr>
        <p:txBody>
          <a:bodyPr>
            <a:noAutofit/>
          </a:bodyPr>
          <a:lstStyle/>
          <a:p>
            <a:r>
              <a:rPr lang="en-US" sz="2400" dirty="0" smtClean="0"/>
              <a:t>For if, after they have escaped the pollutions of the world through the knowledge of the Lord and Savior Jesus Christ, they are again entangled in them and overcome, the latter end is worse for them than the beginning. For it would have been better for them not to have known the way of righteousness, than having known it, to turn from the holy commandment delivered to them. But it has happened to them according to the true proverb: "A dog returns to his own vomit," and, "a sow, having washed, to her wallowing in the mire." (2 Pet. 2:20-22)</a:t>
            </a:r>
            <a:endParaRPr lang="en-US" sz="2400" dirty="0"/>
          </a:p>
          <a:p>
            <a:r>
              <a:rPr lang="en-US" sz="2400" dirty="0" smtClean="0"/>
              <a:t>But we are not of those who draw back to perdition, but of those who believe to the saving of the soul. (Heb. 10:39)</a:t>
            </a:r>
          </a:p>
          <a:p>
            <a:endParaRPr lang="en-US" sz="24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229600" cy="944562"/>
          </a:xfrm>
          <a:solidFill>
            <a:srgbClr val="FF0000"/>
          </a:solidFill>
        </p:spPr>
        <p:txBody>
          <a:bodyPr/>
          <a:lstStyle/>
          <a:p>
            <a:pPr algn="l"/>
            <a:r>
              <a:rPr lang="en-US" dirty="0" smtClean="0">
                <a:solidFill>
                  <a:schemeClr val="bg1"/>
                </a:solidFill>
              </a:rPr>
              <a:t>Some Christians Give Criticism</a:t>
            </a:r>
            <a:endParaRPr lang="en-US" dirty="0">
              <a:solidFill>
                <a:schemeClr val="bg1"/>
              </a:solidFill>
            </a:endParaRPr>
          </a:p>
        </p:txBody>
      </p:sp>
      <p:sp>
        <p:nvSpPr>
          <p:cNvPr id="3" name="Content Placeholder 2"/>
          <p:cNvSpPr>
            <a:spLocks noGrp="1"/>
          </p:cNvSpPr>
          <p:nvPr>
            <p:ph idx="1"/>
          </p:nvPr>
        </p:nvSpPr>
        <p:spPr>
          <a:xfrm>
            <a:off x="228600" y="1371600"/>
            <a:ext cx="7467600" cy="5181600"/>
          </a:xfrm>
        </p:spPr>
        <p:txBody>
          <a:bodyPr>
            <a:noAutofit/>
          </a:bodyPr>
          <a:lstStyle/>
          <a:p>
            <a:r>
              <a:rPr lang="en-US" sz="2400" dirty="0" smtClean="0"/>
              <a:t>Therefore, whatever you want men to do to you, do also to them, for this is the Law and the Prophets. (Matt. 7:12)</a:t>
            </a:r>
          </a:p>
          <a:p>
            <a:endParaRPr lang="en-US" sz="800" dirty="0" smtClean="0"/>
          </a:p>
          <a:p>
            <a:r>
              <a:rPr lang="en-US" sz="2400" dirty="0" smtClean="0"/>
              <a:t>The Son of Man came eating and drinking, and they say, “Look, a glutton and a winebibber, a friend of tax collectors and sinners!” But wisdom is justified by her children.” (Matt. 11:19)</a:t>
            </a:r>
          </a:p>
          <a:p>
            <a:endParaRPr lang="en-US" sz="800" dirty="0" smtClean="0"/>
          </a:p>
          <a:p>
            <a:r>
              <a:rPr lang="en-US" sz="2400" dirty="0" smtClean="0"/>
              <a:t>Let nothing be done through selfish ambition or conceit, but in lowliness of mind let each esteem others better than himself.  Let each of you look out not only for his own interests, but also for the interests of others.  Let this mind be in you which was also in Christ Jesus. (Phil. 2:3-5)</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wipe(left)">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229600" cy="944562"/>
          </a:xfrm>
          <a:solidFill>
            <a:srgbClr val="FF0000"/>
          </a:solidFill>
        </p:spPr>
        <p:txBody>
          <a:bodyPr>
            <a:normAutofit/>
          </a:bodyPr>
          <a:lstStyle/>
          <a:p>
            <a:pPr algn="l"/>
            <a:r>
              <a:rPr lang="en-US" sz="4000" dirty="0" smtClean="0">
                <a:solidFill>
                  <a:schemeClr val="bg1"/>
                </a:solidFill>
              </a:rPr>
              <a:t>Some Christians Give Little Concern</a:t>
            </a:r>
            <a:endParaRPr lang="en-US" sz="4000" dirty="0">
              <a:solidFill>
                <a:schemeClr val="bg1"/>
              </a:solidFill>
            </a:endParaRPr>
          </a:p>
        </p:txBody>
      </p:sp>
      <p:sp>
        <p:nvSpPr>
          <p:cNvPr id="3" name="Content Placeholder 2"/>
          <p:cNvSpPr>
            <a:spLocks noGrp="1"/>
          </p:cNvSpPr>
          <p:nvPr>
            <p:ph idx="1"/>
          </p:nvPr>
        </p:nvSpPr>
        <p:spPr>
          <a:xfrm>
            <a:off x="228600" y="1371600"/>
            <a:ext cx="7467600" cy="5181600"/>
          </a:xfrm>
        </p:spPr>
        <p:txBody>
          <a:bodyPr>
            <a:noAutofit/>
          </a:bodyPr>
          <a:lstStyle/>
          <a:p>
            <a:r>
              <a:rPr lang="en-US" sz="2400" dirty="0" smtClean="0"/>
              <a:t>"Is it nothing to you, all you who pass by? Behold and see If there is any sorrow like my sorrow, Which has been brought on me, Which the LORD has inflicted In the day of His fierce anger. (Lam. 1:12)</a:t>
            </a:r>
          </a:p>
          <a:p>
            <a:endParaRPr lang="en-US" sz="1200" dirty="0" smtClean="0"/>
          </a:p>
          <a:p>
            <a:r>
              <a:rPr lang="en-US" sz="2400" dirty="0" smtClean="0"/>
              <a:t>He said to them, "But who do you say that I am?" (Matt. 16:15)</a:t>
            </a:r>
          </a:p>
          <a:p>
            <a:endParaRPr lang="en-US" sz="1200" dirty="0" smtClean="0"/>
          </a:p>
          <a:p>
            <a:r>
              <a:rPr lang="en-US" sz="2400" dirty="0" smtClean="0"/>
              <a:t>I am a debtor both to Greeks and to barbarians, both to wise and to unwise. So, as much as is in me, I am ready to preach the gospel to you who are in Rome also. For I am not ashamed of the gospel of Christ, for it is the power of God to salvation for everyone who believes, for the Jew first and also for the Greek. (Rom. 1:14-16)</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wipe(left)">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229600" cy="944562"/>
          </a:xfrm>
          <a:solidFill>
            <a:srgbClr val="FF0000"/>
          </a:solidFill>
        </p:spPr>
        <p:txBody>
          <a:bodyPr>
            <a:normAutofit/>
          </a:bodyPr>
          <a:lstStyle/>
          <a:p>
            <a:pPr algn="l"/>
            <a:r>
              <a:rPr lang="en-US" sz="4000" dirty="0" smtClean="0">
                <a:solidFill>
                  <a:schemeClr val="bg1"/>
                </a:solidFill>
              </a:rPr>
              <a:t>Some Christians Give Abundantly</a:t>
            </a:r>
            <a:endParaRPr lang="en-US" sz="4000" dirty="0">
              <a:solidFill>
                <a:schemeClr val="bg1"/>
              </a:solidFill>
            </a:endParaRPr>
          </a:p>
        </p:txBody>
      </p:sp>
      <p:sp>
        <p:nvSpPr>
          <p:cNvPr id="3" name="Content Placeholder 2"/>
          <p:cNvSpPr>
            <a:spLocks noGrp="1"/>
          </p:cNvSpPr>
          <p:nvPr>
            <p:ph idx="1"/>
          </p:nvPr>
        </p:nvSpPr>
        <p:spPr>
          <a:xfrm>
            <a:off x="228600" y="1371600"/>
            <a:ext cx="7467600" cy="5181600"/>
          </a:xfrm>
        </p:spPr>
        <p:txBody>
          <a:bodyPr>
            <a:noAutofit/>
          </a:bodyPr>
          <a:lstStyle/>
          <a:p>
            <a:r>
              <a:rPr lang="en-US" sz="2400" dirty="0" smtClean="0"/>
              <a:t>And not only as we had hoped, but they first gave themselves to the Lord, and then to us by the will of God. (2 Cor. 8:5)</a:t>
            </a:r>
          </a:p>
          <a:p>
            <a:endParaRPr lang="en-US" sz="1000" dirty="0" smtClean="0"/>
          </a:p>
          <a:p>
            <a:r>
              <a:rPr lang="en-US" sz="2400" dirty="0" smtClean="0"/>
              <a:t>and they spoke to Moses, saying, "The people bring much more than enough for the service of the work which the LORD commanded us to do." (Ex. 36:5)</a:t>
            </a:r>
          </a:p>
          <a:p>
            <a:endParaRPr lang="en-US" sz="1000" dirty="0" smtClean="0"/>
          </a:p>
          <a:p>
            <a:r>
              <a:rPr lang="en-US" sz="2400" dirty="0" smtClean="0"/>
              <a:t>So, as much as in me is, I am ready to preach the gospel to you that are at Rome also. (Rom. 1:15)</a:t>
            </a:r>
          </a:p>
          <a:p>
            <a:endParaRPr lang="en-US" sz="1000" dirty="0" smtClean="0"/>
          </a:p>
          <a:p>
            <a:r>
              <a:rPr lang="en-US" sz="2400" dirty="0" smtClean="0"/>
              <a:t>I have been crucified with Christ; it is no longer I who live, but Christ lives in me; and the life which I now live in the flesh I live by faith in the Son of God, who loved me and gave Himself for me. (Gal. 2:20)</a:t>
            </a:r>
          </a:p>
          <a:p>
            <a:endParaRPr lang="en-US" sz="24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wipe(left)">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wipe(left)">
                                      <p:cBhvr>
                                        <p:cTn id="2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64</TotalTime>
  <Words>1107</Words>
  <Application>Microsoft Office PowerPoint</Application>
  <PresentationFormat>On-screen Show (4:3)</PresentationFormat>
  <Paragraphs>58</Paragraphs>
  <Slides>9</Slides>
  <Notes>6</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What Kind of Giver Am I?</vt:lpstr>
      <vt:lpstr>Some Christians Give In</vt:lpstr>
      <vt:lpstr>Some Christians Give In</vt:lpstr>
      <vt:lpstr>Some Christians Give Out</vt:lpstr>
      <vt:lpstr>Some Christians Give Up</vt:lpstr>
      <vt:lpstr>Some Christians Give Up</vt:lpstr>
      <vt:lpstr>Some Christians Give Criticism</vt:lpstr>
      <vt:lpstr>Some Christians Give Little Concern</vt:lpstr>
      <vt:lpstr>Some Christians Give Abundantly</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Andy</dc:creator>
  <cp:lastModifiedBy>Andy</cp:lastModifiedBy>
  <cp:revision>10</cp:revision>
  <dcterms:created xsi:type="dcterms:W3CDTF">2010-08-28T14:55:08Z</dcterms:created>
  <dcterms:modified xsi:type="dcterms:W3CDTF">2010-08-28T15:59:40Z</dcterms:modified>
</cp:coreProperties>
</file>