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64" d="100"/>
          <a:sy n="64" d="100"/>
        </p:scale>
        <p:origin x="-13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2BEC6D-5E5A-475E-BD95-9D80CC4DC98C}" type="datetimeFigureOut">
              <a:rPr lang="en-US" smtClean="0"/>
              <a:t>8/28/2010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DCCB2-1E78-4120-8334-7238B5F1DBA8}"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76003E-1595-4E43-B9E4-5E8CB3262A07}" type="datetimeFigureOut">
              <a:rPr lang="en-US" smtClean="0"/>
              <a:pPr/>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76003E-1595-4E43-B9E4-5E8CB3262A07}" type="datetimeFigureOut">
              <a:rPr lang="en-US" smtClean="0"/>
              <a:pPr/>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76003E-1595-4E43-B9E4-5E8CB3262A07}" type="datetimeFigureOut">
              <a:rPr lang="en-US" smtClean="0"/>
              <a:pPr/>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76003E-1595-4E43-B9E4-5E8CB3262A07}" type="datetimeFigureOut">
              <a:rPr lang="en-US" smtClean="0"/>
              <a:pPr/>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76003E-1595-4E43-B9E4-5E8CB3262A07}" type="datetimeFigureOut">
              <a:rPr lang="en-US" smtClean="0"/>
              <a:pPr/>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76003E-1595-4E43-B9E4-5E8CB3262A07}" type="datetimeFigureOut">
              <a:rPr lang="en-US" smtClean="0"/>
              <a:pPr/>
              <a:t>8/28/2010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76003E-1595-4E43-B9E4-5E8CB3262A07}" type="datetimeFigureOut">
              <a:rPr lang="en-US" smtClean="0"/>
              <a:pPr/>
              <a:t>8/28/2010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76003E-1595-4E43-B9E4-5E8CB3262A07}" type="datetimeFigureOut">
              <a:rPr lang="en-US" smtClean="0"/>
              <a:pPr/>
              <a:t>8/28/2010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76003E-1595-4E43-B9E4-5E8CB3262A07}" type="datetimeFigureOut">
              <a:rPr lang="en-US" smtClean="0"/>
              <a:pPr/>
              <a:t>8/28/2010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76003E-1595-4E43-B9E4-5E8CB3262A07}" type="datetimeFigureOut">
              <a:rPr lang="en-US" smtClean="0"/>
              <a:pPr/>
              <a:t>8/28/2010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76003E-1595-4E43-B9E4-5E8CB3262A07}" type="datetimeFigureOut">
              <a:rPr lang="en-US" smtClean="0"/>
              <a:pPr/>
              <a:t>8/28/2010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AC1CC2-D1C2-41DB-BF7C-BFC5614778C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76003E-1595-4E43-B9E4-5E8CB3262A07}" type="datetimeFigureOut">
              <a:rPr lang="en-US" smtClean="0"/>
              <a:pPr/>
              <a:t>8/28/2010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AC1CC2-D1C2-41DB-BF7C-BFC5614778C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
            <a:ext cx="7772400" cy="914400"/>
          </a:xfrm>
          <a:solidFill>
            <a:schemeClr val="tx2"/>
          </a:solidFill>
        </p:spPr>
        <p:txBody>
          <a:bodyPr/>
          <a:lstStyle/>
          <a:p>
            <a:pPr algn="l"/>
            <a:r>
              <a:rPr lang="en-US" dirty="0" smtClean="0">
                <a:solidFill>
                  <a:schemeClr val="bg1"/>
                </a:solidFill>
              </a:rPr>
              <a:t>Why Not Now?</a:t>
            </a:r>
            <a:endParaRPr lang="en-US" dirty="0">
              <a:solidFill>
                <a:schemeClr val="bg1"/>
              </a:solidFill>
            </a:endParaRPr>
          </a:p>
        </p:txBody>
      </p:sp>
      <p:sp>
        <p:nvSpPr>
          <p:cNvPr id="3" name="Subtitle 2"/>
          <p:cNvSpPr>
            <a:spLocks noGrp="1"/>
          </p:cNvSpPr>
          <p:nvPr>
            <p:ph type="subTitle" idx="1"/>
          </p:nvPr>
        </p:nvSpPr>
        <p:spPr>
          <a:xfrm>
            <a:off x="457200" y="1371600"/>
            <a:ext cx="7010400" cy="5257800"/>
          </a:xfrm>
          <a:solidFill>
            <a:schemeClr val="tx2"/>
          </a:solidFill>
        </p:spPr>
        <p:txBody>
          <a:bodyPr>
            <a:noAutofit/>
          </a:bodyPr>
          <a:lstStyle/>
          <a:p>
            <a:pPr algn="l"/>
            <a:r>
              <a:rPr lang="en-US" sz="2800" u="sng" dirty="0" smtClean="0">
                <a:solidFill>
                  <a:schemeClr val="bg1"/>
                </a:solidFill>
              </a:rPr>
              <a:t>Jesus is ready</a:t>
            </a:r>
            <a:r>
              <a:rPr lang="en-US" sz="2800" dirty="0" smtClean="0">
                <a:solidFill>
                  <a:schemeClr val="bg1"/>
                </a:solidFill>
              </a:rPr>
              <a:t>—“</a:t>
            </a:r>
            <a:r>
              <a:rPr lang="en-US" sz="2800" i="1" dirty="0" smtClean="0">
                <a:solidFill>
                  <a:schemeClr val="bg1"/>
                </a:solidFill>
              </a:rPr>
              <a:t>Behold, I stand at the door and knock. If anyone hears My voice and opens the door, I will come in to him and dine with him, and he with Me.” </a:t>
            </a:r>
            <a:r>
              <a:rPr lang="en-US" sz="2800" dirty="0" smtClean="0">
                <a:solidFill>
                  <a:schemeClr val="bg1"/>
                </a:solidFill>
              </a:rPr>
              <a:t>(Rev. 3:20</a:t>
            </a:r>
            <a:r>
              <a:rPr lang="en-US" sz="2800" dirty="0" smtClean="0">
                <a:solidFill>
                  <a:schemeClr val="bg1"/>
                </a:solidFill>
              </a:rPr>
              <a:t>)</a:t>
            </a:r>
          </a:p>
          <a:p>
            <a:pPr algn="l"/>
            <a:endParaRPr lang="en-US" sz="1600" dirty="0" smtClean="0">
              <a:solidFill>
                <a:schemeClr val="bg1"/>
              </a:solidFill>
            </a:endParaRPr>
          </a:p>
          <a:p>
            <a:pPr algn="l"/>
            <a:r>
              <a:rPr lang="en-US" sz="2800" i="1" dirty="0" smtClean="0">
                <a:solidFill>
                  <a:schemeClr val="bg1"/>
                </a:solidFill>
              </a:rPr>
              <a:t>“Come </a:t>
            </a:r>
            <a:r>
              <a:rPr lang="en-US" sz="2800" i="1" dirty="0" smtClean="0">
                <a:solidFill>
                  <a:schemeClr val="bg1"/>
                </a:solidFill>
              </a:rPr>
              <a:t>to Me, all you who labor and are heavy laden, and I will give you rest. </a:t>
            </a:r>
            <a:r>
              <a:rPr lang="en-US" sz="2800" i="1" dirty="0" smtClean="0">
                <a:solidFill>
                  <a:schemeClr val="bg1"/>
                </a:solidFill>
              </a:rPr>
              <a:t> Take </a:t>
            </a:r>
            <a:r>
              <a:rPr lang="en-US" sz="2800" i="1" dirty="0" smtClean="0">
                <a:solidFill>
                  <a:schemeClr val="bg1"/>
                </a:solidFill>
              </a:rPr>
              <a:t>My yoke upon you and learn from Me, for I am gentle and lowly in heart, and you will find rest for your souls. </a:t>
            </a:r>
            <a:r>
              <a:rPr lang="en-US" sz="2800" i="1" dirty="0" smtClean="0">
                <a:solidFill>
                  <a:schemeClr val="bg1"/>
                </a:solidFill>
              </a:rPr>
              <a:t> For </a:t>
            </a:r>
            <a:r>
              <a:rPr lang="en-US" sz="2800" i="1" dirty="0" smtClean="0">
                <a:solidFill>
                  <a:schemeClr val="bg1"/>
                </a:solidFill>
              </a:rPr>
              <a:t>My yoke is easy and My burden is light</a:t>
            </a:r>
            <a:r>
              <a:rPr lang="en-US" sz="2800" i="1" dirty="0" smtClean="0">
                <a:solidFill>
                  <a:schemeClr val="bg1"/>
                </a:solidFill>
              </a:rPr>
              <a:t>.” </a:t>
            </a:r>
            <a:r>
              <a:rPr lang="en-US" sz="2800" dirty="0" smtClean="0">
                <a:solidFill>
                  <a:schemeClr val="bg1"/>
                </a:solidFill>
              </a:rPr>
              <a:t>(</a:t>
            </a:r>
            <a:r>
              <a:rPr lang="en-US" sz="2800" dirty="0" smtClean="0">
                <a:solidFill>
                  <a:schemeClr val="bg1"/>
                </a:solidFill>
              </a:rPr>
              <a:t>Matt. 11:28-30)</a:t>
            </a:r>
            <a:endParaRPr lang="en-US" sz="2800" dirty="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chemeClr val="tx2"/>
          </a:solidFill>
        </p:spPr>
        <p:txBody>
          <a:bodyPr/>
          <a:lstStyle/>
          <a:p>
            <a:pPr algn="l"/>
            <a:r>
              <a:rPr lang="en-US" dirty="0" smtClean="0">
                <a:solidFill>
                  <a:schemeClr val="bg1"/>
                </a:solidFill>
              </a:rPr>
              <a:t>Why </a:t>
            </a:r>
            <a:r>
              <a:rPr lang="en-US" dirty="0" smtClean="0">
                <a:solidFill>
                  <a:schemeClr val="bg1"/>
                </a:solidFill>
              </a:rPr>
              <a:t>Not Now?</a:t>
            </a:r>
            <a:endParaRPr lang="en-US" dirty="0">
              <a:solidFill>
                <a:schemeClr val="bg1"/>
              </a:solidFill>
            </a:endParaRPr>
          </a:p>
        </p:txBody>
      </p:sp>
      <p:sp>
        <p:nvSpPr>
          <p:cNvPr id="3" name="Content Placeholder 2"/>
          <p:cNvSpPr>
            <a:spLocks noGrp="1"/>
          </p:cNvSpPr>
          <p:nvPr>
            <p:ph idx="1"/>
          </p:nvPr>
        </p:nvSpPr>
        <p:spPr>
          <a:xfrm>
            <a:off x="457200" y="1447800"/>
            <a:ext cx="6858000" cy="5257800"/>
          </a:xfrm>
          <a:solidFill>
            <a:schemeClr val="tx2"/>
          </a:solidFill>
        </p:spPr>
        <p:txBody>
          <a:bodyPr anchor="ctr">
            <a:normAutofit/>
          </a:bodyPr>
          <a:lstStyle/>
          <a:p>
            <a:r>
              <a:rPr lang="en-US" sz="2400" u="sng" dirty="0" smtClean="0">
                <a:solidFill>
                  <a:schemeClr val="bg1"/>
                </a:solidFill>
              </a:rPr>
              <a:t>There are no </a:t>
            </a:r>
            <a:r>
              <a:rPr lang="en-US" sz="2400" u="sng" dirty="0" smtClean="0">
                <a:solidFill>
                  <a:schemeClr val="bg1"/>
                </a:solidFill>
              </a:rPr>
              <a:t>acceptable excuses</a:t>
            </a:r>
            <a:r>
              <a:rPr lang="en-US" sz="2400" dirty="0" smtClean="0">
                <a:solidFill>
                  <a:schemeClr val="bg1"/>
                </a:solidFill>
              </a:rPr>
              <a:t>—“</a:t>
            </a:r>
            <a:r>
              <a:rPr lang="en-US" sz="2400" i="1" dirty="0" smtClean="0">
                <a:solidFill>
                  <a:schemeClr val="bg1"/>
                </a:solidFill>
              </a:rPr>
              <a:t>For the wrath of God is revealed from heaven against all ungodliness and unrighteousness of men, who suppress the truth in unrighteousness, because what may be known of God is manifest in them, for God has shown it to them. For since the creation of the world His invisible attributes are clearly seen, being understood by the things that are made, even His eternal power and Godhead, </a:t>
            </a:r>
            <a:r>
              <a:rPr lang="en-US" sz="2400" i="1" u="sng" dirty="0" smtClean="0">
                <a:solidFill>
                  <a:schemeClr val="bg1"/>
                </a:solidFill>
              </a:rPr>
              <a:t>so that they are without excuse</a:t>
            </a:r>
            <a:r>
              <a:rPr lang="en-US" sz="2400" i="1" dirty="0" smtClean="0">
                <a:solidFill>
                  <a:schemeClr val="bg1"/>
                </a:solidFill>
              </a:rPr>
              <a:t>, because, although they knew God, they did not glorify Him as God, nor were thankful, but became futile in their thoughts, and their foolish hearts were darkened. (</a:t>
            </a:r>
            <a:r>
              <a:rPr lang="en-US" sz="2400" i="1" dirty="0" smtClean="0">
                <a:solidFill>
                  <a:schemeClr val="bg1"/>
                </a:solidFill>
              </a:rPr>
              <a:t>Rom. 1:18-21</a:t>
            </a:r>
            <a:r>
              <a:rPr lang="en-US" sz="2400" i="1" dirty="0" smtClean="0">
                <a:solidFill>
                  <a:schemeClr val="bg1"/>
                </a:solidFill>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chemeClr val="tx2"/>
          </a:solidFill>
        </p:spPr>
        <p:txBody>
          <a:bodyPr/>
          <a:lstStyle/>
          <a:p>
            <a:pPr algn="l"/>
            <a:r>
              <a:rPr lang="en-US" dirty="0" smtClean="0">
                <a:solidFill>
                  <a:schemeClr val="bg1"/>
                </a:solidFill>
              </a:rPr>
              <a:t>Why Some Refuse to Repent</a:t>
            </a:r>
            <a:endParaRPr lang="en-US" dirty="0">
              <a:solidFill>
                <a:schemeClr val="bg1"/>
              </a:solidFill>
            </a:endParaRPr>
          </a:p>
        </p:txBody>
      </p:sp>
      <p:sp>
        <p:nvSpPr>
          <p:cNvPr id="3" name="Content Placeholder 2"/>
          <p:cNvSpPr>
            <a:spLocks noGrp="1"/>
          </p:cNvSpPr>
          <p:nvPr>
            <p:ph idx="1"/>
          </p:nvPr>
        </p:nvSpPr>
        <p:spPr>
          <a:xfrm>
            <a:off x="457200" y="1600200"/>
            <a:ext cx="7467600" cy="5257800"/>
          </a:xfrm>
        </p:spPr>
        <p:txBody>
          <a:bodyPr>
            <a:normAutofit/>
          </a:bodyPr>
          <a:lstStyle/>
          <a:p>
            <a:r>
              <a:rPr lang="en-US" sz="2800" dirty="0" smtClean="0"/>
              <a:t>Refuse to accept personal responsibility for their sins.</a:t>
            </a:r>
          </a:p>
          <a:p>
            <a:pPr lvl="1"/>
            <a:r>
              <a:rPr lang="en-US" sz="2400" i="1" dirty="0" smtClean="0"/>
              <a:t>Therefore you are inexcusable, O man, whoever you are who judge, for in whatever you judge another you condemn yourself; for you who judge practice the same things. </a:t>
            </a:r>
            <a:r>
              <a:rPr lang="en-US" sz="2400" dirty="0" smtClean="0"/>
              <a:t>(Rom. 2:1</a:t>
            </a:r>
            <a:r>
              <a:rPr lang="en-US" sz="2400" dirty="0" smtClean="0"/>
              <a:t>)</a:t>
            </a:r>
          </a:p>
          <a:p>
            <a:pPr lvl="1"/>
            <a:r>
              <a:rPr lang="en-US" sz="2400" dirty="0" smtClean="0"/>
              <a:t>They do not think they will be held accountable for their sins. (Matt. 7:1-5)</a:t>
            </a:r>
            <a:endParaRPr lang="en-US" sz="2400" dirty="0" smtClean="0"/>
          </a:p>
          <a:p>
            <a:pPr lvl="2"/>
            <a:r>
              <a:rPr lang="en-US" dirty="0" smtClean="0"/>
              <a:t>Eve blamed the serpent</a:t>
            </a:r>
          </a:p>
          <a:p>
            <a:pPr lvl="2"/>
            <a:r>
              <a:rPr lang="en-US" dirty="0" smtClean="0"/>
              <a:t>Adam blamed Eve</a:t>
            </a:r>
          </a:p>
          <a:p>
            <a:pPr lvl="2"/>
            <a:r>
              <a:rPr lang="en-US" dirty="0" smtClean="0"/>
              <a:t>King Saul blamed the </a:t>
            </a:r>
            <a:r>
              <a:rPr lang="en-US" dirty="0" smtClean="0"/>
              <a:t>people</a:t>
            </a:r>
          </a:p>
          <a:p>
            <a:pPr lvl="1"/>
            <a:r>
              <a:rPr lang="en-US" sz="2400" dirty="0" smtClean="0"/>
              <a:t>Rom. 2:5-6, 16; 2 Cor. 5:10</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5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3" dur="5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0" dur="5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chemeClr val="tx2"/>
          </a:solidFill>
        </p:spPr>
        <p:txBody>
          <a:bodyPr/>
          <a:lstStyle/>
          <a:p>
            <a:pPr algn="l"/>
            <a:r>
              <a:rPr lang="en-US" dirty="0" smtClean="0">
                <a:solidFill>
                  <a:schemeClr val="bg1"/>
                </a:solidFill>
              </a:rPr>
              <a:t>Why Some Refuse to Repent</a:t>
            </a:r>
            <a:endParaRPr lang="en-US" dirty="0">
              <a:solidFill>
                <a:schemeClr val="bg1"/>
              </a:solidFill>
            </a:endParaRPr>
          </a:p>
        </p:txBody>
      </p:sp>
      <p:sp>
        <p:nvSpPr>
          <p:cNvPr id="3" name="Content Placeholder 2"/>
          <p:cNvSpPr>
            <a:spLocks noGrp="1"/>
          </p:cNvSpPr>
          <p:nvPr>
            <p:ph idx="1"/>
          </p:nvPr>
        </p:nvSpPr>
        <p:spPr>
          <a:xfrm>
            <a:off x="457200" y="1600200"/>
            <a:ext cx="7467600" cy="5257800"/>
          </a:xfrm>
        </p:spPr>
        <p:txBody>
          <a:bodyPr>
            <a:normAutofit/>
          </a:bodyPr>
          <a:lstStyle/>
          <a:p>
            <a:r>
              <a:rPr lang="en-US" sz="2800" dirty="0" smtClean="0"/>
              <a:t>Disregard Truth as the One Standard of Judgment</a:t>
            </a:r>
            <a:endParaRPr lang="en-US" sz="2800" dirty="0" smtClean="0"/>
          </a:p>
          <a:p>
            <a:pPr lvl="1"/>
            <a:r>
              <a:rPr lang="en-US" sz="2400" i="1" dirty="0" smtClean="0"/>
              <a:t>But we know that the judgment of God is according to truth against those who practice such things. </a:t>
            </a:r>
            <a:r>
              <a:rPr lang="en-US" sz="2400" dirty="0" smtClean="0"/>
              <a:t>(</a:t>
            </a:r>
            <a:r>
              <a:rPr lang="en-US" sz="2400" dirty="0" smtClean="0"/>
              <a:t>Rom. 2:2)</a:t>
            </a:r>
          </a:p>
          <a:p>
            <a:pPr lvl="2"/>
            <a:r>
              <a:rPr lang="en-US" dirty="0" smtClean="0"/>
              <a:t>Pretend it is not real, not valid</a:t>
            </a:r>
          </a:p>
          <a:p>
            <a:pPr lvl="2"/>
            <a:r>
              <a:rPr lang="en-US" dirty="0" smtClean="0"/>
              <a:t>Act as if truth is not important</a:t>
            </a:r>
          </a:p>
          <a:p>
            <a:pPr lvl="1"/>
            <a:r>
              <a:rPr lang="en-US" sz="2400" i="1" dirty="0" smtClean="0"/>
              <a:t>He </a:t>
            </a:r>
            <a:r>
              <a:rPr lang="en-US" sz="2400" i="1" dirty="0" smtClean="0"/>
              <a:t>who rejects Me, and does not receive My words, has that which judges him--the word that I have spoken will judge him in the last day</a:t>
            </a:r>
            <a:r>
              <a:rPr lang="en-US" sz="2400" i="1" dirty="0" smtClean="0"/>
              <a:t>. </a:t>
            </a:r>
            <a:r>
              <a:rPr lang="en-US" sz="2400" dirty="0" smtClean="0"/>
              <a:t>(</a:t>
            </a:r>
            <a:r>
              <a:rPr lang="en-US" sz="2400" dirty="0" smtClean="0"/>
              <a:t>Jn. 12:48)</a:t>
            </a:r>
            <a:endParaRPr lang="en-US" sz="2400" dirty="0" smtClean="0"/>
          </a:p>
          <a:p>
            <a:pPr lvl="1"/>
            <a:r>
              <a:rPr lang="en-US" sz="2400" i="1" dirty="0" smtClean="0"/>
              <a:t>And </a:t>
            </a:r>
            <a:r>
              <a:rPr lang="en-US" sz="2400" i="1" dirty="0" smtClean="0"/>
              <a:t>you shall know the truth, and the truth shall make you free</a:t>
            </a:r>
            <a:r>
              <a:rPr lang="en-US" sz="2400" i="1" dirty="0" smtClean="0"/>
              <a:t>. </a:t>
            </a:r>
            <a:r>
              <a:rPr lang="en-US" sz="2400" dirty="0" smtClean="0"/>
              <a:t>(</a:t>
            </a:r>
            <a:r>
              <a:rPr lang="en-US" sz="2400" dirty="0" smtClean="0"/>
              <a:t>Jn. 8:32)</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9" dur="5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6" dur="5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chemeClr val="tx2"/>
          </a:solidFill>
        </p:spPr>
        <p:txBody>
          <a:bodyPr/>
          <a:lstStyle/>
          <a:p>
            <a:pPr algn="l"/>
            <a:r>
              <a:rPr lang="en-US" dirty="0" smtClean="0">
                <a:solidFill>
                  <a:schemeClr val="bg1"/>
                </a:solidFill>
              </a:rPr>
              <a:t>Why Some Refuse to Repent</a:t>
            </a:r>
            <a:endParaRPr lang="en-US" dirty="0">
              <a:solidFill>
                <a:schemeClr val="bg1"/>
              </a:solidFill>
            </a:endParaRPr>
          </a:p>
        </p:txBody>
      </p:sp>
      <p:sp>
        <p:nvSpPr>
          <p:cNvPr id="3" name="Content Placeholder 2"/>
          <p:cNvSpPr>
            <a:spLocks noGrp="1"/>
          </p:cNvSpPr>
          <p:nvPr>
            <p:ph idx="1"/>
          </p:nvPr>
        </p:nvSpPr>
        <p:spPr>
          <a:xfrm>
            <a:off x="457200" y="1600200"/>
            <a:ext cx="7467600" cy="5257800"/>
          </a:xfrm>
        </p:spPr>
        <p:txBody>
          <a:bodyPr>
            <a:normAutofit/>
          </a:bodyPr>
          <a:lstStyle/>
          <a:p>
            <a:r>
              <a:rPr lang="en-US" sz="2800" dirty="0" smtClean="0"/>
              <a:t>They think they will escape</a:t>
            </a:r>
            <a:endParaRPr lang="en-US" sz="2800" dirty="0" smtClean="0"/>
          </a:p>
          <a:p>
            <a:pPr lvl="1"/>
            <a:r>
              <a:rPr lang="en-US" sz="2400" i="1" dirty="0" smtClean="0"/>
              <a:t>And do you think this, O man, you who judge those practicing such things, and doing the same, that you will escape the judgment of God? </a:t>
            </a:r>
            <a:r>
              <a:rPr lang="en-US" sz="2400" dirty="0" smtClean="0"/>
              <a:t>(</a:t>
            </a:r>
            <a:r>
              <a:rPr lang="en-US" sz="2400" dirty="0" smtClean="0"/>
              <a:t>Rom. 2:3)</a:t>
            </a:r>
            <a:endParaRPr lang="en-US" sz="2400" dirty="0" smtClean="0"/>
          </a:p>
          <a:p>
            <a:pPr lvl="2"/>
            <a:r>
              <a:rPr lang="en-US" dirty="0" smtClean="0"/>
              <a:t>Excused their sins,</a:t>
            </a:r>
            <a:r>
              <a:rPr lang="en-US" dirty="0" smtClean="0"/>
              <a:t> j</a:t>
            </a:r>
            <a:r>
              <a:rPr lang="en-US" sz="2400" dirty="0" smtClean="0"/>
              <a:t>ustified their wrong actions</a:t>
            </a:r>
          </a:p>
          <a:p>
            <a:pPr lvl="2"/>
            <a:r>
              <a:rPr lang="en-US" dirty="0" smtClean="0"/>
              <a:t>Think they are a special case, unique situation</a:t>
            </a:r>
          </a:p>
          <a:p>
            <a:pPr lvl="2"/>
            <a:r>
              <a:rPr lang="en-US" dirty="0" smtClean="0"/>
              <a:t>Are no unique temptations (1 Cor. 10:13).</a:t>
            </a:r>
          </a:p>
          <a:p>
            <a:pPr lvl="1"/>
            <a:r>
              <a:rPr lang="en-US" sz="2400" i="1" dirty="0" smtClean="0"/>
              <a:t>For you yourselves know perfectly that the day of the Lord so comes as a thief in the night. For when they say, "Peace and safety!" then sudden destruction comes upon them, as labor pains upon a pregnant woman. And they shall not escape. </a:t>
            </a:r>
            <a:r>
              <a:rPr lang="en-US" sz="2400" dirty="0" smtClean="0"/>
              <a:t>(1 </a:t>
            </a:r>
            <a:r>
              <a:rPr lang="en-US" sz="2400" dirty="0" smtClean="0"/>
              <a:t>Thess.5:2-3)</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9" dur="5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6" dur="5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chemeClr val="tx2"/>
          </a:solidFill>
        </p:spPr>
        <p:txBody>
          <a:bodyPr/>
          <a:lstStyle/>
          <a:p>
            <a:pPr algn="l"/>
            <a:r>
              <a:rPr lang="en-US" dirty="0" smtClean="0">
                <a:solidFill>
                  <a:schemeClr val="bg1"/>
                </a:solidFill>
              </a:rPr>
              <a:t>Why Some Refuse to Repent</a:t>
            </a:r>
            <a:endParaRPr lang="en-US" dirty="0">
              <a:solidFill>
                <a:schemeClr val="bg1"/>
              </a:solidFill>
            </a:endParaRPr>
          </a:p>
        </p:txBody>
      </p:sp>
      <p:sp>
        <p:nvSpPr>
          <p:cNvPr id="3" name="Content Placeholder 2"/>
          <p:cNvSpPr>
            <a:spLocks noGrp="1"/>
          </p:cNvSpPr>
          <p:nvPr>
            <p:ph idx="1"/>
          </p:nvPr>
        </p:nvSpPr>
        <p:spPr>
          <a:xfrm>
            <a:off x="457200" y="1600200"/>
            <a:ext cx="7086600" cy="5257800"/>
          </a:xfrm>
        </p:spPr>
        <p:txBody>
          <a:bodyPr>
            <a:normAutofit fontScale="92500"/>
          </a:bodyPr>
          <a:lstStyle/>
          <a:p>
            <a:r>
              <a:rPr lang="en-US" sz="3000" dirty="0" smtClean="0"/>
              <a:t>They lack appreciation for God’s goodness</a:t>
            </a:r>
            <a:endParaRPr lang="en-US" sz="3000" dirty="0" smtClean="0"/>
          </a:p>
          <a:p>
            <a:pPr lvl="1"/>
            <a:r>
              <a:rPr lang="en-US" sz="2400" i="1" dirty="0" smtClean="0"/>
              <a:t>Or do you despise the riches of His goodness, forbearance, and longsuffering, not knowing that the goodness of God leads you to repentance? </a:t>
            </a:r>
            <a:r>
              <a:rPr lang="en-US" sz="2400" dirty="0" smtClean="0"/>
              <a:t>(</a:t>
            </a:r>
            <a:r>
              <a:rPr lang="en-US" sz="2400" dirty="0" smtClean="0"/>
              <a:t>Rom. 2:4)</a:t>
            </a:r>
            <a:endParaRPr lang="en-US" sz="2400" dirty="0" smtClean="0"/>
          </a:p>
          <a:p>
            <a:r>
              <a:rPr lang="en-US" sz="3000" dirty="0" smtClean="0"/>
              <a:t>God is longsuffering (2 Pet. 3:3-4)</a:t>
            </a:r>
          </a:p>
          <a:p>
            <a:pPr lvl="1"/>
            <a:r>
              <a:rPr lang="en-US" sz="2400" i="1" dirty="0" smtClean="0"/>
              <a:t>The Lord is not slack concerning His promise, as some count slackness, but is longsuffering toward us, not willing that any should perish but that all should come to repentance. But the day of the Lord will come as a thief in the night, in which the heavens will pass away with a great noise, and the elements will melt with fervent heat; both the earth and the works that are in it will be burned up. </a:t>
            </a:r>
            <a:r>
              <a:rPr lang="en-US" sz="2400" dirty="0" smtClean="0"/>
              <a:t>(2 </a:t>
            </a:r>
            <a:r>
              <a:rPr lang="en-US" sz="2400" dirty="0" smtClean="0"/>
              <a:t>Pet. 3:9-10)</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2" end="2"/>
                                            </p:txEl>
                                          </p:spTgt>
                                        </p:tgtEl>
                                      </p:cBhvr>
                                    </p:animEffect>
                                  </p:childTnLst>
                                </p:cTn>
                              </p:par>
                              <p:par>
                                <p:cTn id="17" presetID="55"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0"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a:solidFill>
            <a:schemeClr val="tx2"/>
          </a:solidFill>
        </p:spPr>
        <p:txBody>
          <a:bodyPr/>
          <a:lstStyle/>
          <a:p>
            <a:pPr algn="l"/>
            <a:r>
              <a:rPr lang="en-US" dirty="0" smtClean="0">
                <a:solidFill>
                  <a:schemeClr val="bg1"/>
                </a:solidFill>
              </a:rPr>
              <a:t>Why </a:t>
            </a:r>
            <a:r>
              <a:rPr lang="en-US" dirty="0" smtClean="0">
                <a:solidFill>
                  <a:schemeClr val="bg1"/>
                </a:solidFill>
              </a:rPr>
              <a:t>Not Now?</a:t>
            </a:r>
            <a:endParaRPr lang="en-US" dirty="0">
              <a:solidFill>
                <a:schemeClr val="bg1"/>
              </a:solidFill>
            </a:endParaRPr>
          </a:p>
        </p:txBody>
      </p:sp>
      <p:sp>
        <p:nvSpPr>
          <p:cNvPr id="3" name="Content Placeholder 2"/>
          <p:cNvSpPr>
            <a:spLocks noGrp="1"/>
          </p:cNvSpPr>
          <p:nvPr>
            <p:ph idx="1"/>
          </p:nvPr>
        </p:nvSpPr>
        <p:spPr>
          <a:xfrm>
            <a:off x="457200" y="1600200"/>
            <a:ext cx="7086600" cy="4953000"/>
          </a:xfrm>
        </p:spPr>
        <p:txBody>
          <a:bodyPr>
            <a:normAutofit/>
          </a:bodyPr>
          <a:lstStyle/>
          <a:p>
            <a:r>
              <a:rPr lang="en-US" sz="3000" dirty="0" smtClean="0"/>
              <a:t>Confess your faith in Jesus (Matt. 10:32)</a:t>
            </a:r>
          </a:p>
          <a:p>
            <a:r>
              <a:rPr lang="en-US" sz="3000" dirty="0" smtClean="0"/>
              <a:t>Repent of your sins (Lk. 13:3)</a:t>
            </a:r>
          </a:p>
          <a:p>
            <a:r>
              <a:rPr lang="en-US" sz="3000" dirty="0" smtClean="0"/>
              <a:t>Be baptized for the remission of your sins (Mk. 16:16; Acts 2:38)</a:t>
            </a:r>
            <a:endParaRPr lang="en-U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TotalTime>
  <Words>754</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Why Not Now?</vt:lpstr>
      <vt:lpstr>Why Not Now?</vt:lpstr>
      <vt:lpstr>Why Some Refuse to Repent</vt:lpstr>
      <vt:lpstr>Why Some Refuse to Repent</vt:lpstr>
      <vt:lpstr>Why Some Refuse to Repent</vt:lpstr>
      <vt:lpstr>Why Some Refuse to Repent</vt:lpstr>
      <vt:lpstr>Why Not Now?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Not Now?</dc:title>
  <dc:creator>Andy</dc:creator>
  <cp:lastModifiedBy>Andy</cp:lastModifiedBy>
  <cp:revision>45</cp:revision>
  <dcterms:created xsi:type="dcterms:W3CDTF">2010-08-26T15:42:32Z</dcterms:created>
  <dcterms:modified xsi:type="dcterms:W3CDTF">2010-08-28T14:54:58Z</dcterms:modified>
</cp:coreProperties>
</file>