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snapToObjects="1">
      <p:cViewPr varScale="1">
        <p:scale>
          <a:sx n="92" d="100"/>
          <a:sy n="92" d="100"/>
        </p:scale>
        <p:origin x="-712"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interSettings" Target="printerSettings/printerSettings1.bin"/><Relationship Id="rId4" Type="http://schemas.openxmlformats.org/officeDocument/2006/relationships/slide" Target="slides/slide3.xml"/><Relationship Id="rId10" Type="http://schemas.openxmlformats.org/officeDocument/2006/relationships/viewProps" Target="viewProps.xml"/><Relationship Id="rId5" Type="http://schemas.openxmlformats.org/officeDocument/2006/relationships/slide" Target="slides/slide4.xml"/><Relationship Id="rId7" Type="http://schemas.openxmlformats.org/officeDocument/2006/relationships/slide" Target="slides/slide6.xml"/><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presProps" Target="presProps.xml"/><Relationship Id="rId3" Type="http://schemas.openxmlformats.org/officeDocument/2006/relationships/slide" Target="slides/slide2.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BF8465-C7A2-E644-86BA-1D590712FA98}" type="datetimeFigureOut">
              <a:rPr lang="en-US" smtClean="0"/>
              <a:pPr/>
              <a:t>5/4/09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1BE3F-3CC0-AA4D-9BF4-8C18DD2B3F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BF8465-C7A2-E644-86BA-1D590712FA98}" type="datetimeFigureOut">
              <a:rPr lang="en-US" smtClean="0"/>
              <a:pPr/>
              <a:t>5/4/09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1BE3F-3CC0-AA4D-9BF4-8C18DD2B3F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BF8465-C7A2-E644-86BA-1D590712FA98}" type="datetimeFigureOut">
              <a:rPr lang="en-US" smtClean="0"/>
              <a:pPr/>
              <a:t>5/4/09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1BE3F-3CC0-AA4D-9BF4-8C18DD2B3F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BF8465-C7A2-E644-86BA-1D590712FA98}" type="datetimeFigureOut">
              <a:rPr lang="en-US" smtClean="0"/>
              <a:pPr/>
              <a:t>5/4/09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1BE3F-3CC0-AA4D-9BF4-8C18DD2B3F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BF8465-C7A2-E644-86BA-1D590712FA98}" type="datetimeFigureOut">
              <a:rPr lang="en-US" smtClean="0"/>
              <a:pPr/>
              <a:t>5/4/09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1BE3F-3CC0-AA4D-9BF4-8C18DD2B3F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BF8465-C7A2-E644-86BA-1D590712FA98}" type="datetimeFigureOut">
              <a:rPr lang="en-US" smtClean="0"/>
              <a:pPr/>
              <a:t>5/4/09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31BE3F-3CC0-AA4D-9BF4-8C18DD2B3F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BF8465-C7A2-E644-86BA-1D590712FA98}" type="datetimeFigureOut">
              <a:rPr lang="en-US" smtClean="0"/>
              <a:pPr/>
              <a:t>5/4/09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31BE3F-3CC0-AA4D-9BF4-8C18DD2B3F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BF8465-C7A2-E644-86BA-1D590712FA98}" type="datetimeFigureOut">
              <a:rPr lang="en-US" smtClean="0"/>
              <a:pPr/>
              <a:t>5/4/09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31BE3F-3CC0-AA4D-9BF4-8C18DD2B3F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BF8465-C7A2-E644-86BA-1D590712FA98}" type="datetimeFigureOut">
              <a:rPr lang="en-US" smtClean="0"/>
              <a:pPr/>
              <a:t>5/4/09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31BE3F-3CC0-AA4D-9BF4-8C18DD2B3F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BF8465-C7A2-E644-86BA-1D590712FA98}" type="datetimeFigureOut">
              <a:rPr lang="en-US" smtClean="0"/>
              <a:pPr/>
              <a:t>5/4/09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31BE3F-3CC0-AA4D-9BF4-8C18DD2B3F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BF8465-C7A2-E644-86BA-1D590712FA98}" type="datetimeFigureOut">
              <a:rPr lang="en-US" smtClean="0"/>
              <a:pPr/>
              <a:t>5/4/09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31BE3F-3CC0-AA4D-9BF4-8C18DD2B3F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BF8465-C7A2-E644-86BA-1D590712FA98}" type="datetimeFigureOut">
              <a:rPr lang="en-US" smtClean="0"/>
              <a:pPr/>
              <a:t>5/4/09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31BE3F-3CC0-AA4D-9BF4-8C18DD2B3F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3"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5562600" y="1143000"/>
            <a:ext cx="3200400" cy="993775"/>
          </a:xfrm>
        </p:spPr>
        <p:txBody>
          <a:bodyPr/>
          <a:lstStyle/>
          <a:p>
            <a:pPr algn="l"/>
            <a:r>
              <a:rPr lang="en-US" b="1" dirty="0" smtClean="0"/>
              <a:t>5 Witnesses</a:t>
            </a:r>
            <a:endParaRPr lang="en-US" b="1" dirty="0"/>
          </a:p>
        </p:txBody>
      </p:sp>
      <p:sp>
        <p:nvSpPr>
          <p:cNvPr id="3" name="Subtitle 2"/>
          <p:cNvSpPr>
            <a:spLocks noGrp="1"/>
          </p:cNvSpPr>
          <p:nvPr>
            <p:ph type="subTitle" idx="1"/>
          </p:nvPr>
        </p:nvSpPr>
        <p:spPr>
          <a:xfrm>
            <a:off x="914400" y="3733800"/>
            <a:ext cx="7315200" cy="2743200"/>
          </a:xfrm>
        </p:spPr>
        <p:txBody>
          <a:bodyPr>
            <a:normAutofit/>
          </a:bodyPr>
          <a:lstStyle/>
          <a:p>
            <a:pPr marL="514350" indent="-514350" algn="l">
              <a:buFont typeface="+mj-lt"/>
              <a:buAutoNum type="arabicPeriod"/>
            </a:pPr>
            <a:r>
              <a:rPr lang="en-US" sz="2800" dirty="0" smtClean="0">
                <a:solidFill>
                  <a:srgbClr val="FF0000"/>
                </a:solidFill>
              </a:rPr>
              <a:t>Jesus (Jn. 8:13-18)</a:t>
            </a:r>
          </a:p>
          <a:p>
            <a:pPr marL="514350" indent="-514350" algn="l">
              <a:buFont typeface="+mj-lt"/>
              <a:buAutoNum type="arabicPeriod"/>
            </a:pPr>
            <a:r>
              <a:rPr lang="en-US" sz="2800" dirty="0" smtClean="0">
                <a:solidFill>
                  <a:srgbClr val="FF0000"/>
                </a:solidFill>
              </a:rPr>
              <a:t>John the Baptizer (Jn. 5:33; 1:29-34)</a:t>
            </a:r>
          </a:p>
          <a:p>
            <a:pPr marL="514350" indent="-514350" algn="l">
              <a:buFont typeface="+mj-lt"/>
              <a:buAutoNum type="arabicPeriod"/>
            </a:pPr>
            <a:r>
              <a:rPr lang="en-US" sz="2800" dirty="0" smtClean="0">
                <a:solidFill>
                  <a:srgbClr val="FF0000"/>
                </a:solidFill>
              </a:rPr>
              <a:t>The Works of Jesus (Jn. 5:36; 3:2; Lk. 5:1-11)</a:t>
            </a:r>
          </a:p>
          <a:p>
            <a:pPr marL="514350" indent="-514350" algn="l">
              <a:buFont typeface="+mj-lt"/>
              <a:buAutoNum type="arabicPeriod"/>
            </a:pPr>
            <a:r>
              <a:rPr lang="en-US" sz="2800" dirty="0" smtClean="0">
                <a:solidFill>
                  <a:srgbClr val="FF0000"/>
                </a:solidFill>
              </a:rPr>
              <a:t>The Father (Matt. 3:17; 17:5)</a:t>
            </a:r>
          </a:p>
          <a:p>
            <a:pPr marL="514350" indent="-514350" algn="l">
              <a:buFont typeface="+mj-lt"/>
              <a:buAutoNum type="arabicPeriod"/>
            </a:pPr>
            <a:r>
              <a:rPr lang="en-US" sz="2800" dirty="0" smtClean="0">
                <a:solidFill>
                  <a:srgbClr val="FF0000"/>
                </a:solidFill>
              </a:rPr>
              <a:t>Moses (Jn. 5:46; Lk. 16:29-31)</a:t>
            </a:r>
          </a:p>
        </p:txBody>
      </p:sp>
      <p:pic>
        <p:nvPicPr>
          <p:cNvPr id="5" name="Picture 4" descr="Jury 3"/>
          <p:cNvPicPr>
            <a:picLocks noChangeAspect="1"/>
          </p:cNvPicPr>
          <p:nvPr/>
        </p:nvPicPr>
        <p:blipFill>
          <a:blip r:embed="rId2"/>
          <a:stretch>
            <a:fillRect/>
          </a:stretch>
        </p:blipFill>
        <p:spPr>
          <a:xfrm>
            <a:off x="381000" y="152400"/>
            <a:ext cx="5029200" cy="353720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213360"/>
            <a:ext cx="2743200" cy="1996440"/>
          </a:xfrm>
        </p:spPr>
        <p:txBody>
          <a:bodyPr>
            <a:normAutofit/>
          </a:bodyPr>
          <a:lstStyle/>
          <a:p>
            <a:pPr algn="l"/>
            <a:r>
              <a:rPr lang="en-US" dirty="0" smtClean="0"/>
              <a:t>12</a:t>
            </a:r>
            <a:br>
              <a:rPr lang="en-US" dirty="0" smtClean="0"/>
            </a:br>
            <a:r>
              <a:rPr lang="en-US" dirty="0" smtClean="0"/>
              <a:t>Witnesses</a:t>
            </a:r>
            <a:br>
              <a:rPr lang="en-US" dirty="0" smtClean="0"/>
            </a:br>
            <a:r>
              <a:rPr lang="en-US" sz="3556" dirty="0" smtClean="0"/>
              <a:t>(Acts 2)</a:t>
            </a:r>
            <a:endParaRPr lang="en-US" dirty="0"/>
          </a:p>
        </p:txBody>
      </p:sp>
      <p:sp>
        <p:nvSpPr>
          <p:cNvPr id="3" name="Content Placeholder 2"/>
          <p:cNvSpPr>
            <a:spLocks noGrp="1"/>
          </p:cNvSpPr>
          <p:nvPr>
            <p:ph idx="1"/>
          </p:nvPr>
        </p:nvSpPr>
        <p:spPr>
          <a:xfrm>
            <a:off x="457200" y="2362200"/>
            <a:ext cx="8229600" cy="4419600"/>
          </a:xfrm>
        </p:spPr>
        <p:txBody>
          <a:bodyPr>
            <a:normAutofit/>
          </a:bodyPr>
          <a:lstStyle/>
          <a:p>
            <a:pPr>
              <a:lnSpc>
                <a:spcPts val="3080"/>
              </a:lnSpc>
              <a:buNone/>
            </a:pPr>
            <a:r>
              <a:rPr lang="en-US" sz="2400" dirty="0" smtClean="0"/>
              <a:t>30 Therefore, being a prophet, and knowing that God had sworn with an oath to him that of the fruit of his body, according to the flesh, He would raise up the Christ to sit on his throne, </a:t>
            </a:r>
          </a:p>
          <a:p>
            <a:pPr>
              <a:lnSpc>
                <a:spcPts val="3080"/>
              </a:lnSpc>
              <a:buNone/>
            </a:pPr>
            <a:r>
              <a:rPr lang="en-US" sz="2400" dirty="0" smtClean="0"/>
              <a:t>31 he, foreseeing this, spoke concerning the resurrection of the Christ, that His soul was not left in Hades, nor did His flesh see corruption. </a:t>
            </a:r>
          </a:p>
          <a:p>
            <a:pPr>
              <a:lnSpc>
                <a:spcPts val="3080"/>
              </a:lnSpc>
              <a:buNone/>
            </a:pPr>
            <a:r>
              <a:rPr lang="en-US" sz="2400" dirty="0" smtClean="0"/>
              <a:t>32 This Jesus God has raised up, of which we are all </a:t>
            </a:r>
            <a:r>
              <a:rPr lang="en-US" sz="2400" b="1" dirty="0" smtClean="0"/>
              <a:t>witnesses</a:t>
            </a:r>
            <a:r>
              <a:rPr lang="en-US" sz="2400" dirty="0" smtClean="0"/>
              <a:t>. </a:t>
            </a:r>
          </a:p>
          <a:p>
            <a:pPr>
              <a:lnSpc>
                <a:spcPts val="3080"/>
              </a:lnSpc>
              <a:buNone/>
            </a:pPr>
            <a:r>
              <a:rPr lang="en-US" sz="2400" dirty="0" smtClean="0"/>
              <a:t>33 Therefore being exalted to the right hand of God, and having received from the Father the promise of the Holy Spirit, He poured out this which you now see and hear.</a:t>
            </a:r>
            <a:endParaRPr lang="en-US" sz="2400" dirty="0"/>
          </a:p>
        </p:txBody>
      </p:sp>
      <p:pic>
        <p:nvPicPr>
          <p:cNvPr id="4" name="Picture 3" descr="Jury 3"/>
          <p:cNvPicPr>
            <a:picLocks noChangeAspect="1"/>
          </p:cNvPicPr>
          <p:nvPr/>
        </p:nvPicPr>
        <p:blipFill>
          <a:blip r:embed="rId2"/>
          <a:stretch>
            <a:fillRect/>
          </a:stretch>
        </p:blipFill>
        <p:spPr>
          <a:xfrm>
            <a:off x="304800" y="213360"/>
            <a:ext cx="2838540" cy="1996440"/>
          </a:xfrm>
          <a:prstGeom prst="rect">
            <a:avLst/>
          </a:prstGeom>
        </p:spPr>
      </p:pic>
      <p:sp>
        <p:nvSpPr>
          <p:cNvPr id="5" name="TextBox 4"/>
          <p:cNvSpPr txBox="1"/>
          <p:nvPr/>
        </p:nvSpPr>
        <p:spPr>
          <a:xfrm>
            <a:off x="1219200" y="2477631"/>
            <a:ext cx="6705600" cy="224676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dirty="0" smtClean="0"/>
              <a:t>But you shall receive power when the Holy Spirit has come upon you; and you shall be </a:t>
            </a:r>
            <a:r>
              <a:rPr lang="en-US" sz="2800" b="1" dirty="0" smtClean="0">
                <a:solidFill>
                  <a:srgbClr val="FFFF00"/>
                </a:solidFill>
              </a:rPr>
              <a:t>witnesses </a:t>
            </a:r>
            <a:r>
              <a:rPr lang="en-US" sz="2800" dirty="0" smtClean="0"/>
              <a:t>to Me in Jerusalem, and in all Judea and Samaria, and to the end of the earth (Acts 1:8).</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5"/>
                                        </p:tgtEl>
                                        <p:attrNameLst>
                                          <p:attrName>style.visibility</p:attrName>
                                        </p:attrNameLst>
                                      </p:cBhvr>
                                      <p:to>
                                        <p:strVal val="hidden"/>
                                      </p:to>
                                    </p:set>
                                  </p:childTnLst>
                                </p:cTn>
                              </p:par>
                            </p:childTnLst>
                          </p:cTn>
                        </p:par>
                        <p:par>
                          <p:cTn id="12" fill="hold">
                            <p:stCondLst>
                              <p:cond delay="0"/>
                            </p:stCondLst>
                            <p:childTnLst>
                              <p:par>
                                <p:cTn id="13" presetID="53"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3">
                                            <p:txEl>
                                              <p:pRg st="0" end="0"/>
                                            </p:txEl>
                                          </p:spTgt>
                                        </p:tgtEl>
                                      </p:cBhvr>
                                    </p:animEffect>
                                  </p:childTnLst>
                                </p:cTn>
                              </p:par>
                            </p:childTnLst>
                          </p:cTn>
                        </p:par>
                        <p:par>
                          <p:cTn id="18" fill="hold">
                            <p:stCondLst>
                              <p:cond delay="500"/>
                            </p:stCondLst>
                            <p:childTnLst>
                              <p:par>
                                <p:cTn id="19" presetID="53" presetClass="entr" presetSubtype="0" fill="hold" grpId="0" nodeType="after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par>
                          <p:cTn id="24" fill="hold">
                            <p:stCondLst>
                              <p:cond delay="1000"/>
                            </p:stCondLst>
                            <p:childTnLst>
                              <p:par>
                                <p:cTn id="25" presetID="53" presetClass="entr" presetSubtype="0" fill="hold" grpId="0" nodeType="after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par>
                          <p:cTn id="30" fill="hold">
                            <p:stCondLst>
                              <p:cond delay="1500"/>
                            </p:stCondLst>
                            <p:childTnLst>
                              <p:par>
                                <p:cTn id="31" presetID="53" presetClass="entr" presetSubtype="0" fill="hold" grpId="0" nodeType="after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5" grpId="1"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609600"/>
            <a:ext cx="3581400" cy="1143000"/>
          </a:xfrm>
        </p:spPr>
        <p:txBody>
          <a:bodyPr>
            <a:normAutofit fontScale="90000"/>
          </a:bodyPr>
          <a:lstStyle/>
          <a:p>
            <a:pPr algn="l"/>
            <a:r>
              <a:rPr lang="en-US" dirty="0" smtClean="0"/>
              <a:t>500 Witnesses</a:t>
            </a:r>
            <a:br>
              <a:rPr lang="en-US" dirty="0" smtClean="0"/>
            </a:br>
            <a:r>
              <a:rPr lang="en-US" sz="3556" dirty="0" smtClean="0"/>
              <a:t>(1 Cor. 15)</a:t>
            </a:r>
            <a:endParaRPr lang="en-US" dirty="0"/>
          </a:p>
        </p:txBody>
      </p:sp>
      <p:sp>
        <p:nvSpPr>
          <p:cNvPr id="3" name="Content Placeholder 2"/>
          <p:cNvSpPr>
            <a:spLocks noGrp="1"/>
          </p:cNvSpPr>
          <p:nvPr>
            <p:ph idx="1"/>
          </p:nvPr>
        </p:nvSpPr>
        <p:spPr>
          <a:xfrm>
            <a:off x="457200" y="2209800"/>
            <a:ext cx="8229600" cy="4648200"/>
          </a:xfrm>
        </p:spPr>
        <p:txBody>
          <a:bodyPr>
            <a:normAutofit/>
          </a:bodyPr>
          <a:lstStyle/>
          <a:p>
            <a:pPr>
              <a:buNone/>
            </a:pPr>
            <a:r>
              <a:rPr lang="en-US" sz="2400" dirty="0" smtClean="0"/>
              <a:t>3 For I delivered to you first of all that which I also received: that Christ died for our sins according to the Scriptures, </a:t>
            </a:r>
          </a:p>
          <a:p>
            <a:pPr>
              <a:buNone/>
            </a:pPr>
            <a:r>
              <a:rPr lang="en-US" sz="2400" dirty="0" smtClean="0"/>
              <a:t>4 and that He was buried, and that He rose again the third day according to the Scriptures, </a:t>
            </a:r>
          </a:p>
          <a:p>
            <a:pPr>
              <a:buNone/>
            </a:pPr>
            <a:r>
              <a:rPr lang="en-US" sz="2400" dirty="0" smtClean="0"/>
              <a:t>5 and that He was seen by Cephas, then by the twelve. </a:t>
            </a:r>
          </a:p>
          <a:p>
            <a:pPr>
              <a:buNone/>
            </a:pPr>
            <a:r>
              <a:rPr lang="en-US" sz="2400" dirty="0" smtClean="0"/>
              <a:t>6 After that He was seen by over </a:t>
            </a:r>
            <a:r>
              <a:rPr lang="en-US" sz="2400" b="1" dirty="0" smtClean="0"/>
              <a:t>five hundred </a:t>
            </a:r>
            <a:r>
              <a:rPr lang="en-US" sz="2400" dirty="0" smtClean="0"/>
              <a:t>brethren at once, of whom the greater part remain to the present, but some have fallen asleep. </a:t>
            </a:r>
          </a:p>
          <a:p>
            <a:pPr>
              <a:buNone/>
            </a:pPr>
            <a:r>
              <a:rPr lang="en-US" sz="2400" dirty="0" smtClean="0"/>
              <a:t>7 After that He was seen by James, then by all the apostles. </a:t>
            </a:r>
          </a:p>
          <a:p>
            <a:pPr>
              <a:buNone/>
            </a:pPr>
            <a:r>
              <a:rPr lang="en-US" sz="2400" dirty="0" smtClean="0"/>
              <a:t>8 Then last of all He was seen by me also, as by one born out of due time. </a:t>
            </a:r>
            <a:endParaRPr lang="en-US" sz="2400" dirty="0"/>
          </a:p>
        </p:txBody>
      </p:sp>
      <p:pic>
        <p:nvPicPr>
          <p:cNvPr id="4" name="Picture 3" descr="Jury 3"/>
          <p:cNvPicPr>
            <a:picLocks noChangeAspect="1"/>
          </p:cNvPicPr>
          <p:nvPr/>
        </p:nvPicPr>
        <p:blipFill>
          <a:blip r:embed="rId2"/>
          <a:stretch>
            <a:fillRect/>
          </a:stretch>
        </p:blipFill>
        <p:spPr>
          <a:xfrm>
            <a:off x="304800" y="213360"/>
            <a:ext cx="2838540" cy="199644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par>
                          <p:cTn id="10" fill="hold">
                            <p:stCondLst>
                              <p:cond delay="500"/>
                            </p:stCondLst>
                            <p:childTnLst>
                              <p:par>
                                <p:cTn id="11" presetID="53"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3">
                                            <p:txEl>
                                              <p:pRg st="1" end="1"/>
                                            </p:txEl>
                                          </p:spTgt>
                                        </p:tgtEl>
                                      </p:cBhvr>
                                    </p:animEffect>
                                  </p:childTnLst>
                                </p:cTn>
                              </p:par>
                            </p:childTnLst>
                          </p:cTn>
                        </p:par>
                        <p:par>
                          <p:cTn id="16" fill="hold">
                            <p:stCondLst>
                              <p:cond delay="1000"/>
                            </p:stCondLst>
                            <p:childTnLst>
                              <p:par>
                                <p:cTn id="17" presetID="53"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par>
                          <p:cTn id="22" fill="hold">
                            <p:stCondLst>
                              <p:cond delay="1500"/>
                            </p:stCondLst>
                            <p:childTnLst>
                              <p:par>
                                <p:cTn id="23" presetID="53"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3">
                                            <p:txEl>
                                              <p:pRg st="3" end="3"/>
                                            </p:txEl>
                                          </p:spTgt>
                                        </p:tgtEl>
                                      </p:cBhvr>
                                    </p:animEffect>
                                  </p:childTnLst>
                                </p:cTn>
                              </p:par>
                            </p:childTnLst>
                          </p:cTn>
                        </p:par>
                        <p:par>
                          <p:cTn id="28" fill="hold">
                            <p:stCondLst>
                              <p:cond delay="2000"/>
                            </p:stCondLst>
                            <p:childTnLst>
                              <p:par>
                                <p:cTn id="29" presetID="53"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3" dur="500"/>
                                        <p:tgtEl>
                                          <p:spTgt spid="3">
                                            <p:txEl>
                                              <p:pRg st="4" end="4"/>
                                            </p:txEl>
                                          </p:spTgt>
                                        </p:tgtEl>
                                      </p:cBhvr>
                                    </p:animEffect>
                                  </p:childTnLst>
                                </p:cTn>
                              </p:par>
                            </p:childTnLst>
                          </p:cTn>
                        </p:par>
                        <p:par>
                          <p:cTn id="34" fill="hold">
                            <p:stCondLst>
                              <p:cond delay="2500"/>
                            </p:stCondLst>
                            <p:childTnLst>
                              <p:par>
                                <p:cTn id="35" presetID="53" presetClass="entr" presetSubtype="0"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609600"/>
            <a:ext cx="5638800" cy="1143000"/>
          </a:xfrm>
        </p:spPr>
        <p:txBody>
          <a:bodyPr>
            <a:normAutofit fontScale="90000"/>
          </a:bodyPr>
          <a:lstStyle/>
          <a:p>
            <a:pPr algn="l"/>
            <a:r>
              <a:rPr lang="en-US" dirty="0" smtClean="0"/>
              <a:t>How Many Witnesses Will It take To Convince You?</a:t>
            </a:r>
            <a:endParaRPr lang="en-US" dirty="0"/>
          </a:p>
        </p:txBody>
      </p:sp>
      <p:sp>
        <p:nvSpPr>
          <p:cNvPr id="3" name="Content Placeholder 2"/>
          <p:cNvSpPr>
            <a:spLocks noGrp="1"/>
          </p:cNvSpPr>
          <p:nvPr>
            <p:ph idx="1"/>
          </p:nvPr>
        </p:nvSpPr>
        <p:spPr>
          <a:xfrm>
            <a:off x="457200" y="2286000"/>
            <a:ext cx="8229600" cy="4495800"/>
          </a:xfrm>
        </p:spPr>
        <p:txBody>
          <a:bodyPr>
            <a:normAutofit/>
          </a:bodyPr>
          <a:lstStyle/>
          <a:p>
            <a:pPr>
              <a:buNone/>
            </a:pPr>
            <a:r>
              <a:rPr lang="en-US" sz="2400" b="1" dirty="0" smtClean="0"/>
              <a:t>Matt. 11:20 </a:t>
            </a:r>
            <a:r>
              <a:rPr lang="en-US" sz="2400" dirty="0" smtClean="0"/>
              <a:t>Then He began to rebuke the cities in which most of His mighty works had been done, because they did not repent: </a:t>
            </a:r>
          </a:p>
          <a:p>
            <a:pPr>
              <a:buNone/>
            </a:pPr>
            <a:r>
              <a:rPr lang="en-US" sz="2400" dirty="0" smtClean="0"/>
              <a:t>21 “Woe to you, </a:t>
            </a:r>
            <a:r>
              <a:rPr lang="en-US" sz="2400" dirty="0" err="1" smtClean="0"/>
              <a:t>Chorazin</a:t>
            </a:r>
            <a:r>
              <a:rPr lang="en-US" sz="2400" dirty="0" smtClean="0"/>
              <a:t>! Woe to you, Bethsaida! For if the mighty works which were done in you had been done in </a:t>
            </a:r>
            <a:r>
              <a:rPr lang="en-US" sz="2400" dirty="0" err="1" smtClean="0"/>
              <a:t>Tyre</a:t>
            </a:r>
            <a:r>
              <a:rPr lang="en-US" sz="2400" dirty="0" smtClean="0"/>
              <a:t> and Sidon, they would have repented long ago in sackcloth and ashes.</a:t>
            </a:r>
          </a:p>
          <a:p>
            <a:pPr>
              <a:buNone/>
            </a:pPr>
            <a:r>
              <a:rPr lang="en-US" sz="2400" b="1" dirty="0" smtClean="0"/>
              <a:t>Jn. 12:42 </a:t>
            </a:r>
            <a:r>
              <a:rPr lang="en-US" sz="2400" dirty="0" smtClean="0"/>
              <a:t>Nevertheless even among the rulers many believed in Him, but because of the Pharisees they did not confess Him, lest they should be put out of the synagogue; </a:t>
            </a:r>
          </a:p>
          <a:p>
            <a:pPr>
              <a:buNone/>
            </a:pPr>
            <a:r>
              <a:rPr lang="en-US" sz="2400" dirty="0" smtClean="0"/>
              <a:t>43 for they loved the praise of men more than the praise of God.</a:t>
            </a:r>
            <a:endParaRPr lang="en-US" sz="2400" dirty="0"/>
          </a:p>
        </p:txBody>
      </p:sp>
      <p:pic>
        <p:nvPicPr>
          <p:cNvPr id="4" name="Picture 3" descr="Jury 3"/>
          <p:cNvPicPr>
            <a:picLocks noChangeAspect="1"/>
          </p:cNvPicPr>
          <p:nvPr/>
        </p:nvPicPr>
        <p:blipFill>
          <a:blip r:embed="rId2"/>
          <a:stretch>
            <a:fillRect/>
          </a:stretch>
        </p:blipFill>
        <p:spPr>
          <a:xfrm>
            <a:off x="304800" y="213360"/>
            <a:ext cx="2838540" cy="199644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par>
                          <p:cTn id="10" fill="hold">
                            <p:stCondLst>
                              <p:cond delay="500"/>
                            </p:stCondLst>
                            <p:childTnLst>
                              <p:par>
                                <p:cTn id="11" presetID="53"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3">
                                            <p:txEl>
                                              <p:pRg st="2" end="2"/>
                                            </p:txEl>
                                          </p:spTgt>
                                        </p:tgtEl>
                                      </p:cBhvr>
                                    </p:animEffect>
                                  </p:childTnLst>
                                </p:cTn>
                              </p:par>
                            </p:childTnLst>
                          </p:cTn>
                        </p:par>
                        <p:par>
                          <p:cTn id="23" fill="hold">
                            <p:stCondLst>
                              <p:cond delay="500"/>
                            </p:stCondLst>
                            <p:childTnLst>
                              <p:par>
                                <p:cTn id="24" presetID="53" presetClass="entr" presetSubtype="0" fill="hold" grpId="0"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4495800"/>
          </a:xfrm>
        </p:spPr>
        <p:txBody>
          <a:bodyPr>
            <a:normAutofit fontScale="92500"/>
          </a:bodyPr>
          <a:lstStyle/>
          <a:p>
            <a:pPr>
              <a:lnSpc>
                <a:spcPts val="2940"/>
              </a:lnSpc>
              <a:buNone/>
            </a:pPr>
            <a:r>
              <a:rPr lang="en-US" sz="2400" b="1" dirty="0" smtClean="0"/>
              <a:t>2 Cor. 4:3-4 </a:t>
            </a:r>
            <a:r>
              <a:rPr lang="en-US" sz="2400" dirty="0" smtClean="0"/>
              <a:t>But even if our gospel is veiled, it is veiled to those who are perishing, whose minds the god of this age has blinded, who do not believe, lest the light of the gospel of the glory of Christ, who is the image of God, should shine on them.</a:t>
            </a:r>
          </a:p>
          <a:p>
            <a:pPr>
              <a:lnSpc>
                <a:spcPts val="2940"/>
              </a:lnSpc>
              <a:buNone/>
            </a:pPr>
            <a:r>
              <a:rPr lang="en-US" sz="2400" b="1" dirty="0" smtClean="0"/>
              <a:t>Jn. 9:35 </a:t>
            </a:r>
            <a:r>
              <a:rPr lang="en-US" sz="2400" dirty="0" smtClean="0"/>
              <a:t>Jesus heard that they had cast him out; and when He had found him, He said to him, “Do you believe in the Son of God?”</a:t>
            </a:r>
          </a:p>
          <a:p>
            <a:pPr>
              <a:lnSpc>
                <a:spcPts val="2940"/>
              </a:lnSpc>
              <a:buNone/>
            </a:pPr>
            <a:r>
              <a:rPr lang="en-US" sz="2400" dirty="0" smtClean="0"/>
              <a:t>36 He answered and said, “Who is He, Lord, that I may believe in Him?”</a:t>
            </a:r>
          </a:p>
          <a:p>
            <a:pPr>
              <a:lnSpc>
                <a:spcPts val="2940"/>
              </a:lnSpc>
              <a:buNone/>
            </a:pPr>
            <a:r>
              <a:rPr lang="en-US" sz="2400" dirty="0" smtClean="0"/>
              <a:t>37 And Jesus said to him, “You have both seen Him and it is He who is talking with you.”</a:t>
            </a:r>
          </a:p>
          <a:p>
            <a:pPr>
              <a:lnSpc>
                <a:spcPts val="2940"/>
              </a:lnSpc>
              <a:buNone/>
            </a:pPr>
            <a:r>
              <a:rPr lang="en-US" sz="2400" dirty="0" smtClean="0"/>
              <a:t>38 Then he said, “Lord, I believe!” And he worshiped Him. </a:t>
            </a:r>
            <a:endParaRPr lang="en-US" sz="2400" dirty="0"/>
          </a:p>
        </p:txBody>
      </p:sp>
      <p:pic>
        <p:nvPicPr>
          <p:cNvPr id="4" name="Picture 3" descr="Jury 3"/>
          <p:cNvPicPr>
            <a:picLocks noChangeAspect="1"/>
          </p:cNvPicPr>
          <p:nvPr/>
        </p:nvPicPr>
        <p:blipFill>
          <a:blip r:embed="rId2"/>
          <a:stretch>
            <a:fillRect/>
          </a:stretch>
        </p:blipFill>
        <p:spPr>
          <a:xfrm>
            <a:off x="304800" y="213360"/>
            <a:ext cx="2838540" cy="1996440"/>
          </a:xfrm>
          <a:prstGeom prst="rect">
            <a:avLst/>
          </a:prstGeom>
        </p:spPr>
      </p:pic>
      <p:pic>
        <p:nvPicPr>
          <p:cNvPr id="5" name="Picture 4" descr="Blind Men"/>
          <p:cNvPicPr>
            <a:picLocks noChangeAspect="1"/>
          </p:cNvPicPr>
          <p:nvPr/>
        </p:nvPicPr>
        <p:blipFill>
          <a:blip r:embed="rId3"/>
          <a:stretch>
            <a:fillRect/>
          </a:stretch>
        </p:blipFill>
        <p:spPr>
          <a:xfrm>
            <a:off x="6231194" y="152400"/>
            <a:ext cx="2488790" cy="2057400"/>
          </a:xfrm>
          <a:prstGeom prst="rect">
            <a:avLst/>
          </a:prstGeom>
        </p:spPr>
      </p:pic>
      <p:sp>
        <p:nvSpPr>
          <p:cNvPr id="2" name="Title 1"/>
          <p:cNvSpPr>
            <a:spLocks noGrp="1"/>
          </p:cNvSpPr>
          <p:nvPr>
            <p:ph type="title"/>
          </p:nvPr>
        </p:nvSpPr>
        <p:spPr>
          <a:xfrm>
            <a:off x="3276600" y="609600"/>
            <a:ext cx="3352800" cy="1143000"/>
          </a:xfrm>
        </p:spPr>
        <p:txBody>
          <a:bodyPr>
            <a:normAutofit fontScale="90000"/>
          </a:bodyPr>
          <a:lstStyle/>
          <a:p>
            <a:pPr algn="l"/>
            <a:r>
              <a:rPr lang="en-US" dirty="0" smtClean="0"/>
              <a:t>Don’t Let Satan </a:t>
            </a:r>
            <a:br>
              <a:rPr lang="en-US" dirty="0" smtClean="0"/>
            </a:br>
            <a:r>
              <a:rPr lang="en-US" dirty="0" smtClean="0"/>
              <a:t>Blind You!</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par>
                          <p:cTn id="17" fill="hold">
                            <p:stCondLst>
                              <p:cond delay="500"/>
                            </p:stCondLst>
                            <p:childTnLst>
                              <p:par>
                                <p:cTn id="18" presetID="53" presetClass="entr" presetSubtype="0"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3">
                                            <p:txEl>
                                              <p:pRg st="2" end="2"/>
                                            </p:txEl>
                                          </p:spTgt>
                                        </p:tgtEl>
                                      </p:cBhvr>
                                    </p:animEffect>
                                  </p:childTnLst>
                                </p:cTn>
                              </p:par>
                            </p:childTnLst>
                          </p:cTn>
                        </p:par>
                        <p:par>
                          <p:cTn id="23" fill="hold">
                            <p:stCondLst>
                              <p:cond delay="1000"/>
                            </p:stCondLst>
                            <p:childTnLst>
                              <p:par>
                                <p:cTn id="24" presetID="53" presetClass="entr" presetSubtype="0" fill="hold" grpId="0"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3">
                                            <p:txEl>
                                              <p:pRg st="3" end="3"/>
                                            </p:txEl>
                                          </p:spTgt>
                                        </p:tgtEl>
                                      </p:cBhvr>
                                    </p:animEffect>
                                  </p:childTnLst>
                                </p:cTn>
                              </p:par>
                            </p:childTnLst>
                          </p:cTn>
                        </p:par>
                        <p:par>
                          <p:cTn id="29" fill="hold">
                            <p:stCondLst>
                              <p:cond delay="1500"/>
                            </p:stCondLst>
                            <p:childTnLst>
                              <p:par>
                                <p:cTn id="30" presetID="53" presetClass="entr" presetSubtype="0"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4267200"/>
          </a:xfrm>
        </p:spPr>
        <p:txBody>
          <a:bodyPr>
            <a:normAutofit/>
          </a:bodyPr>
          <a:lstStyle/>
          <a:p>
            <a:pPr>
              <a:lnSpc>
                <a:spcPts val="3140"/>
              </a:lnSpc>
              <a:buNone/>
            </a:pPr>
            <a:r>
              <a:rPr lang="en-US" sz="2400" b="1" dirty="0" smtClean="0"/>
              <a:t> Mk. 16:16 </a:t>
            </a:r>
            <a:r>
              <a:rPr lang="en-US" sz="2400" dirty="0" smtClean="0"/>
              <a:t>He who believes and is baptized will be saved; but he who does not believe will be condemned.</a:t>
            </a:r>
          </a:p>
          <a:p>
            <a:pPr>
              <a:lnSpc>
                <a:spcPts val="3140"/>
              </a:lnSpc>
              <a:buNone/>
            </a:pPr>
            <a:endParaRPr lang="en-US" sz="2400" dirty="0" smtClean="0"/>
          </a:p>
          <a:p>
            <a:pPr>
              <a:lnSpc>
                <a:spcPts val="3140"/>
              </a:lnSpc>
              <a:buNone/>
            </a:pPr>
            <a:r>
              <a:rPr lang="en-US" sz="2400" b="1" dirty="0" smtClean="0"/>
              <a:t>Acts 2:37 </a:t>
            </a:r>
            <a:r>
              <a:rPr lang="en-US" sz="2400" dirty="0" smtClean="0"/>
              <a:t>Now when they heard this, they were cut to the heart, and said to Peter and the rest of the apostles, “Men and brethren, what shall we do?”</a:t>
            </a:r>
          </a:p>
          <a:p>
            <a:pPr>
              <a:lnSpc>
                <a:spcPts val="3140"/>
              </a:lnSpc>
              <a:buNone/>
            </a:pPr>
            <a:r>
              <a:rPr lang="en-US" sz="2400" dirty="0" smtClean="0"/>
              <a:t>38 Then Peter said to them, “Repent, and let every one of you be baptized in the name of Jesus Christ for the remission of sins; and you shall receive the gift of the Holy Spirit.</a:t>
            </a:r>
            <a:endParaRPr lang="en-US" sz="2400" dirty="0"/>
          </a:p>
        </p:txBody>
      </p:sp>
      <p:pic>
        <p:nvPicPr>
          <p:cNvPr id="4" name="Picture 3" descr="Jury 3"/>
          <p:cNvPicPr>
            <a:picLocks noChangeAspect="1"/>
          </p:cNvPicPr>
          <p:nvPr/>
        </p:nvPicPr>
        <p:blipFill>
          <a:blip r:embed="rId2"/>
          <a:stretch>
            <a:fillRect/>
          </a:stretch>
        </p:blipFill>
        <p:spPr>
          <a:xfrm>
            <a:off x="304800" y="213360"/>
            <a:ext cx="2838540" cy="1996440"/>
          </a:xfrm>
          <a:prstGeom prst="rect">
            <a:avLst/>
          </a:prstGeom>
        </p:spPr>
      </p:pic>
      <p:sp>
        <p:nvSpPr>
          <p:cNvPr id="2" name="Title 1"/>
          <p:cNvSpPr>
            <a:spLocks noGrp="1"/>
          </p:cNvSpPr>
          <p:nvPr>
            <p:ph type="title"/>
          </p:nvPr>
        </p:nvSpPr>
        <p:spPr>
          <a:xfrm>
            <a:off x="3276600" y="609600"/>
            <a:ext cx="5410200" cy="1143000"/>
          </a:xfrm>
        </p:spPr>
        <p:txBody>
          <a:bodyPr>
            <a:normAutofit fontScale="90000"/>
          </a:bodyPr>
          <a:lstStyle/>
          <a:p>
            <a:pPr algn="l"/>
            <a:r>
              <a:rPr lang="en-US" dirty="0" smtClean="0"/>
              <a:t>Believe the Witnesses of God: Be Saved Today!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par>
                          <p:cTn id="17" fill="hold">
                            <p:stCondLst>
                              <p:cond delay="500"/>
                            </p:stCondLst>
                            <p:childTnLst>
                              <p:par>
                                <p:cTn id="18" presetID="53" presetClass="entr" presetSubtype="0"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131</TotalTime>
  <Words>810</Words>
  <Application>Microsoft Macintosh PowerPoint</Application>
  <PresentationFormat>On-screen Show (4:3)</PresentationFormat>
  <Paragraphs>35</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5 Witnesses</vt:lpstr>
      <vt:lpstr>12 Witnesses (Acts 2)</vt:lpstr>
      <vt:lpstr>500 Witnesses (1 Cor. 15)</vt:lpstr>
      <vt:lpstr>How Many Witnesses Will It take To Convince You?</vt:lpstr>
      <vt:lpstr>Don’t Let Satan  Blind You!</vt:lpstr>
      <vt:lpstr>Believe the Witnesses of God: Be Saved Today!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Witnesses</dc:title>
  <dc:creator>Andrew Alexander</dc:creator>
  <cp:lastModifiedBy>Andrew Alexander</cp:lastModifiedBy>
  <cp:revision>14</cp:revision>
  <dcterms:created xsi:type="dcterms:W3CDTF">2009-05-04T19:20:08Z</dcterms:created>
  <dcterms:modified xsi:type="dcterms:W3CDTF">2009-05-04T19:29:55Z</dcterms:modified>
</cp:coreProperties>
</file>