
<file path=[Content_Types].xml><?xml version="1.0" encoding="utf-8"?>
<Types xmlns="http://schemas.openxmlformats.org/package/2006/content-types">
  <Default Extension="rels" ContentType="application/vnd.openxmlformats-package.relationships+xml"/>
  <Override PartName="/ppt/slideLayouts/slideLayout1.xml" ContentType="application/vnd.openxmlformats-officedocument.presentationml.slideLayout+xml"/>
  <Default Extension="png" ContentType="image/png"/>
  <Override PartName="/ppt/slides/slide11.xml" ContentType="application/vnd.openxmlformats-officedocument.presentationml.slide+xml"/>
  <Default Extension="xml" ContentType="application/xml"/>
  <Override PartName="/ppt/slides/slide9.xml" ContentType="application/vnd.openxmlformats-officedocument.presentationml.slide+xml"/>
  <Default Extension="jpeg" ContentType="image/jpeg"/>
  <Override PartName="/ppt/slides/slide25.xml" ContentType="application/vnd.openxmlformats-officedocument.presentationml.slide+xml"/>
  <Override PartName="/ppt/tableStyles.xml" ContentType="application/vnd.openxmlformats-officedocument.presentationml.tableStyles+xml"/>
  <Override PartName="/ppt/slideLayouts/slideLayout8.xml" ContentType="application/vnd.openxmlformats-officedocument.presentationml.slideLayout+xml"/>
  <Override PartName="/ppt/slides/slide7.xml" ContentType="application/vnd.openxmlformats-officedocument.presentationml.slide+xml"/>
  <Override PartName="/ppt/slides/slide18.xml" ContentType="application/vnd.openxmlformats-officedocument.presentationml.slide+xml"/>
  <Override PartName="/ppt/slides/slide23.xml" ContentType="application/vnd.openxmlformats-officedocument.presentationml.slide+xml"/>
  <Override PartName="/ppt/slideLayouts/slideLayout6.xml" ContentType="application/vnd.openxmlformats-officedocument.presentationml.slideLayout+xml"/>
  <Override PartName="/ppt/slides/slide5.xml" ContentType="application/vnd.openxmlformats-officedocument.presentationml.slide+xml"/>
  <Override PartName="/ppt/slides/slide16.xml" ContentType="application/vnd.openxmlformats-officedocument.presentationml.slide+xml"/>
  <Override PartName="/ppt/slides/slide21.xml" ContentType="application/vnd.openxmlformats-officedocument.presentationml.slide+xml"/>
  <Override PartName="/ppt/theme/theme2.xml" ContentType="application/vnd.openxmlformats-officedocument.theme+xml"/>
  <Override PartName="/ppt/slideMasters/slideMaster1.xml" ContentType="application/vnd.openxmlformats-officedocument.presentationml.slideMaster+xml"/>
  <Override PartName="/ppt/slideLayouts/slideLayout4.xml" ContentType="application/vnd.openxmlformats-officedocument.presentationml.slideLayout+xml"/>
  <Override PartName="/ppt/slides/slide3.xml" ContentType="application/vnd.openxmlformats-officedocument.presentationml.slide+xml"/>
  <Override PartName="/ppt/slideLayouts/slideLayout10.xml" ContentType="application/vnd.openxmlformats-officedocument.presentationml.slideLayout+xml"/>
  <Override PartName="/ppt/slides/slide14.xml" ContentType="application/vnd.openxmlformats-officedocument.presentationml.slide+xml"/>
  <Override PartName="/docProps/core.xml" ContentType="application/vnd.openxmlformats-package.core-properties+xml"/>
  <Override PartName="/docProps/app.xml" ContentType="application/vnd.openxmlformats-officedocument.extended-properties+xml"/>
  <Override PartName="/ppt/slideLayouts/slideLayout2.xml" ContentType="application/vnd.openxmlformats-officedocument.presentationml.slideLayout+xml"/>
  <Override PartName="/ppt/slides/slide1.xml" ContentType="application/vnd.openxmlformats-officedocument.presentationml.slide+xml"/>
  <Override PartName="/ppt/slides/slide12.xml" ContentType="application/vnd.openxmlformats-officedocument.presentationml.slide+xml"/>
  <Default Extension="bin" ContentType="application/vnd.openxmlformats-officedocument.presentationml.printerSettings"/>
  <Override PartName="/ppt/slides/slide10.xml" ContentType="application/vnd.openxmlformats-officedocument.presentationml.slide+xml"/>
  <Override PartName="/ppt/viewProps.xml" ContentType="application/vnd.openxmlformats-officedocument.presentationml.viewProps+xml"/>
  <Override PartName="/ppt/slides/slide8.xml" ContentType="application/vnd.openxmlformats-officedocument.presentationml.slide+xml"/>
  <Override PartName="/ppt/presentation.xml" ContentType="application/vnd.openxmlformats-officedocument.presentationml.presentation.main+xml"/>
  <Override PartName="/ppt/slides/slide19.xml" ContentType="application/vnd.openxmlformats-officedocument.presentationml.slide+xml"/>
  <Override PartName="/ppt/slides/slide24.xml" ContentType="application/vnd.openxmlformats-officedocument.presentationml.slide+xml"/>
  <Override PartName="/ppt/slideLayouts/slideLayout9.xml" ContentType="application/vnd.openxmlformats-officedocument.presentationml.slideLayout+xml"/>
  <Override PartName="/ppt/handoutMasters/handoutMaster1.xml" ContentType="application/vnd.openxmlformats-officedocument.presentationml.handoutMaster+xml"/>
  <Override PartName="/ppt/slides/slide6.xml" ContentType="application/vnd.openxmlformats-officedocument.presentationml.slide+xml"/>
  <Override PartName="/ppt/slideLayouts/slideLayout7.xml" ContentType="application/vnd.openxmlformats-officedocument.presentationml.slideLayout+xml"/>
  <Override PartName="/ppt/slides/slide17.xml" ContentType="application/vnd.openxmlformats-officedocument.presentationml.slide+xml"/>
  <Override PartName="/ppt/slides/slide22.xml" ContentType="application/vnd.openxmlformats-officedocument.presentationml.slide+xml"/>
  <Default Extension="gif" ContentType="image/gif"/>
  <Override PartName="/ppt/slideLayouts/slideLayout5.xml" ContentType="application/vnd.openxmlformats-officedocument.presentationml.slideLayout+xml"/>
  <Override PartName="/ppt/slides/slide4.xml" ContentType="application/vnd.openxmlformats-officedocument.presentationml.slide+xml"/>
  <Override PartName="/ppt/slideLayouts/slideLayout11.xml" ContentType="application/vnd.openxmlformats-officedocument.presentationml.slideLayout+xml"/>
  <Override PartName="/ppt/slides/slide15.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theme/theme1.xml" ContentType="application/vnd.openxmlformats-officedocument.theme+xml"/>
  <Override PartName="/ppt/slideLayouts/slideLayout3.xml" ContentType="application/vnd.openxmlformats-officedocument.presentationml.slideLayout+xml"/>
  <Override PartName="/ppt/slides/slide2.xml" ContentType="application/vnd.openxmlformats-officedocument.presentationml.slide+xml"/>
  <Override PartName="/ppt/slides/slide13.xml" ContentType="application/vnd.openxmlformats-officedocument.presentationml.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aveSubsetFonts="1">
  <p:sldMasterIdLst>
    <p:sldMasterId id="2147483648" r:id="rId1"/>
  </p:sldMasterIdLst>
  <p:handoutMasterIdLst>
    <p:handoutMasterId r:id="rId27"/>
  </p:handoutMasterIdLst>
  <p:sldIdLst>
    <p:sldId id="256" r:id="rId2"/>
    <p:sldId id="257" r:id="rId3"/>
    <p:sldId id="259" r:id="rId4"/>
    <p:sldId id="258"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lastView="sldThumbnailView">
  <p:normalViewPr>
    <p:restoredLeft sz="15620"/>
    <p:restoredTop sz="98844" autoAdjust="0"/>
  </p:normalViewPr>
  <p:slideViewPr>
    <p:cSldViewPr>
      <p:cViewPr varScale="1">
        <p:scale>
          <a:sx n="96" d="100"/>
          <a:sy n="96" d="100"/>
        </p:scale>
        <p:origin x="-600" y="-112"/>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handoutMaster" Target="handoutMasters/handoutMaster1.xml"/><Relationship Id="rId28" Type="http://schemas.openxmlformats.org/officeDocument/2006/relationships/printerSettings" Target="printerSettings/printerSettings1.bin"/><Relationship Id="rId29" Type="http://schemas.openxmlformats.org/officeDocument/2006/relationships/presProps" Target="presProps.xml"/><Relationship Id="rId30" Type="http://schemas.openxmlformats.org/officeDocument/2006/relationships/viewProps" Target="viewProps.xml"/><Relationship Id="rId31" Type="http://schemas.openxmlformats.org/officeDocument/2006/relationships/theme" Target="theme/theme1.xml"/><Relationship Id="rId32"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513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70338" y="0"/>
            <a:ext cx="3038475" cy="465138"/>
          </a:xfrm>
          <a:prstGeom prst="rect">
            <a:avLst/>
          </a:prstGeom>
        </p:spPr>
        <p:txBody>
          <a:bodyPr vert="horz" lIns="91440" tIns="45720" rIns="91440" bIns="45720" rtlCol="0"/>
          <a:lstStyle>
            <a:lvl1pPr algn="r">
              <a:defRPr sz="1200"/>
            </a:lvl1pPr>
          </a:lstStyle>
          <a:p>
            <a:fld id="{982F34C0-D381-41FD-83A2-DCF3F69DD96D}" type="datetimeFigureOut">
              <a:rPr lang="en-US" smtClean="0"/>
              <a:pPr/>
              <a:t>5/13/10</a:t>
            </a:fld>
            <a:endParaRPr lang="en-US"/>
          </a:p>
        </p:txBody>
      </p:sp>
      <p:sp>
        <p:nvSpPr>
          <p:cNvPr id="4" name="Footer Placeholder 3"/>
          <p:cNvSpPr>
            <a:spLocks noGrp="1"/>
          </p:cNvSpPr>
          <p:nvPr>
            <p:ph type="ftr" sz="quarter" idx="2"/>
          </p:nvPr>
        </p:nvSpPr>
        <p:spPr>
          <a:xfrm>
            <a:off x="0" y="8829675"/>
            <a:ext cx="3038475" cy="465138"/>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70338" y="8829675"/>
            <a:ext cx="3038475" cy="465138"/>
          </a:xfrm>
          <a:prstGeom prst="rect">
            <a:avLst/>
          </a:prstGeom>
        </p:spPr>
        <p:txBody>
          <a:bodyPr vert="horz" lIns="91440" tIns="45720" rIns="91440" bIns="45720" rtlCol="0" anchor="b"/>
          <a:lstStyle>
            <a:lvl1pPr algn="r">
              <a:defRPr sz="1200"/>
            </a:lvl1pPr>
          </a:lstStyle>
          <a:p>
            <a:fld id="{E7A0382C-2AF5-473A-B6BB-02D6BD2D178B}" type="slidenum">
              <a:rPr lang="en-US" smtClean="0"/>
              <a:pPr/>
              <a:t>‹#›</a:t>
            </a:fld>
            <a:endParaRPr lang="en-US"/>
          </a:p>
        </p:txBody>
      </p:sp>
    </p:spTree>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01F08665-91C5-448F-8363-D1EBFBB44649}" type="datetimeFigureOut">
              <a:rPr lang="en-US" smtClean="0"/>
              <a:pPr/>
              <a:t>5/13/10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E9E34C7-635C-4254-8267-0656E751A48A}"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1F08665-91C5-448F-8363-D1EBFBB44649}" type="datetimeFigureOut">
              <a:rPr lang="en-US" smtClean="0"/>
              <a:pPr/>
              <a:t>5/13/10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E9E34C7-635C-4254-8267-0656E751A48A}"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1F08665-91C5-448F-8363-D1EBFBB44649}" type="datetimeFigureOut">
              <a:rPr lang="en-US" smtClean="0"/>
              <a:pPr/>
              <a:t>5/13/10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E9E34C7-635C-4254-8267-0656E751A48A}"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1F08665-91C5-448F-8363-D1EBFBB44649}" type="datetimeFigureOut">
              <a:rPr lang="en-US" smtClean="0"/>
              <a:pPr/>
              <a:t>5/13/10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E9E34C7-635C-4254-8267-0656E751A48A}"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1F08665-91C5-448F-8363-D1EBFBB44649}" type="datetimeFigureOut">
              <a:rPr lang="en-US" smtClean="0"/>
              <a:pPr/>
              <a:t>5/13/10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E9E34C7-635C-4254-8267-0656E751A48A}"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01F08665-91C5-448F-8363-D1EBFBB44649}" type="datetimeFigureOut">
              <a:rPr lang="en-US" smtClean="0"/>
              <a:pPr/>
              <a:t>5/13/10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E9E34C7-635C-4254-8267-0656E751A48A}"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01F08665-91C5-448F-8363-D1EBFBB44649}" type="datetimeFigureOut">
              <a:rPr lang="en-US" smtClean="0"/>
              <a:pPr/>
              <a:t>5/13/10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E9E34C7-635C-4254-8267-0656E751A48A}"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01F08665-91C5-448F-8363-D1EBFBB44649}" type="datetimeFigureOut">
              <a:rPr lang="en-US" smtClean="0"/>
              <a:pPr/>
              <a:t>5/13/10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E9E34C7-635C-4254-8267-0656E751A48A}"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1F08665-91C5-448F-8363-D1EBFBB44649}" type="datetimeFigureOut">
              <a:rPr lang="en-US" smtClean="0"/>
              <a:pPr/>
              <a:t>5/13/10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E9E34C7-635C-4254-8267-0656E751A48A}"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1F08665-91C5-448F-8363-D1EBFBB44649}" type="datetimeFigureOut">
              <a:rPr lang="en-US" smtClean="0"/>
              <a:pPr/>
              <a:t>5/13/10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E9E34C7-635C-4254-8267-0656E751A48A}"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1F08665-91C5-448F-8363-D1EBFBB44649}" type="datetimeFigureOut">
              <a:rPr lang="en-US" smtClean="0"/>
              <a:pPr/>
              <a:t>5/13/10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E9E34C7-635C-4254-8267-0656E751A48A}"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1F08665-91C5-448F-8363-D1EBFBB44649}" type="datetimeFigureOut">
              <a:rPr lang="en-US" smtClean="0"/>
              <a:pPr/>
              <a:t>5/13/10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E9E34C7-635C-4254-8267-0656E751A48A}"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gif"/></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gif"/><Relationship Id="rId4" Type="http://schemas.openxmlformats.org/officeDocument/2006/relationships/image" Target="../media/image3.jpeg"/><Relationship Id="rId5" Type="http://schemas.openxmlformats.org/officeDocument/2006/relationships/image" Target="../media/image4.png"/><Relationship Id="rId1" Type="http://schemas.openxmlformats.org/officeDocument/2006/relationships/slideLayout" Target="../slideLayouts/slideLayout2.xml"/><Relationship Id="rId2" Type="http://schemas.openxmlformats.org/officeDocument/2006/relationships/image" Target="../media/image2.jpeg"/></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gif"/></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5.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gif"/><Relationship Id="rId3" Type="http://schemas.openxmlformats.org/officeDocument/2006/relationships/image" Target="../media/image4.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457200" y="2590800"/>
            <a:ext cx="6858000" cy="3886200"/>
          </a:xfrm>
        </p:spPr>
        <p:txBody>
          <a:bodyPr>
            <a:normAutofit/>
          </a:bodyPr>
          <a:lstStyle/>
          <a:p>
            <a:pPr algn="l"/>
            <a:r>
              <a:rPr lang="en-US" sz="2800" b="1" dirty="0" smtClean="0">
                <a:solidFill>
                  <a:schemeClr val="tx1"/>
                </a:solidFill>
              </a:rPr>
              <a:t>Holy Spirit: Mystery to Many People – Why?</a:t>
            </a:r>
          </a:p>
          <a:p>
            <a:pPr algn="l"/>
            <a:r>
              <a:rPr lang="en-US" b="1" dirty="0" smtClean="0">
                <a:solidFill>
                  <a:srgbClr val="FF0000"/>
                </a:solidFill>
              </a:rPr>
              <a:t>Ignorance</a:t>
            </a:r>
            <a:endParaRPr lang="en-US" sz="2800" b="1" dirty="0" smtClean="0">
              <a:solidFill>
                <a:srgbClr val="FF0000"/>
              </a:solidFill>
            </a:endParaRPr>
          </a:p>
          <a:p>
            <a:pPr algn="l"/>
            <a:r>
              <a:rPr lang="en-US" sz="2400" dirty="0" smtClean="0">
                <a:solidFill>
                  <a:schemeClr val="tx1"/>
                </a:solidFill>
              </a:rPr>
              <a:t>“Jesus answered and said to them, ‘You are mistaken,   not knowing the Scriptures nor the power of God’”      (Mt. 22:29).</a:t>
            </a:r>
          </a:p>
          <a:p>
            <a:pPr algn="l"/>
            <a:r>
              <a:rPr lang="en-US" sz="2400" dirty="0" smtClean="0">
                <a:solidFill>
                  <a:schemeClr val="tx1"/>
                </a:solidFill>
              </a:rPr>
              <a:t>All the information needed is in the Bible (2 Pet. 1:3; 2 Tim. 3:16-17).</a:t>
            </a:r>
          </a:p>
          <a:p>
            <a:pPr algn="l"/>
            <a:r>
              <a:rPr lang="en-US" sz="2400" dirty="0" smtClean="0">
                <a:solidFill>
                  <a:schemeClr val="tx1"/>
                </a:solidFill>
              </a:rPr>
              <a:t>Add to this – Honest Heart &amp; Study (Jn. 7:17; Eph. 3:4; 2 Tim. 2:15).</a:t>
            </a:r>
          </a:p>
        </p:txBody>
      </p:sp>
      <p:sp>
        <p:nvSpPr>
          <p:cNvPr id="4" name="Rectangle 3"/>
          <p:cNvSpPr/>
          <p:nvPr/>
        </p:nvSpPr>
        <p:spPr>
          <a:xfrm>
            <a:off x="1447800" y="533400"/>
            <a:ext cx="5989139" cy="1569660"/>
          </a:xfrm>
          <a:prstGeom prst="rect">
            <a:avLst/>
          </a:prstGeom>
          <a:solidFill>
            <a:srgbClr val="0070C0"/>
          </a:solidFill>
        </p:spPr>
        <p:txBody>
          <a:bodyPr wrap="none" lIns="91440" tIns="45720" rIns="91440" bIns="45720">
            <a:spAutoFit/>
            <a:scene3d>
              <a:camera prst="orthographicFront"/>
              <a:lightRig rig="soft" dir="t">
                <a:rot lat="0" lon="0" rev="10800000"/>
              </a:lightRig>
            </a:scene3d>
            <a:sp3d>
              <a:bevelT w="27940" h="12700"/>
              <a:contourClr>
                <a:srgbClr val="DDDDDD"/>
              </a:contourClr>
            </a:sp3d>
          </a:bodyPr>
          <a:lstStyle/>
          <a:p>
            <a:pPr algn="ctr"/>
            <a:r>
              <a:rPr lang="en-US" sz="4800" b="1" spc="150" dirty="0" smtClean="0">
                <a:ln w="11430"/>
                <a:solidFill>
                  <a:schemeClr val="bg1"/>
                </a:solidFill>
                <a:effectLst>
                  <a:outerShdw blurRad="25400" algn="tl" rotWithShape="0">
                    <a:srgbClr val="000000">
                      <a:alpha val="43000"/>
                    </a:srgbClr>
                  </a:outerShdw>
                </a:effectLst>
              </a:rPr>
              <a:t>The Work of the Holy</a:t>
            </a:r>
          </a:p>
          <a:p>
            <a:pPr algn="ctr"/>
            <a:r>
              <a:rPr lang="en-US" sz="4800" b="1" spc="150" dirty="0" smtClean="0">
                <a:ln w="11430"/>
                <a:solidFill>
                  <a:schemeClr val="bg1"/>
                </a:solidFill>
                <a:effectLst>
                  <a:outerShdw blurRad="25400" algn="tl" rotWithShape="0">
                    <a:srgbClr val="000000">
                      <a:alpha val="43000"/>
                    </a:srgbClr>
                  </a:outerShdw>
                </a:effectLst>
              </a:rPr>
              <a:t>Spirit in Redemption</a:t>
            </a:r>
            <a:endParaRPr lang="en-US" sz="4800" b="1" spc="150" dirty="0">
              <a:ln w="11430"/>
              <a:solidFill>
                <a:schemeClr val="bg1"/>
              </a:solidFill>
              <a:effectLst>
                <a:outerShdw blurRad="25400" algn="tl" rotWithShape="0">
                  <a:srgbClr val="000000">
                    <a:alpha val="43000"/>
                  </a:srgbClr>
                </a:outerShdw>
              </a:effectLst>
            </a:endParaRPr>
          </a:p>
        </p:txBody>
      </p:sp>
      <p:pic>
        <p:nvPicPr>
          <p:cNvPr id="7" name="Picture 6" descr="Dove and Cross.gif"/>
          <p:cNvPicPr>
            <a:picLocks noChangeAspect="1"/>
          </p:cNvPicPr>
          <p:nvPr/>
        </p:nvPicPr>
        <p:blipFill>
          <a:blip r:embed="rId2" cstate="print"/>
          <a:stretch>
            <a:fillRect/>
          </a:stretch>
        </p:blipFill>
        <p:spPr>
          <a:xfrm>
            <a:off x="304800" y="304800"/>
            <a:ext cx="1037844" cy="182880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dissolv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dissolv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dissolv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dissolv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9" presetClass="entr" presetSubtype="0"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dissolve">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27038"/>
            <a:ext cx="7696200" cy="639762"/>
          </a:xfrm>
          <a:solidFill>
            <a:schemeClr val="tx2"/>
          </a:solidFill>
        </p:spPr>
        <p:txBody>
          <a:bodyPr>
            <a:noAutofit/>
          </a:bodyPr>
          <a:lstStyle/>
          <a:p>
            <a:pPr algn="l"/>
            <a:r>
              <a:rPr lang="en-US" sz="2800" b="1" dirty="0" smtClean="0">
                <a:solidFill>
                  <a:schemeClr val="bg1"/>
                </a:solidFill>
              </a:rPr>
              <a:t>The Spirit Convicts of Sin Using the Power of Truth</a:t>
            </a:r>
            <a:endParaRPr lang="en-US" sz="2800" b="1" dirty="0">
              <a:solidFill>
                <a:schemeClr val="bg1"/>
              </a:solidFill>
            </a:endParaRPr>
          </a:p>
        </p:txBody>
      </p:sp>
      <p:sp>
        <p:nvSpPr>
          <p:cNvPr id="3" name="Content Placeholder 2"/>
          <p:cNvSpPr>
            <a:spLocks noGrp="1"/>
          </p:cNvSpPr>
          <p:nvPr>
            <p:ph idx="1"/>
          </p:nvPr>
        </p:nvSpPr>
        <p:spPr>
          <a:xfrm>
            <a:off x="457200" y="1295400"/>
            <a:ext cx="7467600" cy="5334000"/>
          </a:xfrm>
        </p:spPr>
        <p:txBody>
          <a:bodyPr>
            <a:normAutofit/>
          </a:bodyPr>
          <a:lstStyle/>
          <a:p>
            <a:r>
              <a:rPr lang="en-US" sz="2400" dirty="0" smtClean="0"/>
              <a:t>When we preach the gospel—revealed and confirmed by the Holy Spirit—Men are convicted by the Word of the Spirit!</a:t>
            </a:r>
          </a:p>
          <a:p>
            <a:r>
              <a:rPr lang="en-US" sz="2400" dirty="0" smtClean="0"/>
              <a:t>Important we preach the Gospel!</a:t>
            </a:r>
          </a:p>
          <a:p>
            <a:r>
              <a:rPr lang="en-US" sz="2400" dirty="0" smtClean="0"/>
              <a:t>The power to convict and convert is in the gospel.</a:t>
            </a:r>
          </a:p>
          <a:p>
            <a:r>
              <a:rPr lang="en-US" sz="2400" dirty="0" smtClean="0"/>
              <a:t>How does the Spirit convince that Mormon that he is in sin?</a:t>
            </a:r>
          </a:p>
          <a:p>
            <a:pPr lvl="1"/>
            <a:r>
              <a:rPr lang="en-US" sz="2400" b="1" dirty="0" smtClean="0">
                <a:solidFill>
                  <a:srgbClr val="FF0000"/>
                </a:solidFill>
              </a:rPr>
              <a:t>But even if we, or an </a:t>
            </a:r>
            <a:r>
              <a:rPr lang="en-US" sz="2400" b="1" u="sng" dirty="0" smtClean="0">
                <a:solidFill>
                  <a:srgbClr val="FF0000"/>
                </a:solidFill>
              </a:rPr>
              <a:t>angel</a:t>
            </a:r>
            <a:r>
              <a:rPr lang="en-US" sz="2400" b="1" dirty="0" smtClean="0">
                <a:solidFill>
                  <a:srgbClr val="FF0000"/>
                </a:solidFill>
              </a:rPr>
              <a:t> from heaven, preach any other gospel to you than what we have preached to you, let him be accursed (Gal. 1:8).</a:t>
            </a:r>
          </a:p>
          <a:p>
            <a:r>
              <a:rPr lang="en-US" sz="2400" dirty="0" smtClean="0"/>
              <a:t>Same way—convince a thief stealing is a sin (Eph. 4:28).</a:t>
            </a:r>
          </a:p>
          <a:p>
            <a:r>
              <a:rPr lang="en-US" sz="2400" dirty="0" smtClean="0"/>
              <a:t>Some may not believe and obey, but it is stated plainly by the Spirit for them to accept or reject.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dissolv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dissolv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dissolv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dissolv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9" presetClass="entr" presetSubtype="0"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dissolv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9" presetClass="entr" presetSubtype="0" fill="hold"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dissolv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9" presetClass="entr" presetSubtype="0" fill="hold"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dissolve">
                                      <p:cBhvr>
                                        <p:cTn id="37"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27038"/>
            <a:ext cx="7696200" cy="639762"/>
          </a:xfrm>
          <a:solidFill>
            <a:schemeClr val="tx2"/>
          </a:solidFill>
        </p:spPr>
        <p:txBody>
          <a:bodyPr>
            <a:noAutofit/>
          </a:bodyPr>
          <a:lstStyle/>
          <a:p>
            <a:pPr algn="l"/>
            <a:r>
              <a:rPr lang="en-US" sz="2800" b="1" dirty="0" smtClean="0">
                <a:solidFill>
                  <a:schemeClr val="bg1"/>
                </a:solidFill>
              </a:rPr>
              <a:t>The Spirit Converts Using the Power of Gospel</a:t>
            </a:r>
            <a:endParaRPr lang="en-US" sz="2800" b="1" dirty="0">
              <a:solidFill>
                <a:schemeClr val="bg1"/>
              </a:solidFill>
            </a:endParaRPr>
          </a:p>
        </p:txBody>
      </p:sp>
      <p:sp>
        <p:nvSpPr>
          <p:cNvPr id="3" name="Content Placeholder 2"/>
          <p:cNvSpPr>
            <a:spLocks noGrp="1"/>
          </p:cNvSpPr>
          <p:nvPr>
            <p:ph idx="1"/>
          </p:nvPr>
        </p:nvSpPr>
        <p:spPr>
          <a:xfrm>
            <a:off x="457200" y="1295400"/>
            <a:ext cx="7467600" cy="5334000"/>
          </a:xfrm>
        </p:spPr>
        <p:txBody>
          <a:bodyPr>
            <a:noAutofit/>
          </a:bodyPr>
          <a:lstStyle/>
          <a:p>
            <a:pPr>
              <a:lnSpc>
                <a:spcPts val="2800"/>
              </a:lnSpc>
            </a:pPr>
            <a:r>
              <a:rPr lang="en-US" sz="2200" dirty="0" smtClean="0"/>
              <a:t>[Jesus] said, "Assuredly, I say to you, unless you are </a:t>
            </a:r>
            <a:r>
              <a:rPr lang="en-US" sz="2200" u="sng" dirty="0" smtClean="0">
                <a:solidFill>
                  <a:srgbClr val="FF0000"/>
                </a:solidFill>
              </a:rPr>
              <a:t>converted</a:t>
            </a:r>
            <a:r>
              <a:rPr lang="en-US" sz="2200" dirty="0" smtClean="0"/>
              <a:t> and become as little children, you will by no means enter the kingdom of heaven (Matt. 18:3).</a:t>
            </a:r>
          </a:p>
          <a:p>
            <a:pPr>
              <a:lnSpc>
                <a:spcPts val="2800"/>
              </a:lnSpc>
            </a:pPr>
            <a:r>
              <a:rPr lang="en-US" sz="2200" dirty="0" smtClean="0"/>
              <a:t>Repent therefore and be </a:t>
            </a:r>
            <a:r>
              <a:rPr lang="en-US" sz="2200" u="sng" dirty="0" smtClean="0">
                <a:solidFill>
                  <a:srgbClr val="FF0000"/>
                </a:solidFill>
              </a:rPr>
              <a:t>converted</a:t>
            </a:r>
            <a:r>
              <a:rPr lang="en-US" sz="2200" dirty="0" smtClean="0"/>
              <a:t>, that your sins may be blotted out, so that times of refreshing may come from the presence of the Lord (Acts 3:19).</a:t>
            </a:r>
          </a:p>
          <a:p>
            <a:pPr>
              <a:lnSpc>
                <a:spcPts val="2800"/>
              </a:lnSpc>
            </a:pPr>
            <a:r>
              <a:rPr lang="en-US" sz="2200" dirty="0" smtClean="0"/>
              <a:t>For they themselves declare concerning us what manner of entry we had to you, and how you </a:t>
            </a:r>
            <a:r>
              <a:rPr lang="en-US" sz="2200" dirty="0" smtClean="0">
                <a:solidFill>
                  <a:srgbClr val="FF0000"/>
                </a:solidFill>
              </a:rPr>
              <a:t>turned to God from idols</a:t>
            </a:r>
            <a:r>
              <a:rPr lang="en-US" sz="2200" dirty="0" smtClean="0"/>
              <a:t> to serve the living and true God (1 Thess. 1:9).</a:t>
            </a:r>
          </a:p>
          <a:p>
            <a:pPr>
              <a:lnSpc>
                <a:spcPts val="2800"/>
              </a:lnSpc>
            </a:pPr>
            <a:r>
              <a:rPr lang="en-US" sz="2200" dirty="0" smtClean="0"/>
              <a:t>Brethren, if anyone among you wanders from the truth, and someone </a:t>
            </a:r>
            <a:r>
              <a:rPr lang="en-US" sz="2200" dirty="0" smtClean="0">
                <a:solidFill>
                  <a:srgbClr val="FF0000"/>
                </a:solidFill>
              </a:rPr>
              <a:t>turns him back</a:t>
            </a:r>
            <a:r>
              <a:rPr lang="en-US" sz="2200" dirty="0" smtClean="0"/>
              <a:t>, let him know that he who turns a sinner from the error of his way will save a soul from death and cover a multitude of sins (Jas. 5:19-20).</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dissolv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dissolv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dissolv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dissolve">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2162"/>
          </a:xfrm>
          <a:solidFill>
            <a:schemeClr val="tx2"/>
          </a:solidFill>
        </p:spPr>
        <p:txBody>
          <a:bodyPr>
            <a:noAutofit/>
          </a:bodyPr>
          <a:lstStyle/>
          <a:p>
            <a:pPr algn="l"/>
            <a:r>
              <a:rPr lang="en-US" sz="2800" b="1" dirty="0" smtClean="0">
                <a:solidFill>
                  <a:schemeClr val="bg1"/>
                </a:solidFill>
              </a:rPr>
              <a:t>The Spirit Converts Using the Power of Gospel</a:t>
            </a:r>
            <a:endParaRPr lang="en-US" sz="2800" dirty="0"/>
          </a:p>
        </p:txBody>
      </p:sp>
      <p:sp>
        <p:nvSpPr>
          <p:cNvPr id="3" name="Content Placeholder 2"/>
          <p:cNvSpPr>
            <a:spLocks noGrp="1"/>
          </p:cNvSpPr>
          <p:nvPr>
            <p:ph idx="1"/>
          </p:nvPr>
        </p:nvSpPr>
        <p:spPr>
          <a:xfrm>
            <a:off x="457200" y="1295400"/>
            <a:ext cx="8001000" cy="5257800"/>
          </a:xfrm>
        </p:spPr>
        <p:txBody>
          <a:bodyPr>
            <a:noAutofit/>
          </a:bodyPr>
          <a:lstStyle/>
          <a:p>
            <a:r>
              <a:rPr lang="en-US" sz="2800" dirty="0" smtClean="0"/>
              <a:t>People are converted or “born again” by the Word of the Spirit.</a:t>
            </a:r>
          </a:p>
          <a:p>
            <a:pPr lvl="1"/>
            <a:r>
              <a:rPr lang="en-US" sz="2300" dirty="0" smtClean="0"/>
              <a:t>The law of the LORD is perfect, converting the soul… (Ps. 19:7).</a:t>
            </a:r>
          </a:p>
          <a:p>
            <a:pPr lvl="1"/>
            <a:r>
              <a:rPr lang="en-US" sz="2300" dirty="0" smtClean="0"/>
              <a:t>Jesus answered and said to him, “Most assuredly, I say to you, unless one is born again, he cannot see the kingdom of God.”  Nicodemus said to Him, “How can a man be born when he is old? Can he enter a second time into his mother's womb and be born?” Jesus answered, “Most assuredly, I say to you, unless one is born of water and the Spirit, he cannot enter the kingdom of God” (Jn. 3:3-5).</a:t>
            </a:r>
          </a:p>
          <a:p>
            <a:pPr lvl="1"/>
            <a:r>
              <a:rPr lang="en-US" sz="2300" dirty="0" smtClean="0"/>
              <a:t>that He might sanctify and cleanse her with the washing of water by the word (Eph. 5:26).</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dissolv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dissolv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dissolv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dissolve">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952500" y="274638"/>
            <a:ext cx="7239000" cy="563562"/>
          </a:xfrm>
          <a:solidFill>
            <a:schemeClr val="tx2"/>
          </a:solidFill>
        </p:spPr>
        <p:txBody>
          <a:bodyPr>
            <a:noAutofit/>
          </a:bodyPr>
          <a:lstStyle/>
          <a:p>
            <a:r>
              <a:rPr lang="en-US" sz="3600" dirty="0" smtClean="0">
                <a:solidFill>
                  <a:schemeClr val="bg1"/>
                </a:solidFill>
              </a:rPr>
              <a:t>The Spirit and the Word</a:t>
            </a:r>
            <a:endParaRPr lang="en-US" sz="3600" dirty="0">
              <a:solidFill>
                <a:schemeClr val="bg1"/>
              </a:solidFill>
            </a:endParaRPr>
          </a:p>
        </p:txBody>
      </p:sp>
      <p:graphicFrame>
        <p:nvGraphicFramePr>
          <p:cNvPr id="3" name="Table 2"/>
          <p:cNvGraphicFramePr>
            <a:graphicFrameLocks noGrp="1"/>
          </p:cNvGraphicFramePr>
          <p:nvPr/>
        </p:nvGraphicFramePr>
        <p:xfrm>
          <a:off x="381001" y="914400"/>
          <a:ext cx="8305799" cy="5760717"/>
        </p:xfrm>
        <a:graphic>
          <a:graphicData uri="http://schemas.openxmlformats.org/drawingml/2006/table">
            <a:tbl>
              <a:tblPr firstRow="1" bandRow="1">
                <a:tableStyleId>{5C22544A-7EE6-4342-B048-85BDC9FD1C3A}</a:tableStyleId>
              </a:tblPr>
              <a:tblGrid>
                <a:gridCol w="3446023"/>
                <a:gridCol w="1570351"/>
                <a:gridCol w="3289425"/>
              </a:tblGrid>
              <a:tr h="598154">
                <a:tc>
                  <a:txBody>
                    <a:bodyPr/>
                    <a:lstStyle/>
                    <a:p>
                      <a:pPr algn="ctr"/>
                      <a:r>
                        <a:rPr lang="en-US" sz="2800" dirty="0" smtClean="0"/>
                        <a:t>Spirit</a:t>
                      </a:r>
                      <a:endParaRPr lang="en-US" sz="2800" dirty="0"/>
                    </a:p>
                  </a:txBody>
                  <a:tcPr/>
                </a:tc>
                <a:tc>
                  <a:txBody>
                    <a:bodyPr/>
                    <a:lstStyle/>
                    <a:p>
                      <a:pPr algn="ctr"/>
                      <a:r>
                        <a:rPr lang="en-US" sz="2800" b="1" dirty="0" smtClean="0"/>
                        <a:t>Action</a:t>
                      </a:r>
                      <a:endParaRPr lang="en-US" sz="2800" b="1" dirty="0"/>
                    </a:p>
                  </a:txBody>
                  <a:tcPr anchor="ctr"/>
                </a:tc>
                <a:tc>
                  <a:txBody>
                    <a:bodyPr/>
                    <a:lstStyle/>
                    <a:p>
                      <a:pPr algn="ctr"/>
                      <a:r>
                        <a:rPr lang="en-US" sz="2800" dirty="0" smtClean="0"/>
                        <a:t>Word</a:t>
                      </a:r>
                      <a:endParaRPr lang="en-US" sz="2800" dirty="0"/>
                    </a:p>
                  </a:txBody>
                  <a:tcPr/>
                </a:tc>
              </a:tr>
              <a:tr h="1230644">
                <a:tc>
                  <a:txBody>
                    <a:bodyPr/>
                    <a:lstStyle/>
                    <a:p>
                      <a:r>
                        <a:rPr lang="en-US" sz="1800" dirty="0" smtClean="0"/>
                        <a:t>…but according to His mercy He </a:t>
                      </a:r>
                      <a:r>
                        <a:rPr lang="en-US" sz="1800" b="1" dirty="0" smtClean="0"/>
                        <a:t>saved</a:t>
                      </a:r>
                      <a:r>
                        <a:rPr lang="en-US" sz="1800" dirty="0" smtClean="0"/>
                        <a:t> us, through the </a:t>
                      </a:r>
                      <a:r>
                        <a:rPr lang="en-US" sz="1800" b="0" dirty="0" smtClean="0"/>
                        <a:t>washing</a:t>
                      </a:r>
                      <a:r>
                        <a:rPr lang="en-US" sz="1800" dirty="0" smtClean="0"/>
                        <a:t> of regeneration and renewing of the Holy Spirit (Titus 3:5).</a:t>
                      </a:r>
                    </a:p>
                  </a:txBody>
                  <a:tcPr/>
                </a:tc>
                <a:tc>
                  <a:txBody>
                    <a:bodyPr/>
                    <a:lstStyle/>
                    <a:p>
                      <a:pPr algn="ctr"/>
                      <a:r>
                        <a:rPr lang="en-US" sz="2200" b="1" dirty="0" smtClean="0"/>
                        <a:t>Saves</a:t>
                      </a:r>
                      <a:endParaRPr lang="en-US" sz="2200" b="1" dirty="0"/>
                    </a:p>
                  </a:txBody>
                  <a:tcPr anchor="ctr"/>
                </a:tc>
                <a:tc>
                  <a:txBody>
                    <a:bodyPr/>
                    <a:lstStyle/>
                    <a:p>
                      <a:r>
                        <a:rPr lang="en-US" sz="1800" dirty="0" smtClean="0"/>
                        <a:t>…receive with meekness the implanted word, which is able to </a:t>
                      </a:r>
                      <a:r>
                        <a:rPr lang="en-US" sz="1800" b="1" dirty="0" smtClean="0"/>
                        <a:t>save</a:t>
                      </a:r>
                      <a:r>
                        <a:rPr lang="en-US" sz="1800" dirty="0" smtClean="0"/>
                        <a:t> your souls (Jas. 1:21).</a:t>
                      </a:r>
                    </a:p>
                  </a:txBody>
                  <a:tcPr/>
                </a:tc>
              </a:tr>
              <a:tr h="1828800">
                <a:tc>
                  <a:txBody>
                    <a:bodyPr/>
                    <a:lstStyle/>
                    <a:p>
                      <a:r>
                        <a:rPr lang="en-US" sz="1800" dirty="0" smtClean="0"/>
                        <a:t>And such were some of you. But you were </a:t>
                      </a:r>
                      <a:r>
                        <a:rPr lang="en-US" sz="1800" b="1" dirty="0" smtClean="0"/>
                        <a:t>washed</a:t>
                      </a:r>
                      <a:r>
                        <a:rPr lang="en-US" sz="1800" dirty="0" smtClean="0"/>
                        <a:t>, but you were </a:t>
                      </a:r>
                      <a:r>
                        <a:rPr lang="en-US" sz="1800" b="1" dirty="0" smtClean="0"/>
                        <a:t>sanctified</a:t>
                      </a:r>
                      <a:r>
                        <a:rPr lang="en-US" sz="1800" dirty="0" smtClean="0"/>
                        <a:t>, but you were justified in the name of the Lord Jesus and by the Spirit of our God</a:t>
                      </a:r>
                      <a:r>
                        <a:rPr lang="en-US" sz="1800" baseline="0" dirty="0" smtClean="0"/>
                        <a:t> </a:t>
                      </a:r>
                      <a:r>
                        <a:rPr lang="en-US" sz="1800" dirty="0" smtClean="0"/>
                        <a:t>(1 Cor. 6:11).</a:t>
                      </a:r>
                    </a:p>
                  </a:txBody>
                  <a:tcPr/>
                </a:tc>
                <a:tc>
                  <a:txBody>
                    <a:bodyPr/>
                    <a:lstStyle/>
                    <a:p>
                      <a:pPr algn="ctr"/>
                      <a:r>
                        <a:rPr lang="en-US" sz="2200" b="1" dirty="0" smtClean="0"/>
                        <a:t>Sanctifies</a:t>
                      </a:r>
                    </a:p>
                    <a:p>
                      <a:pPr algn="ctr"/>
                      <a:endParaRPr lang="en-US" sz="2200" b="1" dirty="0" smtClean="0"/>
                    </a:p>
                    <a:p>
                      <a:pPr algn="ctr"/>
                      <a:r>
                        <a:rPr lang="en-US" sz="2200" b="1" dirty="0" smtClean="0"/>
                        <a:t>Cleanses</a:t>
                      </a:r>
                      <a:endParaRPr lang="en-US" sz="2200" b="1" dirty="0"/>
                    </a:p>
                  </a:txBody>
                  <a:tcPr anchor="ctr"/>
                </a:tc>
                <a:tc>
                  <a:txBody>
                    <a:bodyPr/>
                    <a:lstStyle/>
                    <a:p>
                      <a:r>
                        <a:rPr lang="en-US" sz="1800" b="1" dirty="0" smtClean="0"/>
                        <a:t>Sanctify</a:t>
                      </a:r>
                      <a:r>
                        <a:rPr lang="en-US" sz="1800" dirty="0" smtClean="0"/>
                        <a:t> them by Your truth. Your word is truth (Jn.</a:t>
                      </a:r>
                      <a:r>
                        <a:rPr lang="en-US" sz="1800" baseline="0" dirty="0" smtClean="0"/>
                        <a:t> </a:t>
                      </a:r>
                      <a:r>
                        <a:rPr lang="en-US" sz="1800" dirty="0" smtClean="0"/>
                        <a:t>17:17).</a:t>
                      </a:r>
                    </a:p>
                    <a:p>
                      <a:endParaRPr lang="en-US" sz="1800" dirty="0" smtClean="0"/>
                    </a:p>
                    <a:p>
                      <a:r>
                        <a:rPr lang="en-US" sz="1800" dirty="0" smtClean="0"/>
                        <a:t>You are already </a:t>
                      </a:r>
                      <a:r>
                        <a:rPr lang="en-US" sz="1800" b="1" dirty="0" smtClean="0"/>
                        <a:t>clean</a:t>
                      </a:r>
                      <a:r>
                        <a:rPr lang="en-US" sz="1800" dirty="0" smtClean="0"/>
                        <a:t> because of the word which I have spoken to you (Jn.</a:t>
                      </a:r>
                      <a:r>
                        <a:rPr lang="en-US" sz="1800" baseline="0" dirty="0" smtClean="0"/>
                        <a:t> </a:t>
                      </a:r>
                      <a:r>
                        <a:rPr lang="en-US" sz="1800" dirty="0" smtClean="0"/>
                        <a:t>15:3).</a:t>
                      </a:r>
                    </a:p>
                  </a:txBody>
                  <a:tcPr/>
                </a:tc>
              </a:tr>
              <a:tr h="527783">
                <a:tc>
                  <a:txBody>
                    <a:bodyPr/>
                    <a:lstStyle/>
                    <a:p>
                      <a:r>
                        <a:rPr lang="en-US" sz="1800" dirty="0" smtClean="0"/>
                        <a:t>For as many as are </a:t>
                      </a:r>
                      <a:r>
                        <a:rPr lang="en-US" sz="1800" b="1" dirty="0" smtClean="0"/>
                        <a:t>led</a:t>
                      </a:r>
                      <a:r>
                        <a:rPr lang="en-US" sz="1800" dirty="0" smtClean="0"/>
                        <a:t> by the Spirit of God, these are sons of God</a:t>
                      </a:r>
                      <a:r>
                        <a:rPr lang="en-US" sz="1800" baseline="0" dirty="0" smtClean="0"/>
                        <a:t> </a:t>
                      </a:r>
                      <a:r>
                        <a:rPr lang="en-US" sz="1800" dirty="0" smtClean="0"/>
                        <a:t>(Rom. 8:14).</a:t>
                      </a:r>
                    </a:p>
                  </a:txBody>
                  <a:tcPr/>
                </a:tc>
                <a:tc>
                  <a:txBody>
                    <a:bodyPr/>
                    <a:lstStyle/>
                    <a:p>
                      <a:pPr algn="ctr"/>
                      <a:r>
                        <a:rPr lang="en-US" sz="2200" b="1" dirty="0" smtClean="0"/>
                        <a:t>Leads</a:t>
                      </a:r>
                      <a:endParaRPr lang="en-US" sz="2200" b="1" dirty="0"/>
                    </a:p>
                  </a:txBody>
                  <a:tcPr anchor="ctr"/>
                </a:tc>
                <a:tc>
                  <a:txBody>
                    <a:bodyPr/>
                    <a:lstStyle/>
                    <a:p>
                      <a:r>
                        <a:rPr lang="en-US" sz="1800" dirty="0" smtClean="0"/>
                        <a:t>Your word is a </a:t>
                      </a:r>
                      <a:r>
                        <a:rPr lang="en-US" sz="1800" b="1" dirty="0" smtClean="0"/>
                        <a:t>lamp</a:t>
                      </a:r>
                      <a:r>
                        <a:rPr lang="en-US" sz="1800" dirty="0" smtClean="0"/>
                        <a:t> to my feet and a </a:t>
                      </a:r>
                      <a:r>
                        <a:rPr lang="en-US" sz="1800" b="1" dirty="0" smtClean="0"/>
                        <a:t>light</a:t>
                      </a:r>
                      <a:r>
                        <a:rPr lang="en-US" sz="1800" dirty="0" smtClean="0"/>
                        <a:t> to my path (Ps. 119:105).</a:t>
                      </a:r>
                    </a:p>
                  </a:txBody>
                  <a:tcPr/>
                </a:tc>
              </a:tr>
              <a:tr h="527783">
                <a:tc>
                  <a:txBody>
                    <a:bodyPr/>
                    <a:lstStyle/>
                    <a:p>
                      <a:r>
                        <a:rPr lang="en-US" sz="1800" dirty="0" smtClean="0"/>
                        <a:t>"You stiffnecked and uncircumcised in heart and ears! You always </a:t>
                      </a:r>
                      <a:r>
                        <a:rPr lang="en-US" sz="1800" b="1" dirty="0" smtClean="0"/>
                        <a:t>resist</a:t>
                      </a:r>
                      <a:r>
                        <a:rPr lang="en-US" sz="1800" dirty="0" smtClean="0"/>
                        <a:t> the Holy Spirit…</a:t>
                      </a:r>
                      <a:r>
                        <a:rPr lang="en-US" sz="1800" baseline="0" dirty="0" smtClean="0"/>
                        <a:t> </a:t>
                      </a:r>
                      <a:r>
                        <a:rPr lang="en-US" sz="1800" dirty="0" smtClean="0"/>
                        <a:t>(Acts 7:51).</a:t>
                      </a:r>
                    </a:p>
                  </a:txBody>
                  <a:tcPr/>
                </a:tc>
                <a:tc>
                  <a:txBody>
                    <a:bodyPr/>
                    <a:lstStyle/>
                    <a:p>
                      <a:pPr algn="ctr"/>
                      <a:r>
                        <a:rPr lang="en-US" sz="2200" b="1" dirty="0" smtClean="0"/>
                        <a:t>Is Resisted</a:t>
                      </a:r>
                      <a:endParaRPr lang="en-US" sz="2200" b="1" dirty="0"/>
                    </a:p>
                  </a:txBody>
                  <a:tcPr anchor="ctr"/>
                </a:tc>
                <a:tc>
                  <a:txBody>
                    <a:bodyPr/>
                    <a:lstStyle/>
                    <a:p>
                      <a:r>
                        <a:rPr lang="en-US" sz="1800" dirty="0" smtClean="0"/>
                        <a:t>Now as Jannes and Jambres resisted Moses, so do these also </a:t>
                      </a:r>
                      <a:r>
                        <a:rPr lang="en-US" sz="1800" b="1" dirty="0" smtClean="0"/>
                        <a:t>resist</a:t>
                      </a:r>
                      <a:r>
                        <a:rPr lang="en-US" sz="1800" dirty="0" smtClean="0"/>
                        <a:t> the truth… (2 Tim. 3:8).</a:t>
                      </a:r>
                    </a:p>
                  </a:txBody>
                  <a:tcPr/>
                </a:tc>
              </a:tr>
            </a:tbl>
          </a:graphicData>
        </a:graphic>
      </p:graphicFrame>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274638"/>
            <a:ext cx="7239000" cy="563562"/>
          </a:xfrm>
          <a:solidFill>
            <a:schemeClr val="tx2"/>
          </a:solidFill>
        </p:spPr>
        <p:txBody>
          <a:bodyPr>
            <a:noAutofit/>
          </a:bodyPr>
          <a:lstStyle/>
          <a:p>
            <a:r>
              <a:rPr lang="en-US" sz="3600" dirty="0" smtClean="0">
                <a:solidFill>
                  <a:schemeClr val="bg1"/>
                </a:solidFill>
              </a:rPr>
              <a:t>The Spirit and the Word</a:t>
            </a:r>
            <a:endParaRPr lang="en-US" sz="3600" dirty="0">
              <a:solidFill>
                <a:schemeClr val="bg1"/>
              </a:solidFill>
            </a:endParaRPr>
          </a:p>
        </p:txBody>
      </p:sp>
      <p:graphicFrame>
        <p:nvGraphicFramePr>
          <p:cNvPr id="3" name="Table 2"/>
          <p:cNvGraphicFramePr>
            <a:graphicFrameLocks noGrp="1"/>
          </p:cNvGraphicFramePr>
          <p:nvPr/>
        </p:nvGraphicFramePr>
        <p:xfrm>
          <a:off x="304800" y="1063006"/>
          <a:ext cx="8458200" cy="4770119"/>
        </p:xfrm>
        <a:graphic>
          <a:graphicData uri="http://schemas.openxmlformats.org/drawingml/2006/table">
            <a:tbl>
              <a:tblPr firstRow="1" bandRow="1">
                <a:tableStyleId>{5C22544A-7EE6-4342-B048-85BDC9FD1C3A}</a:tableStyleId>
              </a:tblPr>
              <a:tblGrid>
                <a:gridCol w="3509254"/>
                <a:gridCol w="1485113"/>
                <a:gridCol w="3463833"/>
              </a:tblGrid>
              <a:tr h="598154">
                <a:tc>
                  <a:txBody>
                    <a:bodyPr/>
                    <a:lstStyle/>
                    <a:p>
                      <a:pPr algn="ctr"/>
                      <a:r>
                        <a:rPr lang="en-US" sz="2800" dirty="0" smtClean="0"/>
                        <a:t>Spirit</a:t>
                      </a:r>
                      <a:endParaRPr lang="en-US" sz="2800" dirty="0"/>
                    </a:p>
                  </a:txBody>
                  <a:tcPr/>
                </a:tc>
                <a:tc>
                  <a:txBody>
                    <a:bodyPr/>
                    <a:lstStyle/>
                    <a:p>
                      <a:pPr algn="ctr"/>
                      <a:r>
                        <a:rPr lang="en-US" sz="2800" b="1" dirty="0" smtClean="0"/>
                        <a:t>Action</a:t>
                      </a:r>
                      <a:endParaRPr lang="en-US" sz="2800" b="1" dirty="0"/>
                    </a:p>
                  </a:txBody>
                  <a:tcPr anchor="ctr"/>
                </a:tc>
                <a:tc>
                  <a:txBody>
                    <a:bodyPr/>
                    <a:lstStyle/>
                    <a:p>
                      <a:pPr algn="ctr"/>
                      <a:r>
                        <a:rPr lang="en-US" sz="2800" dirty="0" smtClean="0"/>
                        <a:t>Word</a:t>
                      </a:r>
                      <a:endParaRPr lang="en-US" sz="2800" dirty="0"/>
                    </a:p>
                  </a:txBody>
                  <a:tcPr/>
                </a:tc>
              </a:tr>
              <a:tr h="1230644">
                <a:tc>
                  <a:txBody>
                    <a:bodyPr/>
                    <a:lstStyle/>
                    <a:p>
                      <a:r>
                        <a:rPr lang="en-US" sz="1800" dirty="0" smtClean="0"/>
                        <a:t>who also made us sufficient as ministers of the new covenant, not of the letter but of the Spirit; for the letter kills, but the Spirit </a:t>
                      </a:r>
                      <a:r>
                        <a:rPr lang="en-US" sz="1800" b="1" dirty="0" smtClean="0"/>
                        <a:t>gives life </a:t>
                      </a:r>
                      <a:r>
                        <a:rPr lang="en-US" sz="1800" dirty="0" smtClean="0"/>
                        <a:t>(2 Cor. 3:6).</a:t>
                      </a:r>
                    </a:p>
                  </a:txBody>
                  <a:tcPr/>
                </a:tc>
                <a:tc>
                  <a:txBody>
                    <a:bodyPr/>
                    <a:lstStyle/>
                    <a:p>
                      <a:pPr algn="ctr"/>
                      <a:r>
                        <a:rPr lang="en-US" sz="2200" b="1" dirty="0" smtClean="0"/>
                        <a:t>Begets</a:t>
                      </a:r>
                      <a:endParaRPr lang="en-US" sz="2200" b="1" dirty="0"/>
                    </a:p>
                  </a:txBody>
                  <a:tcPr anchor="ctr"/>
                </a:tc>
                <a:tc>
                  <a:txBody>
                    <a:bodyPr/>
                    <a:lstStyle/>
                    <a:p>
                      <a:r>
                        <a:rPr lang="en-US" sz="1800" dirty="0" smtClean="0"/>
                        <a:t>Of His own will He brought us forth by the word of truth, that we might be a kind of firstfruits of His creatures (Jas. 1:18).</a:t>
                      </a:r>
                    </a:p>
                  </a:txBody>
                  <a:tcPr/>
                </a:tc>
              </a:tr>
              <a:tr h="1520206">
                <a:tc>
                  <a:txBody>
                    <a:bodyPr/>
                    <a:lstStyle/>
                    <a:p>
                      <a:r>
                        <a:rPr lang="en-US" sz="1800" dirty="0" smtClean="0"/>
                        <a:t>You also gave Your good Spirit to </a:t>
                      </a:r>
                      <a:r>
                        <a:rPr lang="en-US" sz="1800" b="1" dirty="0" smtClean="0"/>
                        <a:t>instruct</a:t>
                      </a:r>
                      <a:r>
                        <a:rPr lang="en-US" sz="1800" dirty="0" smtClean="0"/>
                        <a:t> them, And did not withhold Your manna from their mouth, And gave them water for their thirst (Neh. 9:20).</a:t>
                      </a:r>
                    </a:p>
                  </a:txBody>
                  <a:tcPr/>
                </a:tc>
                <a:tc>
                  <a:txBody>
                    <a:bodyPr/>
                    <a:lstStyle/>
                    <a:p>
                      <a:pPr algn="ctr"/>
                      <a:r>
                        <a:rPr lang="en-US" sz="2200" b="1" dirty="0" smtClean="0"/>
                        <a:t>Instructs</a:t>
                      </a:r>
                      <a:endParaRPr lang="en-US" sz="2200" b="1" dirty="0"/>
                    </a:p>
                  </a:txBody>
                  <a:tcPr anchor="ctr"/>
                </a:tc>
                <a:tc>
                  <a:txBody>
                    <a:bodyPr/>
                    <a:lstStyle/>
                    <a:p>
                      <a:r>
                        <a:rPr lang="en-US" sz="1800" dirty="0" smtClean="0"/>
                        <a:t>All Scripture is given by inspiration of God, and is profitable for doctrine, for reproof, for correction, for </a:t>
                      </a:r>
                      <a:r>
                        <a:rPr lang="en-US" sz="1800" b="1" dirty="0" smtClean="0"/>
                        <a:t>instruction</a:t>
                      </a:r>
                      <a:r>
                        <a:rPr lang="en-US" sz="1800" dirty="0" smtClean="0"/>
                        <a:t> in righteousness (2 Tim. 3:16).</a:t>
                      </a:r>
                    </a:p>
                  </a:txBody>
                  <a:tcPr/>
                </a:tc>
              </a:tr>
              <a:tr h="527783">
                <a:tc>
                  <a:txBody>
                    <a:bodyPr/>
                    <a:lstStyle/>
                    <a:p>
                      <a:r>
                        <a:rPr lang="en-US" sz="1800" dirty="0" smtClean="0"/>
                        <a:t>The Spirit Himself bears </a:t>
                      </a:r>
                      <a:r>
                        <a:rPr lang="en-US" sz="1800" b="1" dirty="0" smtClean="0"/>
                        <a:t>witness</a:t>
                      </a:r>
                      <a:r>
                        <a:rPr lang="en-US" sz="1800" dirty="0" smtClean="0"/>
                        <a:t> with our spirit that we are children of God (Rom. 8:16).</a:t>
                      </a:r>
                    </a:p>
                  </a:txBody>
                  <a:tcPr/>
                </a:tc>
                <a:tc>
                  <a:txBody>
                    <a:bodyPr/>
                    <a:lstStyle/>
                    <a:p>
                      <a:pPr algn="ctr"/>
                      <a:r>
                        <a:rPr lang="en-US" sz="2200" b="1" dirty="0" smtClean="0"/>
                        <a:t>Witnesses</a:t>
                      </a:r>
                      <a:endParaRPr lang="en-US" sz="2200" b="1" dirty="0"/>
                    </a:p>
                  </a:txBody>
                  <a:tcPr anchor="ctr"/>
                </a:tc>
                <a:tc>
                  <a:txBody>
                    <a:bodyPr/>
                    <a:lstStyle/>
                    <a:p>
                      <a:r>
                        <a:rPr lang="en-US" sz="1800" dirty="0" smtClean="0"/>
                        <a:t>"You search the Scriptures, for in them you think you have eternal life; and these are they which </a:t>
                      </a:r>
                      <a:r>
                        <a:rPr lang="en-US" sz="1800" b="1" dirty="0" smtClean="0"/>
                        <a:t>testify</a:t>
                      </a:r>
                      <a:r>
                        <a:rPr lang="en-US" sz="1800" dirty="0" smtClean="0"/>
                        <a:t> of Me (Jn. 5:39).</a:t>
                      </a:r>
                    </a:p>
                  </a:txBody>
                  <a:tcPr/>
                </a:tc>
              </a:tr>
            </a:tbl>
          </a:graphicData>
        </a:graphic>
      </p:graphicFrame>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952500" y="274638"/>
            <a:ext cx="7239000" cy="563562"/>
          </a:xfrm>
          <a:solidFill>
            <a:schemeClr val="tx2"/>
          </a:solidFill>
        </p:spPr>
        <p:txBody>
          <a:bodyPr>
            <a:noAutofit/>
          </a:bodyPr>
          <a:lstStyle/>
          <a:p>
            <a:r>
              <a:rPr lang="en-US" sz="3600" dirty="0" smtClean="0">
                <a:solidFill>
                  <a:schemeClr val="bg1"/>
                </a:solidFill>
              </a:rPr>
              <a:t>The Spirit and the Word</a:t>
            </a:r>
            <a:endParaRPr lang="en-US" sz="3600" dirty="0">
              <a:solidFill>
                <a:schemeClr val="bg1"/>
              </a:solidFill>
            </a:endParaRPr>
          </a:p>
        </p:txBody>
      </p:sp>
      <p:graphicFrame>
        <p:nvGraphicFramePr>
          <p:cNvPr id="3" name="Table 2"/>
          <p:cNvGraphicFramePr>
            <a:graphicFrameLocks noGrp="1"/>
          </p:cNvGraphicFramePr>
          <p:nvPr/>
        </p:nvGraphicFramePr>
        <p:xfrm>
          <a:off x="304800" y="1093486"/>
          <a:ext cx="8534400" cy="4621513"/>
        </p:xfrm>
        <a:graphic>
          <a:graphicData uri="http://schemas.openxmlformats.org/drawingml/2006/table">
            <a:tbl>
              <a:tblPr firstRow="1" bandRow="1">
                <a:tableStyleId>{5C22544A-7EE6-4342-B048-85BDC9FD1C3A}</a:tableStyleId>
              </a:tblPr>
              <a:tblGrid>
                <a:gridCol w="3540869"/>
                <a:gridCol w="1498492"/>
                <a:gridCol w="3495039"/>
              </a:tblGrid>
              <a:tr h="598154">
                <a:tc>
                  <a:txBody>
                    <a:bodyPr/>
                    <a:lstStyle/>
                    <a:p>
                      <a:pPr algn="ctr"/>
                      <a:r>
                        <a:rPr lang="en-US" sz="2800" dirty="0" smtClean="0"/>
                        <a:t>Spirit</a:t>
                      </a:r>
                      <a:endParaRPr lang="en-US" sz="2800" dirty="0"/>
                    </a:p>
                  </a:txBody>
                  <a:tcPr/>
                </a:tc>
                <a:tc>
                  <a:txBody>
                    <a:bodyPr/>
                    <a:lstStyle/>
                    <a:p>
                      <a:pPr algn="ctr"/>
                      <a:r>
                        <a:rPr lang="en-US" sz="2800" b="1" dirty="0" smtClean="0"/>
                        <a:t>Action</a:t>
                      </a:r>
                      <a:endParaRPr lang="en-US" sz="2800" b="1" dirty="0"/>
                    </a:p>
                  </a:txBody>
                  <a:tcPr anchor="ctr"/>
                </a:tc>
                <a:tc>
                  <a:txBody>
                    <a:bodyPr/>
                    <a:lstStyle/>
                    <a:p>
                      <a:pPr algn="ctr"/>
                      <a:r>
                        <a:rPr lang="en-US" sz="2800" dirty="0" smtClean="0"/>
                        <a:t>Word</a:t>
                      </a:r>
                      <a:endParaRPr lang="en-US" sz="2800" dirty="0"/>
                    </a:p>
                  </a:txBody>
                  <a:tcPr/>
                </a:tc>
              </a:tr>
              <a:tr h="1230644">
                <a:tc>
                  <a:txBody>
                    <a:bodyPr/>
                    <a:lstStyle/>
                    <a:p>
                      <a:r>
                        <a:rPr lang="en-US" sz="1800" dirty="0" smtClean="0"/>
                        <a:t>And when He has come, He will </a:t>
                      </a:r>
                      <a:r>
                        <a:rPr lang="en-US" sz="1800" b="1" dirty="0" smtClean="0"/>
                        <a:t>convict</a:t>
                      </a:r>
                      <a:r>
                        <a:rPr lang="en-US" sz="1800" dirty="0" smtClean="0"/>
                        <a:t> the world of sin, and of righteousness, and of judgment</a:t>
                      </a:r>
                      <a:r>
                        <a:rPr lang="en-US" sz="1800" baseline="0" dirty="0" smtClean="0"/>
                        <a:t> </a:t>
                      </a:r>
                      <a:r>
                        <a:rPr lang="en-US" sz="1800" dirty="0" smtClean="0"/>
                        <a:t>(Jn. 16:8).</a:t>
                      </a:r>
                    </a:p>
                  </a:txBody>
                  <a:tcPr/>
                </a:tc>
                <a:tc>
                  <a:txBody>
                    <a:bodyPr/>
                    <a:lstStyle/>
                    <a:p>
                      <a:pPr algn="ctr"/>
                      <a:r>
                        <a:rPr lang="en-US" sz="2200" b="1" dirty="0" smtClean="0"/>
                        <a:t>Convicts</a:t>
                      </a:r>
                      <a:endParaRPr lang="en-US" sz="2200" b="1" dirty="0"/>
                    </a:p>
                  </a:txBody>
                  <a:tcPr anchor="ctr"/>
                </a:tc>
                <a:tc>
                  <a:txBody>
                    <a:bodyPr/>
                    <a:lstStyle/>
                    <a:p>
                      <a:r>
                        <a:rPr lang="en-US" sz="1800" dirty="0" smtClean="0"/>
                        <a:t>holding fast the faithful word as he has been taught, that he may be able, by sound doctrine, both to exhort and </a:t>
                      </a:r>
                      <a:r>
                        <a:rPr lang="en-US" sz="1800" b="1" dirty="0" smtClean="0"/>
                        <a:t>convict</a:t>
                      </a:r>
                      <a:r>
                        <a:rPr lang="en-US" sz="1800" dirty="0" smtClean="0"/>
                        <a:t> those who contradict. (Titus 1:9).</a:t>
                      </a:r>
                    </a:p>
                  </a:txBody>
                  <a:tcPr/>
                </a:tc>
              </a:tr>
              <a:tr h="1520206">
                <a:tc>
                  <a:txBody>
                    <a:bodyPr/>
                    <a:lstStyle/>
                    <a:p>
                      <a:r>
                        <a:rPr lang="en-US" sz="1800" dirty="0" smtClean="0"/>
                        <a:t>Jesus answered, “Most assuredly, I say to you, unless one is </a:t>
                      </a:r>
                      <a:r>
                        <a:rPr lang="en-US" sz="1800" b="1" dirty="0" smtClean="0"/>
                        <a:t>born</a:t>
                      </a:r>
                      <a:r>
                        <a:rPr lang="en-US" sz="1800" dirty="0" smtClean="0"/>
                        <a:t> of water and the Spirit, he cannot enter the kingdom of God” (Jn. 3:5).</a:t>
                      </a:r>
                    </a:p>
                  </a:txBody>
                  <a:tcPr/>
                </a:tc>
                <a:tc>
                  <a:txBody>
                    <a:bodyPr/>
                    <a:lstStyle/>
                    <a:p>
                      <a:pPr algn="ctr"/>
                      <a:r>
                        <a:rPr lang="en-US" sz="2200" b="1" dirty="0" smtClean="0"/>
                        <a:t>New Birth</a:t>
                      </a:r>
                      <a:endParaRPr lang="en-US" sz="2200" b="1" dirty="0"/>
                    </a:p>
                  </a:txBody>
                  <a:tcPr anchor="ctr"/>
                </a:tc>
                <a:tc>
                  <a:txBody>
                    <a:bodyPr/>
                    <a:lstStyle/>
                    <a:p>
                      <a:r>
                        <a:rPr lang="en-US" sz="1800" dirty="0" smtClean="0"/>
                        <a:t>Since you have purified your souls in obeying the truth through the Spirit in sincere love of the brethren, love one another fervently with a pure heart, having been </a:t>
                      </a:r>
                      <a:r>
                        <a:rPr lang="en-US" sz="1800" b="1" dirty="0" smtClean="0"/>
                        <a:t>born again</a:t>
                      </a:r>
                      <a:r>
                        <a:rPr lang="en-US" sz="1800" dirty="0" smtClean="0"/>
                        <a:t>, not of corruptible seed but incorruptible, through the word of God which lives and abides forever,(1 Pet. 1:22-23).</a:t>
                      </a:r>
                    </a:p>
                  </a:txBody>
                  <a:tcPr/>
                </a:tc>
              </a:tr>
            </a:tbl>
          </a:graphicData>
        </a:graphic>
      </p:graphicFrame>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 name="Title 2"/>
          <p:cNvSpPr>
            <a:spLocks noGrp="1"/>
          </p:cNvSpPr>
          <p:nvPr>
            <p:ph type="title"/>
          </p:nvPr>
        </p:nvSpPr>
        <p:spPr>
          <a:solidFill>
            <a:schemeClr val="tx2"/>
          </a:solidFill>
        </p:spPr>
        <p:txBody>
          <a:bodyPr/>
          <a:lstStyle/>
          <a:p>
            <a:r>
              <a:rPr lang="en-US" dirty="0" smtClean="0">
                <a:solidFill>
                  <a:schemeClr val="bg1"/>
                </a:solidFill>
              </a:rPr>
              <a:t>The Spirit and the Word</a:t>
            </a:r>
            <a:endParaRPr lang="en-US" dirty="0">
              <a:solidFill>
                <a:schemeClr val="bg1"/>
              </a:solidFill>
            </a:endParaRPr>
          </a:p>
        </p:txBody>
      </p:sp>
      <p:sp>
        <p:nvSpPr>
          <p:cNvPr id="4" name="Content Placeholder 3"/>
          <p:cNvSpPr>
            <a:spLocks noGrp="1"/>
          </p:cNvSpPr>
          <p:nvPr>
            <p:ph idx="1"/>
          </p:nvPr>
        </p:nvSpPr>
        <p:spPr/>
        <p:txBody>
          <a:bodyPr/>
          <a:lstStyle/>
          <a:p>
            <a:r>
              <a:rPr lang="en-US" dirty="0" smtClean="0"/>
              <a:t>Notice—the Spirit does not convict and convert by exercising a mysterious or miraculous power.</a:t>
            </a:r>
          </a:p>
          <a:p>
            <a:r>
              <a:rPr lang="en-US" dirty="0" smtClean="0"/>
              <a:t>The Gospel—preached, believed, and obeyed is God’s power to save (Rom. 1:16).</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dissolve">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dissolve">
                                      <p:cBhvr>
                                        <p:cTn id="12" dur="500"/>
                                        <p:tgtEl>
                                          <p:spTgt spid="4">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tx2"/>
          </a:solidFill>
        </p:spPr>
        <p:txBody>
          <a:bodyPr/>
          <a:lstStyle/>
          <a:p>
            <a:pPr algn="l"/>
            <a:r>
              <a:rPr lang="en-US" dirty="0" smtClean="0">
                <a:solidFill>
                  <a:schemeClr val="bg1"/>
                </a:solidFill>
              </a:rPr>
              <a:t>Spirit-Guided Conversions</a:t>
            </a:r>
            <a:endParaRPr lang="en-US" dirty="0">
              <a:solidFill>
                <a:schemeClr val="bg1"/>
              </a:solidFill>
            </a:endParaRPr>
          </a:p>
        </p:txBody>
      </p:sp>
      <p:sp>
        <p:nvSpPr>
          <p:cNvPr id="3" name="Content Placeholder 2"/>
          <p:cNvSpPr>
            <a:spLocks noGrp="1"/>
          </p:cNvSpPr>
          <p:nvPr>
            <p:ph idx="1"/>
          </p:nvPr>
        </p:nvSpPr>
        <p:spPr>
          <a:xfrm>
            <a:off x="457200" y="1600200"/>
            <a:ext cx="8153400" cy="5105400"/>
          </a:xfrm>
        </p:spPr>
        <p:txBody>
          <a:bodyPr>
            <a:normAutofit fontScale="92500" lnSpcReduction="10000"/>
          </a:bodyPr>
          <a:lstStyle/>
          <a:p>
            <a:r>
              <a:rPr lang="en-US" dirty="0" smtClean="0"/>
              <a:t>Day of Pentecost in Acts 2.</a:t>
            </a:r>
          </a:p>
          <a:p>
            <a:r>
              <a:rPr lang="en-US" dirty="0" smtClean="0"/>
              <a:t>Samaritans in Acts 8:4-13.</a:t>
            </a:r>
          </a:p>
          <a:p>
            <a:r>
              <a:rPr lang="en-US" dirty="0" smtClean="0"/>
              <a:t>Eunuch in Acts 8:26-39.</a:t>
            </a:r>
          </a:p>
          <a:p>
            <a:r>
              <a:rPr lang="en-US" dirty="0" smtClean="0"/>
              <a:t>Conversion of Cornelius in Acts 10.</a:t>
            </a:r>
          </a:p>
          <a:p>
            <a:r>
              <a:rPr lang="en-US" dirty="0" smtClean="0"/>
              <a:t>Lydia in Acts 16:14-15.</a:t>
            </a:r>
          </a:p>
          <a:p>
            <a:r>
              <a:rPr lang="en-US" dirty="0" smtClean="0"/>
              <a:t>Philippians jailer in Acts 16:16-34.</a:t>
            </a:r>
          </a:p>
          <a:p>
            <a:r>
              <a:rPr lang="en-US" dirty="0" smtClean="0"/>
              <a:t>Corinthians in Acts 18:4, 8.</a:t>
            </a:r>
          </a:p>
          <a:p>
            <a:r>
              <a:rPr lang="en-US" b="1" dirty="0" smtClean="0">
                <a:solidFill>
                  <a:srgbClr val="FF0000"/>
                </a:solidFill>
              </a:rPr>
              <a:t>Sins were never forgiven by the baptism of the Holy Spirit, by emotional experiences, or by a mysterious influence.</a:t>
            </a:r>
            <a:endParaRPr lang="en-US" b="1" dirty="0">
              <a:solidFill>
                <a:srgbClr val="FF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dissolv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dissolv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dissolv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dissolv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9" presetClass="entr" presetSubtype="0"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dissolv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9" presetClass="entr" presetSubtype="0" fill="hold"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dissolv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9" presetClass="entr" presetSubtype="0" fill="hold"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dissolve">
                                      <p:cBhvr>
                                        <p:cTn id="37" dur="5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9" presetClass="entr" presetSubtype="0" fill="hold"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dissolve">
                                      <p:cBhvr>
                                        <p:cTn id="42"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6019800" cy="1143000"/>
          </a:xfrm>
          <a:solidFill>
            <a:srgbClr val="FF0000"/>
          </a:solidFill>
        </p:spPr>
        <p:txBody>
          <a:bodyPr>
            <a:noAutofit/>
          </a:bodyPr>
          <a:lstStyle/>
          <a:p>
            <a:pPr algn="l"/>
            <a:r>
              <a:rPr lang="en-US" sz="3600" b="1" dirty="0" smtClean="0">
                <a:solidFill>
                  <a:schemeClr val="bg1"/>
                </a:solidFill>
              </a:rPr>
              <a:t>Errors of a Direct Working of the Holy Spirit</a:t>
            </a:r>
            <a:endParaRPr lang="en-US" sz="3600" b="1" dirty="0">
              <a:solidFill>
                <a:schemeClr val="bg1"/>
              </a:solidFill>
            </a:endParaRPr>
          </a:p>
        </p:txBody>
      </p:sp>
      <p:sp>
        <p:nvSpPr>
          <p:cNvPr id="3" name="Content Placeholder 2"/>
          <p:cNvSpPr>
            <a:spLocks noGrp="1"/>
          </p:cNvSpPr>
          <p:nvPr>
            <p:ph idx="1"/>
          </p:nvPr>
        </p:nvSpPr>
        <p:spPr>
          <a:xfrm>
            <a:off x="457200" y="1600200"/>
            <a:ext cx="8229600" cy="4953000"/>
          </a:xfrm>
        </p:spPr>
        <p:txBody>
          <a:bodyPr/>
          <a:lstStyle/>
          <a:p>
            <a:r>
              <a:rPr lang="en-US" dirty="0" smtClean="0"/>
              <a:t>Rooted in doctrine of total depravity or inherited sin.</a:t>
            </a:r>
          </a:p>
          <a:p>
            <a:pPr lvl="1"/>
            <a:r>
              <a:rPr lang="en-US" dirty="0" smtClean="0"/>
              <a:t>Teaches man inherits a sin nature</a:t>
            </a:r>
          </a:p>
          <a:p>
            <a:pPr lvl="1"/>
            <a:r>
              <a:rPr lang="en-US" dirty="0" smtClean="0"/>
              <a:t>Spirit must work directly on the heart of man before he can be saved.</a:t>
            </a:r>
          </a:p>
          <a:p>
            <a:pPr lvl="1"/>
            <a:r>
              <a:rPr lang="en-US" dirty="0" smtClean="0"/>
              <a:t>This doctrine in many religious bodies: Catholic, Lutheran, Presbyterian, Methodist, Nazarene, Baptist, etc.</a:t>
            </a:r>
          </a:p>
          <a:p>
            <a:pPr lvl="1"/>
            <a:r>
              <a:rPr lang="en-US" dirty="0" smtClean="0"/>
              <a:t>Bible teaches that man is not born in sin, nor does he inherit sin (Ezek. 18:4, 20; Mt. 18:3; 1 Jn. 3:4).</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dissolv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dissolv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dissolv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dissolv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9" presetClass="entr" presetSubtype="0"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dissolve">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6019800" cy="1143000"/>
          </a:xfrm>
          <a:solidFill>
            <a:srgbClr val="FF0000"/>
          </a:solidFill>
        </p:spPr>
        <p:txBody>
          <a:bodyPr>
            <a:noAutofit/>
          </a:bodyPr>
          <a:lstStyle/>
          <a:p>
            <a:pPr algn="l"/>
            <a:r>
              <a:rPr lang="en-US" sz="3600" b="1" dirty="0" smtClean="0">
                <a:solidFill>
                  <a:schemeClr val="bg1"/>
                </a:solidFill>
              </a:rPr>
              <a:t>Errors of a Direct Working of the Holy Spirit</a:t>
            </a:r>
            <a:endParaRPr lang="en-US" sz="3600" b="1" dirty="0">
              <a:solidFill>
                <a:schemeClr val="bg1"/>
              </a:solidFill>
            </a:endParaRPr>
          </a:p>
        </p:txBody>
      </p:sp>
      <p:sp>
        <p:nvSpPr>
          <p:cNvPr id="3" name="Content Placeholder 2"/>
          <p:cNvSpPr>
            <a:spLocks noGrp="1"/>
          </p:cNvSpPr>
          <p:nvPr>
            <p:ph idx="1"/>
          </p:nvPr>
        </p:nvSpPr>
        <p:spPr>
          <a:xfrm>
            <a:off x="457200" y="1600200"/>
            <a:ext cx="8229600" cy="4953000"/>
          </a:xfrm>
        </p:spPr>
        <p:txBody>
          <a:bodyPr>
            <a:normAutofit/>
          </a:bodyPr>
          <a:lstStyle/>
          <a:p>
            <a:r>
              <a:rPr lang="en-US" dirty="0" smtClean="0"/>
              <a:t>Appeals to emotionalism and physical sensations, rather than the heart which learns, understands, &amp; obeys.</a:t>
            </a:r>
          </a:p>
          <a:p>
            <a:pPr lvl="1"/>
            <a:r>
              <a:rPr lang="en-US" dirty="0" smtClean="0"/>
              <a:t>Must be taught &amp; learn before coming to God (John 6:44-45)</a:t>
            </a:r>
          </a:p>
          <a:p>
            <a:pPr lvl="1"/>
            <a:r>
              <a:rPr lang="en-US" dirty="0" smtClean="0"/>
              <a:t>Must obey from the heart (Rom. 6:17)</a:t>
            </a:r>
          </a:p>
          <a:p>
            <a:pPr lvl="1"/>
            <a:r>
              <a:rPr lang="en-US" dirty="0" smtClean="0"/>
              <a:t>Must hear, believe, and obey the Word in order to be saved (Lk. 8:11-12)</a:t>
            </a:r>
          </a:p>
          <a:p>
            <a:pPr lvl="1"/>
            <a:r>
              <a:rPr lang="en-US" dirty="0" smtClean="0"/>
              <a:t>Cannot obey from the heart what you haven’t heard and learned!</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dissolv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dissolv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dissolv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dissolv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9" presetClass="entr" presetSubtype="0"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dissolve">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pic>
        <p:nvPicPr>
          <p:cNvPr id="8" name="Picture 7" descr="Dove.jpg"/>
          <p:cNvPicPr>
            <a:picLocks noChangeAspect="1"/>
          </p:cNvPicPr>
          <p:nvPr/>
        </p:nvPicPr>
        <p:blipFill>
          <a:blip r:embed="rId2" cstate="print"/>
          <a:stretch>
            <a:fillRect/>
          </a:stretch>
        </p:blipFill>
        <p:spPr>
          <a:xfrm>
            <a:off x="5179928" y="2972198"/>
            <a:ext cx="2097024" cy="1447402"/>
          </a:xfrm>
          <a:prstGeom prst="rect">
            <a:avLst/>
          </a:prstGeom>
        </p:spPr>
      </p:pic>
      <p:sp>
        <p:nvSpPr>
          <p:cNvPr id="2" name="Title 1"/>
          <p:cNvSpPr>
            <a:spLocks noGrp="1"/>
          </p:cNvSpPr>
          <p:nvPr>
            <p:ph type="title"/>
          </p:nvPr>
        </p:nvSpPr>
        <p:spPr>
          <a:xfrm>
            <a:off x="1143000" y="274638"/>
            <a:ext cx="5715000" cy="1143000"/>
          </a:xfrm>
          <a:solidFill>
            <a:srgbClr val="0070C0"/>
          </a:solidFill>
        </p:spPr>
        <p:txBody>
          <a:bodyPr>
            <a:noAutofit/>
          </a:bodyPr>
          <a:lstStyle/>
          <a:p>
            <a:pPr algn="l"/>
            <a:r>
              <a:rPr lang="en-US" sz="3600" dirty="0" smtClean="0">
                <a:solidFill>
                  <a:schemeClr val="bg1"/>
                </a:solidFill>
              </a:rPr>
              <a:t>The Holy Spirit </a:t>
            </a:r>
            <a:r>
              <a:rPr lang="en-US" sz="3600" b="1" u="sng" dirty="0" smtClean="0">
                <a:solidFill>
                  <a:schemeClr val="bg1"/>
                </a:solidFill>
              </a:rPr>
              <a:t>DOES</a:t>
            </a:r>
            <a:r>
              <a:rPr lang="en-US" sz="3600" dirty="0" smtClean="0">
                <a:solidFill>
                  <a:schemeClr val="bg1"/>
                </a:solidFill>
              </a:rPr>
              <a:t> Work in Redeeming Us from Sin!</a:t>
            </a:r>
            <a:endParaRPr lang="en-US" sz="3600" dirty="0">
              <a:solidFill>
                <a:schemeClr val="bg1"/>
              </a:solidFill>
            </a:endParaRPr>
          </a:p>
        </p:txBody>
      </p:sp>
      <p:sp>
        <p:nvSpPr>
          <p:cNvPr id="3" name="Content Placeholder 2"/>
          <p:cNvSpPr>
            <a:spLocks noGrp="1"/>
          </p:cNvSpPr>
          <p:nvPr>
            <p:ph idx="1"/>
          </p:nvPr>
        </p:nvSpPr>
        <p:spPr>
          <a:xfrm>
            <a:off x="228600" y="1752600"/>
            <a:ext cx="8229600" cy="685800"/>
          </a:xfrm>
        </p:spPr>
        <p:txBody>
          <a:bodyPr/>
          <a:lstStyle/>
          <a:p>
            <a:r>
              <a:rPr lang="en-US" b="1" dirty="0" smtClean="0"/>
              <a:t>Two basis teachings as to </a:t>
            </a:r>
            <a:r>
              <a:rPr lang="en-US" b="1" u="sng" dirty="0" smtClean="0"/>
              <a:t>HOW</a:t>
            </a:r>
            <a:r>
              <a:rPr lang="en-US" b="1" dirty="0" smtClean="0"/>
              <a:t> He works:</a:t>
            </a:r>
            <a:endParaRPr lang="en-US" b="1" dirty="0"/>
          </a:p>
        </p:txBody>
      </p:sp>
      <p:pic>
        <p:nvPicPr>
          <p:cNvPr id="4" name="Picture 3" descr="Dove and Cross.gif"/>
          <p:cNvPicPr>
            <a:picLocks noChangeAspect="1"/>
          </p:cNvPicPr>
          <p:nvPr/>
        </p:nvPicPr>
        <p:blipFill>
          <a:blip r:embed="rId3" cstate="print"/>
          <a:stretch>
            <a:fillRect/>
          </a:stretch>
        </p:blipFill>
        <p:spPr>
          <a:xfrm>
            <a:off x="304800" y="228600"/>
            <a:ext cx="691897" cy="1219200"/>
          </a:xfrm>
          <a:prstGeom prst="rect">
            <a:avLst/>
          </a:prstGeom>
        </p:spPr>
      </p:pic>
      <p:sp>
        <p:nvSpPr>
          <p:cNvPr id="5" name="TextBox 4"/>
          <p:cNvSpPr txBox="1"/>
          <p:nvPr/>
        </p:nvSpPr>
        <p:spPr>
          <a:xfrm>
            <a:off x="1099538" y="2590800"/>
            <a:ext cx="1667059" cy="646331"/>
          </a:xfrm>
          <a:prstGeom prst="rect">
            <a:avLst/>
          </a:prstGeom>
          <a:noFill/>
        </p:spPr>
        <p:txBody>
          <a:bodyPr wrap="none" rtlCol="0">
            <a:spAutoFit/>
          </a:bodyPr>
          <a:lstStyle/>
          <a:p>
            <a:r>
              <a:rPr lang="en-US" sz="3600" b="1" dirty="0" smtClean="0"/>
              <a:t>Directly</a:t>
            </a:r>
            <a:endParaRPr lang="en-US" sz="3600" b="1" dirty="0"/>
          </a:p>
        </p:txBody>
      </p:sp>
      <p:sp>
        <p:nvSpPr>
          <p:cNvPr id="6" name="TextBox 5"/>
          <p:cNvSpPr txBox="1"/>
          <p:nvPr/>
        </p:nvSpPr>
        <p:spPr>
          <a:xfrm>
            <a:off x="5230603" y="2590800"/>
            <a:ext cx="1995675" cy="646331"/>
          </a:xfrm>
          <a:prstGeom prst="rect">
            <a:avLst/>
          </a:prstGeom>
          <a:noFill/>
        </p:spPr>
        <p:txBody>
          <a:bodyPr wrap="none" rtlCol="0">
            <a:spAutoFit/>
          </a:bodyPr>
          <a:lstStyle/>
          <a:p>
            <a:r>
              <a:rPr lang="en-US" sz="3600" b="1" dirty="0" smtClean="0"/>
              <a:t>Indirectly</a:t>
            </a:r>
            <a:endParaRPr lang="en-US" sz="3600" b="1" dirty="0"/>
          </a:p>
        </p:txBody>
      </p:sp>
      <p:pic>
        <p:nvPicPr>
          <p:cNvPr id="7" name="Picture 6" descr="Holy Spirit Direct.jpg"/>
          <p:cNvPicPr>
            <a:picLocks noChangeAspect="1"/>
          </p:cNvPicPr>
          <p:nvPr/>
        </p:nvPicPr>
        <p:blipFill>
          <a:blip r:embed="rId4" cstate="print"/>
          <a:stretch>
            <a:fillRect/>
          </a:stretch>
        </p:blipFill>
        <p:spPr>
          <a:xfrm>
            <a:off x="838200" y="3429000"/>
            <a:ext cx="2189734" cy="2819400"/>
          </a:xfrm>
          <a:prstGeom prst="rect">
            <a:avLst/>
          </a:prstGeom>
        </p:spPr>
      </p:pic>
      <p:pic>
        <p:nvPicPr>
          <p:cNvPr id="11" name="Picture 10" descr="Bible study.png"/>
          <p:cNvPicPr>
            <a:picLocks noChangeAspect="1"/>
          </p:cNvPicPr>
          <p:nvPr/>
        </p:nvPicPr>
        <p:blipFill>
          <a:blip r:embed="rId5" cstate="print"/>
          <a:stretch>
            <a:fillRect/>
          </a:stretch>
        </p:blipFill>
        <p:spPr>
          <a:xfrm>
            <a:off x="5029200" y="4419600"/>
            <a:ext cx="2398481" cy="220980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dissolv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dissolve">
                                      <p:cBhvr>
                                        <p:cTn id="12" dur="500"/>
                                        <p:tgtEl>
                                          <p:spTgt spid="5"/>
                                        </p:tgtEl>
                                      </p:cBhvr>
                                    </p:animEffect>
                                  </p:childTnLst>
                                </p:cTn>
                              </p:par>
                              <p:par>
                                <p:cTn id="13" presetID="9" presetClass="entr" presetSubtype="0" fill="hold" nodeType="withEffect">
                                  <p:stCondLst>
                                    <p:cond delay="0"/>
                                  </p:stCondLst>
                                  <p:childTnLst>
                                    <p:set>
                                      <p:cBhvr>
                                        <p:cTn id="14" dur="1" fill="hold">
                                          <p:stCondLst>
                                            <p:cond delay="0"/>
                                          </p:stCondLst>
                                        </p:cTn>
                                        <p:tgtEl>
                                          <p:spTgt spid="7"/>
                                        </p:tgtEl>
                                        <p:attrNameLst>
                                          <p:attrName>style.visibility</p:attrName>
                                        </p:attrNameLst>
                                      </p:cBhvr>
                                      <p:to>
                                        <p:strVal val="visible"/>
                                      </p:to>
                                    </p:set>
                                    <p:animEffect transition="in" filter="dissolve">
                                      <p:cBhvr>
                                        <p:cTn id="15" dur="500"/>
                                        <p:tgtEl>
                                          <p:spTgt spid="7"/>
                                        </p:tgtEl>
                                      </p:cBhvr>
                                    </p:animEffect>
                                  </p:childTnLst>
                                </p:cTn>
                              </p:par>
                            </p:childTnLst>
                          </p:cTn>
                        </p:par>
                      </p:childTnLst>
                    </p:cTn>
                  </p:par>
                  <p:par>
                    <p:cTn id="16" fill="hold">
                      <p:stCondLst>
                        <p:cond delay="indefinite"/>
                      </p:stCondLst>
                      <p:childTnLst>
                        <p:par>
                          <p:cTn id="17" fill="hold">
                            <p:stCondLst>
                              <p:cond delay="0"/>
                            </p:stCondLst>
                            <p:childTnLst>
                              <p:par>
                                <p:cTn id="18" presetID="9" presetClass="entr" presetSubtype="0" fill="hold" grpId="0" nodeType="clickEffect">
                                  <p:stCondLst>
                                    <p:cond delay="0"/>
                                  </p:stCondLst>
                                  <p:childTnLst>
                                    <p:set>
                                      <p:cBhvr>
                                        <p:cTn id="19" dur="1" fill="hold">
                                          <p:stCondLst>
                                            <p:cond delay="0"/>
                                          </p:stCondLst>
                                        </p:cTn>
                                        <p:tgtEl>
                                          <p:spTgt spid="6"/>
                                        </p:tgtEl>
                                        <p:attrNameLst>
                                          <p:attrName>style.visibility</p:attrName>
                                        </p:attrNameLst>
                                      </p:cBhvr>
                                      <p:to>
                                        <p:strVal val="visible"/>
                                      </p:to>
                                    </p:set>
                                    <p:animEffect transition="in" filter="dissolve">
                                      <p:cBhvr>
                                        <p:cTn id="20" dur="500"/>
                                        <p:tgtEl>
                                          <p:spTgt spid="6"/>
                                        </p:tgtEl>
                                      </p:cBhvr>
                                    </p:animEffect>
                                  </p:childTnLst>
                                </p:cTn>
                              </p:par>
                              <p:par>
                                <p:cTn id="21" presetID="9" presetClass="entr" presetSubtype="0" fill="hold" nodeType="withEffect">
                                  <p:stCondLst>
                                    <p:cond delay="0"/>
                                  </p:stCondLst>
                                  <p:childTnLst>
                                    <p:set>
                                      <p:cBhvr>
                                        <p:cTn id="22" dur="1" fill="hold">
                                          <p:stCondLst>
                                            <p:cond delay="0"/>
                                          </p:stCondLst>
                                        </p:cTn>
                                        <p:tgtEl>
                                          <p:spTgt spid="8"/>
                                        </p:tgtEl>
                                        <p:attrNameLst>
                                          <p:attrName>style.visibility</p:attrName>
                                        </p:attrNameLst>
                                      </p:cBhvr>
                                      <p:to>
                                        <p:strVal val="visible"/>
                                      </p:to>
                                    </p:set>
                                    <p:animEffect transition="in" filter="dissolve">
                                      <p:cBhvr>
                                        <p:cTn id="23" dur="500"/>
                                        <p:tgtEl>
                                          <p:spTgt spid="8"/>
                                        </p:tgtEl>
                                      </p:cBhvr>
                                    </p:animEffect>
                                  </p:childTnLst>
                                </p:cTn>
                              </p:par>
                              <p:par>
                                <p:cTn id="24" presetID="9" presetClass="entr" presetSubtype="0" fill="hold" nodeType="withEffect">
                                  <p:stCondLst>
                                    <p:cond delay="0"/>
                                  </p:stCondLst>
                                  <p:childTnLst>
                                    <p:set>
                                      <p:cBhvr>
                                        <p:cTn id="25" dur="1" fill="hold">
                                          <p:stCondLst>
                                            <p:cond delay="0"/>
                                          </p:stCondLst>
                                        </p:cTn>
                                        <p:tgtEl>
                                          <p:spTgt spid="11"/>
                                        </p:tgtEl>
                                        <p:attrNameLst>
                                          <p:attrName>style.visibility</p:attrName>
                                        </p:attrNameLst>
                                      </p:cBhvr>
                                      <p:to>
                                        <p:strVal val="visible"/>
                                      </p:to>
                                    </p:set>
                                    <p:animEffect transition="in" filter="dissolve">
                                      <p:cBhvr>
                                        <p:cTn id="26"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5" grpId="0"/>
      <p:bldP spid="6" grpId="0"/>
    </p:bldLst>
  </p:timing>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6019800" cy="1143000"/>
          </a:xfrm>
          <a:solidFill>
            <a:srgbClr val="FF0000"/>
          </a:solidFill>
        </p:spPr>
        <p:txBody>
          <a:bodyPr>
            <a:noAutofit/>
          </a:bodyPr>
          <a:lstStyle/>
          <a:p>
            <a:pPr algn="l"/>
            <a:r>
              <a:rPr lang="en-US" sz="3600" b="1" dirty="0" smtClean="0">
                <a:solidFill>
                  <a:schemeClr val="bg1"/>
                </a:solidFill>
              </a:rPr>
              <a:t>Errors of a Direct Working of the Holy Spirit</a:t>
            </a:r>
            <a:endParaRPr lang="en-US" sz="3600" b="1" dirty="0">
              <a:solidFill>
                <a:schemeClr val="bg1"/>
              </a:solidFill>
            </a:endParaRPr>
          </a:p>
        </p:txBody>
      </p:sp>
      <p:sp>
        <p:nvSpPr>
          <p:cNvPr id="3" name="Content Placeholder 2"/>
          <p:cNvSpPr>
            <a:spLocks noGrp="1"/>
          </p:cNvSpPr>
          <p:nvPr>
            <p:ph idx="1"/>
          </p:nvPr>
        </p:nvSpPr>
        <p:spPr>
          <a:xfrm>
            <a:off x="457200" y="1600200"/>
            <a:ext cx="8229600" cy="4953000"/>
          </a:xfrm>
        </p:spPr>
        <p:txBody>
          <a:bodyPr>
            <a:normAutofit fontScale="92500" lnSpcReduction="10000"/>
          </a:bodyPr>
          <a:lstStyle/>
          <a:p>
            <a:r>
              <a:rPr lang="en-US" dirty="0" smtClean="0"/>
              <a:t>Large emotional display supposedly evidence of salvation.</a:t>
            </a:r>
          </a:p>
          <a:p>
            <a:r>
              <a:rPr lang="en-US" dirty="0" smtClean="0"/>
              <a:t>Hunger for assurance outside of God’s Word appeals to all classes:</a:t>
            </a:r>
          </a:p>
          <a:p>
            <a:pPr lvl="1"/>
            <a:r>
              <a:rPr lang="en-US" dirty="0" smtClean="0"/>
              <a:t>Ignorant: justifies their prejudice against learning</a:t>
            </a:r>
          </a:p>
          <a:p>
            <a:pPr lvl="2"/>
            <a:r>
              <a:rPr lang="en-US" dirty="0" smtClean="0"/>
              <a:t>Acts of superstition: snake handling, drinking poison, visions of Christ, tongue speaking, etc.</a:t>
            </a:r>
          </a:p>
          <a:p>
            <a:pPr lvl="1"/>
            <a:r>
              <a:rPr lang="en-US" dirty="0" smtClean="0"/>
              <a:t>Middle class: eaten up with materialism, they seek a superficial consolation of salvation.</a:t>
            </a:r>
          </a:p>
          <a:p>
            <a:pPr lvl="1"/>
            <a:r>
              <a:rPr lang="en-US" dirty="0" smtClean="0"/>
              <a:t>Upper class: Too proud to believe Bible is literally true, left with nothing else but subjective experience, new age religion, &amp; vain philosophy.</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dissolv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dissolv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dissolv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dissolv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9" presetClass="entr" presetSubtype="0"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dissolv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9" presetClass="entr" presetSubtype="0" fill="hold"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dissolve">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6019800" cy="1143000"/>
          </a:xfrm>
          <a:solidFill>
            <a:srgbClr val="FF0000"/>
          </a:solidFill>
        </p:spPr>
        <p:txBody>
          <a:bodyPr>
            <a:noAutofit/>
          </a:bodyPr>
          <a:lstStyle/>
          <a:p>
            <a:pPr algn="l"/>
            <a:r>
              <a:rPr lang="en-US" sz="3600" b="1" dirty="0" smtClean="0">
                <a:solidFill>
                  <a:schemeClr val="bg1"/>
                </a:solidFill>
              </a:rPr>
              <a:t>Errors of a Direct Working of the Holy Spirit</a:t>
            </a:r>
            <a:endParaRPr lang="en-US" sz="3600" b="1" dirty="0">
              <a:solidFill>
                <a:schemeClr val="bg1"/>
              </a:solidFill>
            </a:endParaRPr>
          </a:p>
        </p:txBody>
      </p:sp>
      <p:sp>
        <p:nvSpPr>
          <p:cNvPr id="3" name="Content Placeholder 2"/>
          <p:cNvSpPr>
            <a:spLocks noGrp="1"/>
          </p:cNvSpPr>
          <p:nvPr>
            <p:ph idx="1"/>
          </p:nvPr>
        </p:nvSpPr>
        <p:spPr>
          <a:xfrm>
            <a:off x="457200" y="1600200"/>
            <a:ext cx="7848600" cy="4953000"/>
          </a:xfrm>
        </p:spPr>
        <p:txBody>
          <a:bodyPr>
            <a:normAutofit fontScale="85000" lnSpcReduction="20000"/>
          </a:bodyPr>
          <a:lstStyle/>
          <a:p>
            <a:r>
              <a:rPr lang="en-US" dirty="0" smtClean="0"/>
              <a:t>Holy Spirit gives no such assurance outside of the Word He has delivered and confirmed.</a:t>
            </a:r>
          </a:p>
          <a:p>
            <a:pPr lvl="1"/>
            <a:r>
              <a:rPr lang="en-US" dirty="0" smtClean="0"/>
              <a:t>let us draw near with a true heart in full assurance of faith, having our hearts sprinkled from an evil conscience and our bodies washed with pure water (Hebrews 10:22).</a:t>
            </a:r>
          </a:p>
          <a:p>
            <a:pPr lvl="1"/>
            <a:endParaRPr lang="en-US" sz="1500" dirty="0" smtClean="0"/>
          </a:p>
          <a:p>
            <a:pPr lvl="1"/>
            <a:r>
              <a:rPr lang="en-US" dirty="0" smtClean="0"/>
              <a:t>So then faith comes by hearing, and hearing by the word of God (Romans 10:17).</a:t>
            </a:r>
          </a:p>
          <a:p>
            <a:pPr lvl="1"/>
            <a:endParaRPr lang="en-US" sz="1400" dirty="0" smtClean="0"/>
          </a:p>
          <a:p>
            <a:pPr lvl="1"/>
            <a:r>
              <a:rPr lang="en-US" dirty="0" smtClean="0"/>
              <a:t>These things I have written to you who believe in the name of the Son of God, that you may know that you have eternal life, and that you may continue to believe in the name of the Son of God (1 John 5:13).</a:t>
            </a:r>
          </a:p>
          <a:p>
            <a:pPr lvl="1"/>
            <a:endParaRPr lang="en-US" sz="1400" dirty="0" smtClean="0"/>
          </a:p>
          <a:p>
            <a:pPr lvl="1"/>
            <a:r>
              <a:rPr lang="en-US" dirty="0" smtClean="0"/>
              <a:t>For we walk by faith, not by sight (2 Cor. 5:7).</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dissolv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dissolv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dissolve">
                                      <p:cBhvr>
                                        <p:cTn id="17" dur="5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nodeType="clickEffect">
                                  <p:stCondLst>
                                    <p:cond delay="0"/>
                                  </p:stCondLst>
                                  <p:childTnLst>
                                    <p:set>
                                      <p:cBhvr>
                                        <p:cTn id="21" dur="1" fill="hold">
                                          <p:stCondLst>
                                            <p:cond delay="0"/>
                                          </p:stCondLst>
                                        </p:cTn>
                                        <p:tgtEl>
                                          <p:spTgt spid="3">
                                            <p:txEl>
                                              <p:pRg st="5" end="5"/>
                                            </p:txEl>
                                          </p:spTgt>
                                        </p:tgtEl>
                                        <p:attrNameLst>
                                          <p:attrName>style.visibility</p:attrName>
                                        </p:attrNameLst>
                                      </p:cBhvr>
                                      <p:to>
                                        <p:strVal val="visible"/>
                                      </p:to>
                                    </p:set>
                                    <p:animEffect transition="in" filter="dissolve">
                                      <p:cBhvr>
                                        <p:cTn id="22" dur="500"/>
                                        <p:tgtEl>
                                          <p:spTgt spid="3">
                                            <p:txEl>
                                              <p:pRg st="5" end="5"/>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9" presetClass="entr" presetSubtype="0" fill="hold" nodeType="clickEffect">
                                  <p:stCondLst>
                                    <p:cond delay="0"/>
                                  </p:stCondLst>
                                  <p:childTnLst>
                                    <p:set>
                                      <p:cBhvr>
                                        <p:cTn id="26" dur="1" fill="hold">
                                          <p:stCondLst>
                                            <p:cond delay="0"/>
                                          </p:stCondLst>
                                        </p:cTn>
                                        <p:tgtEl>
                                          <p:spTgt spid="3">
                                            <p:txEl>
                                              <p:pRg st="7" end="7"/>
                                            </p:txEl>
                                          </p:spTgt>
                                        </p:tgtEl>
                                        <p:attrNameLst>
                                          <p:attrName>style.visibility</p:attrName>
                                        </p:attrNameLst>
                                      </p:cBhvr>
                                      <p:to>
                                        <p:strVal val="visible"/>
                                      </p:to>
                                    </p:set>
                                    <p:animEffect transition="in" filter="dissolve">
                                      <p:cBhvr>
                                        <p:cTn id="27"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6019800" cy="1143000"/>
          </a:xfrm>
          <a:solidFill>
            <a:srgbClr val="FF0000"/>
          </a:solidFill>
        </p:spPr>
        <p:txBody>
          <a:bodyPr>
            <a:noAutofit/>
          </a:bodyPr>
          <a:lstStyle/>
          <a:p>
            <a:pPr algn="l"/>
            <a:r>
              <a:rPr lang="en-US" sz="3600" b="1" dirty="0" smtClean="0">
                <a:solidFill>
                  <a:schemeClr val="bg1"/>
                </a:solidFill>
              </a:rPr>
              <a:t>Errors of a Direct Working of the Holy Spirit</a:t>
            </a:r>
            <a:endParaRPr lang="en-US" sz="3600" b="1" dirty="0">
              <a:solidFill>
                <a:schemeClr val="bg1"/>
              </a:solidFill>
            </a:endParaRPr>
          </a:p>
        </p:txBody>
      </p:sp>
      <p:sp>
        <p:nvSpPr>
          <p:cNvPr id="3" name="Content Placeholder 2"/>
          <p:cNvSpPr>
            <a:spLocks noGrp="1"/>
          </p:cNvSpPr>
          <p:nvPr>
            <p:ph idx="1"/>
          </p:nvPr>
        </p:nvSpPr>
        <p:spPr>
          <a:xfrm>
            <a:off x="457200" y="1600200"/>
            <a:ext cx="7848600" cy="4953000"/>
          </a:xfrm>
        </p:spPr>
        <p:txBody>
          <a:bodyPr>
            <a:normAutofit lnSpcReduction="10000"/>
          </a:bodyPr>
          <a:lstStyle/>
          <a:p>
            <a:r>
              <a:rPr lang="en-US" dirty="0" smtClean="0"/>
              <a:t>Theory weakens human responsibility &amp; accountability.</a:t>
            </a:r>
          </a:p>
          <a:p>
            <a:pPr lvl="1"/>
            <a:r>
              <a:rPr lang="en-US" dirty="0" smtClean="0"/>
              <a:t>Satan deludes people into waiting for experience from God before obeying the truth.</a:t>
            </a:r>
          </a:p>
          <a:p>
            <a:pPr lvl="1"/>
            <a:r>
              <a:rPr lang="en-US" dirty="0" smtClean="0"/>
              <a:t>Fact: God is waiting on us!</a:t>
            </a:r>
          </a:p>
          <a:p>
            <a:pPr lvl="2"/>
            <a:r>
              <a:rPr lang="en-US" dirty="0" smtClean="0"/>
              <a:t>Exhorts us to be saved (Acts 2:40)</a:t>
            </a:r>
          </a:p>
          <a:p>
            <a:pPr lvl="2"/>
            <a:r>
              <a:rPr lang="en-US" dirty="0" smtClean="0"/>
              <a:t>God calls, man rejects (Acts 13:44-46)</a:t>
            </a:r>
          </a:p>
          <a:p>
            <a:pPr lvl="2"/>
            <a:r>
              <a:rPr lang="en-US" dirty="0" smtClean="0"/>
              <a:t>Wants all to come to repentance (2 Pet. 3:9)</a:t>
            </a:r>
          </a:p>
          <a:p>
            <a:pPr lvl="2"/>
            <a:r>
              <a:rPr lang="en-US" dirty="0" smtClean="0"/>
              <a:t>Invites all (Matt. 11:28-30)</a:t>
            </a:r>
          </a:p>
          <a:p>
            <a:pPr lvl="2"/>
            <a:r>
              <a:rPr lang="en-US" dirty="0" smtClean="0"/>
              <a:t>Sent gospel to all world (Mk. 16:15-16)</a:t>
            </a:r>
          </a:p>
          <a:p>
            <a:pPr lvl="2"/>
            <a:r>
              <a:rPr lang="en-US" dirty="0" smtClean="0"/>
              <a:t>All are accountable to God (Rom. 14:11-12)</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dissolv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dissolv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dissolv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dissolv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9" presetClass="entr" presetSubtype="0"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dissolv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9" presetClass="entr" presetSubtype="0" fill="hold"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dissolv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9" presetClass="entr" presetSubtype="0" fill="hold"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dissolve">
                                      <p:cBhvr>
                                        <p:cTn id="37" dur="5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9" presetClass="entr" presetSubtype="0" fill="hold"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dissolve">
                                      <p:cBhvr>
                                        <p:cTn id="42" dur="500"/>
                                        <p:tgtEl>
                                          <p:spTgt spid="3">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9" presetClass="entr" presetSubtype="0" fill="hold" nodeType="clickEffect">
                                  <p:stCondLst>
                                    <p:cond delay="0"/>
                                  </p:stCondLst>
                                  <p:childTnLst>
                                    <p:set>
                                      <p:cBhvr>
                                        <p:cTn id="46" dur="1" fill="hold">
                                          <p:stCondLst>
                                            <p:cond delay="0"/>
                                          </p:stCondLst>
                                        </p:cTn>
                                        <p:tgtEl>
                                          <p:spTgt spid="3">
                                            <p:txEl>
                                              <p:pRg st="8" end="8"/>
                                            </p:txEl>
                                          </p:spTgt>
                                        </p:tgtEl>
                                        <p:attrNameLst>
                                          <p:attrName>style.visibility</p:attrName>
                                        </p:attrNameLst>
                                      </p:cBhvr>
                                      <p:to>
                                        <p:strVal val="visible"/>
                                      </p:to>
                                    </p:set>
                                    <p:animEffect transition="in" filter="dissolve">
                                      <p:cBhvr>
                                        <p:cTn id="47" dur="5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6019800" cy="1143000"/>
          </a:xfrm>
          <a:solidFill>
            <a:srgbClr val="FF0000"/>
          </a:solidFill>
        </p:spPr>
        <p:txBody>
          <a:bodyPr>
            <a:noAutofit/>
          </a:bodyPr>
          <a:lstStyle/>
          <a:p>
            <a:pPr algn="l"/>
            <a:r>
              <a:rPr lang="en-US" sz="3600" b="1" dirty="0" smtClean="0">
                <a:solidFill>
                  <a:schemeClr val="bg1"/>
                </a:solidFill>
              </a:rPr>
              <a:t>Errors of a Direct Working of the Holy Spirit</a:t>
            </a:r>
            <a:endParaRPr lang="en-US" sz="3600" b="1" dirty="0">
              <a:solidFill>
                <a:schemeClr val="bg1"/>
              </a:solidFill>
            </a:endParaRPr>
          </a:p>
        </p:txBody>
      </p:sp>
      <p:sp>
        <p:nvSpPr>
          <p:cNvPr id="3" name="Content Placeholder 2"/>
          <p:cNvSpPr>
            <a:spLocks noGrp="1"/>
          </p:cNvSpPr>
          <p:nvPr>
            <p:ph idx="1"/>
          </p:nvPr>
        </p:nvSpPr>
        <p:spPr>
          <a:xfrm>
            <a:off x="457200" y="1600200"/>
            <a:ext cx="7848600" cy="4953000"/>
          </a:xfrm>
        </p:spPr>
        <p:txBody>
          <a:bodyPr>
            <a:normAutofit lnSpcReduction="10000"/>
          </a:bodyPr>
          <a:lstStyle/>
          <a:p>
            <a:r>
              <a:rPr lang="en-US" dirty="0" smtClean="0"/>
              <a:t>Theory makes God responsible for every lost soul.</a:t>
            </a:r>
          </a:p>
          <a:p>
            <a:r>
              <a:rPr lang="en-US" dirty="0" smtClean="0"/>
              <a:t>Bible teaches: God is no respecter or persons—He wants &amp; invites all to be saved.</a:t>
            </a:r>
          </a:p>
          <a:p>
            <a:pPr lvl="1"/>
            <a:r>
              <a:rPr lang="en-US" dirty="0" smtClean="0"/>
              <a:t>Then Peter opened his mouth and said: "In truth I perceive that God shows no partiality (Acts 10:34).</a:t>
            </a:r>
          </a:p>
          <a:p>
            <a:pPr lvl="1"/>
            <a:r>
              <a:rPr lang="en-US" dirty="0" smtClean="0"/>
              <a:t>For there is no partiality with God (Rom. 2:11).</a:t>
            </a:r>
          </a:p>
          <a:p>
            <a:pPr lvl="1"/>
            <a:r>
              <a:rPr lang="en-US" dirty="0" smtClean="0"/>
              <a:t>Whosoever will (Rev. 22:17).</a:t>
            </a:r>
          </a:p>
          <a:p>
            <a:pPr lvl="1"/>
            <a:r>
              <a:rPr lang="en-US" dirty="0" smtClean="0"/>
              <a:t>Desires </a:t>
            </a:r>
            <a:r>
              <a:rPr lang="en-US" u="sng" dirty="0" smtClean="0"/>
              <a:t>ALL</a:t>
            </a:r>
            <a:r>
              <a:rPr lang="en-US" dirty="0" smtClean="0"/>
              <a:t> to be saved (1 Tim. 2:4).</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dissolv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dissolv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dissolv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dissolv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9" presetClass="entr" presetSubtype="0"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dissolv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9" presetClass="entr" presetSubtype="0" fill="hold"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dissolve">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6019800" cy="1143000"/>
          </a:xfrm>
          <a:solidFill>
            <a:srgbClr val="FF0000"/>
          </a:solidFill>
        </p:spPr>
        <p:txBody>
          <a:bodyPr>
            <a:noAutofit/>
          </a:bodyPr>
          <a:lstStyle/>
          <a:p>
            <a:pPr algn="l"/>
            <a:r>
              <a:rPr lang="en-US" sz="3600" b="1" dirty="0" smtClean="0">
                <a:solidFill>
                  <a:schemeClr val="bg1"/>
                </a:solidFill>
              </a:rPr>
              <a:t>Errors of a Direct Working of the Holy Spirit</a:t>
            </a:r>
            <a:endParaRPr lang="en-US" sz="3600" b="1" dirty="0">
              <a:solidFill>
                <a:schemeClr val="bg1"/>
              </a:solidFill>
            </a:endParaRPr>
          </a:p>
        </p:txBody>
      </p:sp>
      <p:sp>
        <p:nvSpPr>
          <p:cNvPr id="3" name="Content Placeholder 2"/>
          <p:cNvSpPr>
            <a:spLocks noGrp="1"/>
          </p:cNvSpPr>
          <p:nvPr>
            <p:ph idx="1"/>
          </p:nvPr>
        </p:nvSpPr>
        <p:spPr>
          <a:xfrm>
            <a:off x="457200" y="1600200"/>
            <a:ext cx="7772400" cy="4953000"/>
          </a:xfrm>
        </p:spPr>
        <p:txBody>
          <a:bodyPr>
            <a:noAutofit/>
          </a:bodyPr>
          <a:lstStyle/>
          <a:p>
            <a:r>
              <a:rPr lang="en-US" sz="2000" dirty="0" smtClean="0"/>
              <a:t>Theory denies the all-sufficiency of the Bible.</a:t>
            </a:r>
          </a:p>
          <a:p>
            <a:r>
              <a:rPr lang="en-US" sz="2000" dirty="0" smtClean="0"/>
              <a:t>Bible says it is enough:</a:t>
            </a:r>
          </a:p>
          <a:p>
            <a:pPr lvl="1"/>
            <a:r>
              <a:rPr lang="en-US" sz="2000" dirty="0" smtClean="0"/>
              <a:t>Power of God unto salvation (Rom. 1:16).</a:t>
            </a:r>
          </a:p>
          <a:p>
            <a:pPr lvl="1"/>
            <a:r>
              <a:rPr lang="en-US" sz="2000" dirty="0" smtClean="0"/>
              <a:t>Perfect, converting the soul (Ps. 19:7).</a:t>
            </a:r>
          </a:p>
          <a:p>
            <a:pPr lvl="1"/>
            <a:r>
              <a:rPr lang="en-US" sz="2000" dirty="0" smtClean="0"/>
              <a:t>Complete (2 Tim. 3:16-17).</a:t>
            </a:r>
          </a:p>
          <a:p>
            <a:pPr lvl="1"/>
            <a:r>
              <a:rPr lang="en-US" sz="2000" dirty="0" smtClean="0"/>
              <a:t>Judged by Words of Jesus (Jn. 12:48).</a:t>
            </a:r>
          </a:p>
          <a:p>
            <a:r>
              <a:rPr lang="en-US" sz="2000" dirty="0" smtClean="0"/>
              <a:t>Why preach to the heathen???</a:t>
            </a:r>
          </a:p>
          <a:p>
            <a:r>
              <a:rPr lang="en-US" sz="2000" dirty="0" smtClean="0"/>
              <a:t>“And you shall know the truth, and the truth shall make you free” (John 8:32).</a:t>
            </a:r>
          </a:p>
          <a:p>
            <a:r>
              <a:rPr lang="en-US" sz="2000" dirty="0" smtClean="0"/>
              <a:t>Since you have purified your souls in obeying the truth through the Spirit in sincere love of the brethren, love one another fervently with a pure heart, having been born again, not of corruptible seed but incorruptible, through the word of God which lives and abides forever (1 Peter 1:22-23).</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dissolv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dissolv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dissolv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dissolv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9" presetClass="entr" presetSubtype="0"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dissolv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9" presetClass="entr" presetSubtype="0" fill="hold"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dissolv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9" presetClass="entr" presetSubtype="0" fill="hold"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dissolve">
                                      <p:cBhvr>
                                        <p:cTn id="37" dur="5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9" presetClass="entr" presetSubtype="0" fill="hold"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dissolve">
                                      <p:cBhvr>
                                        <p:cTn id="42" dur="500"/>
                                        <p:tgtEl>
                                          <p:spTgt spid="3">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9" presetClass="entr" presetSubtype="0" fill="hold" nodeType="clickEffect">
                                  <p:stCondLst>
                                    <p:cond delay="0"/>
                                  </p:stCondLst>
                                  <p:childTnLst>
                                    <p:set>
                                      <p:cBhvr>
                                        <p:cTn id="46" dur="1" fill="hold">
                                          <p:stCondLst>
                                            <p:cond delay="0"/>
                                          </p:stCondLst>
                                        </p:cTn>
                                        <p:tgtEl>
                                          <p:spTgt spid="3">
                                            <p:txEl>
                                              <p:pRg st="8" end="8"/>
                                            </p:txEl>
                                          </p:spTgt>
                                        </p:tgtEl>
                                        <p:attrNameLst>
                                          <p:attrName>style.visibility</p:attrName>
                                        </p:attrNameLst>
                                      </p:cBhvr>
                                      <p:to>
                                        <p:strVal val="visible"/>
                                      </p:to>
                                    </p:set>
                                    <p:animEffect transition="in" filter="dissolve">
                                      <p:cBhvr>
                                        <p:cTn id="47" dur="5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752600"/>
            <a:ext cx="8001000" cy="5105400"/>
          </a:xfrm>
        </p:spPr>
        <p:txBody>
          <a:bodyPr>
            <a:noAutofit/>
          </a:bodyPr>
          <a:lstStyle/>
          <a:p>
            <a:r>
              <a:rPr lang="en-US" sz="2400" dirty="0" smtClean="0"/>
              <a:t>Do not let Satan deceive you into waiting for an experience from the Holy Spirit.</a:t>
            </a:r>
          </a:p>
          <a:p>
            <a:r>
              <a:rPr lang="en-US" sz="2400" dirty="0" smtClean="0"/>
              <a:t>Do not confuse emotionalism of today with the Spirit’s work.</a:t>
            </a:r>
          </a:p>
          <a:p>
            <a:pPr lvl="1"/>
            <a:r>
              <a:rPr lang="en-US" sz="2000" dirty="0" smtClean="0"/>
              <a:t>Contradictions of various “spirit-led” ministries.</a:t>
            </a:r>
          </a:p>
          <a:p>
            <a:r>
              <a:rPr lang="en-US" sz="2400" dirty="0" smtClean="0"/>
              <a:t>He is calling you today through the gospel!</a:t>
            </a:r>
          </a:p>
          <a:p>
            <a:pPr lvl="1"/>
            <a:r>
              <a:rPr lang="en-US" sz="2000" dirty="0" smtClean="0"/>
              <a:t>Blessed be the God and Father of our Lord Jesus Christ, who has blessed us with every spiritual blessing in the heavenly places in Christ (Ephesians 1:3).</a:t>
            </a:r>
            <a:endParaRPr lang="en-US" sz="800" dirty="0" smtClean="0"/>
          </a:p>
          <a:p>
            <a:pPr lvl="1"/>
            <a:r>
              <a:rPr lang="en-US" sz="2000" dirty="0" smtClean="0"/>
              <a:t>Therefore I endure all things for the sake of the elect, that they also may obtain the salvation which is in Christ Jesus with eternal glory (2 Timothy 2:10).</a:t>
            </a:r>
            <a:endParaRPr lang="en-US" sz="800" dirty="0" smtClean="0"/>
          </a:p>
          <a:p>
            <a:pPr lvl="1"/>
            <a:r>
              <a:rPr lang="en-US" sz="2000" dirty="0" smtClean="0"/>
              <a:t>For as many of you as were baptized into Christ have put on Christ (Gal. 3:27).</a:t>
            </a:r>
          </a:p>
        </p:txBody>
      </p:sp>
      <p:sp>
        <p:nvSpPr>
          <p:cNvPr id="4" name="Rectangle 3"/>
          <p:cNvSpPr/>
          <p:nvPr/>
        </p:nvSpPr>
        <p:spPr>
          <a:xfrm>
            <a:off x="1600200" y="304800"/>
            <a:ext cx="4637423" cy="1200329"/>
          </a:xfrm>
          <a:prstGeom prst="rect">
            <a:avLst/>
          </a:prstGeom>
          <a:solidFill>
            <a:srgbClr val="0070C0"/>
          </a:solidFill>
        </p:spPr>
        <p:txBody>
          <a:bodyPr wrap="none" lIns="91440" tIns="45720" rIns="91440" bIns="45720">
            <a:spAutoFit/>
            <a:scene3d>
              <a:camera prst="orthographicFront"/>
              <a:lightRig rig="soft" dir="t">
                <a:rot lat="0" lon="0" rev="10800000"/>
              </a:lightRig>
            </a:scene3d>
            <a:sp3d>
              <a:bevelT w="27940" h="12700"/>
              <a:contourClr>
                <a:srgbClr val="DDDDDD"/>
              </a:contourClr>
            </a:sp3d>
          </a:bodyPr>
          <a:lstStyle/>
          <a:p>
            <a:pPr algn="ctr"/>
            <a:r>
              <a:rPr lang="en-US" sz="3600" b="1" spc="150" dirty="0" smtClean="0">
                <a:ln w="11430"/>
                <a:solidFill>
                  <a:schemeClr val="bg1"/>
                </a:solidFill>
                <a:effectLst>
                  <a:outerShdw blurRad="25400" algn="tl" rotWithShape="0">
                    <a:srgbClr val="000000">
                      <a:alpha val="43000"/>
                    </a:srgbClr>
                  </a:outerShdw>
                </a:effectLst>
              </a:rPr>
              <a:t>The Work of the Holy</a:t>
            </a:r>
          </a:p>
          <a:p>
            <a:pPr algn="ctr"/>
            <a:r>
              <a:rPr lang="en-US" sz="3600" b="1" spc="150" dirty="0" smtClean="0">
                <a:ln w="11430"/>
                <a:solidFill>
                  <a:schemeClr val="bg1"/>
                </a:solidFill>
                <a:effectLst>
                  <a:outerShdw blurRad="25400" algn="tl" rotWithShape="0">
                    <a:srgbClr val="000000">
                      <a:alpha val="43000"/>
                    </a:srgbClr>
                  </a:outerShdw>
                </a:effectLst>
              </a:rPr>
              <a:t>Spirit in Redemption</a:t>
            </a:r>
            <a:endParaRPr lang="en-US" sz="3600" b="1" spc="150" dirty="0">
              <a:ln w="11430"/>
              <a:solidFill>
                <a:schemeClr val="bg1"/>
              </a:solidFill>
              <a:effectLst>
                <a:outerShdw blurRad="25400" algn="tl" rotWithShape="0">
                  <a:srgbClr val="000000">
                    <a:alpha val="43000"/>
                  </a:srgbClr>
                </a:outerShdw>
              </a:effectLst>
            </a:endParaRPr>
          </a:p>
        </p:txBody>
      </p:sp>
      <p:pic>
        <p:nvPicPr>
          <p:cNvPr id="5" name="Picture 4" descr="Dove and Cross.gif"/>
          <p:cNvPicPr>
            <a:picLocks noChangeAspect="1"/>
          </p:cNvPicPr>
          <p:nvPr/>
        </p:nvPicPr>
        <p:blipFill>
          <a:blip r:embed="rId2" cstate="print"/>
          <a:stretch>
            <a:fillRect/>
          </a:stretch>
        </p:blipFill>
        <p:spPr>
          <a:xfrm>
            <a:off x="693990" y="304800"/>
            <a:ext cx="648653" cy="114300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dissolv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dissolv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dissolv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dissolv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9" presetClass="entr" presetSubtype="0"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dissolv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9" presetClass="entr" presetSubtype="0" fill="hold"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dissolv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9" presetClass="entr" presetSubtype="0" fill="hold"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dissolve">
                                      <p:cBhvr>
                                        <p:cTn id="37"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pic>
        <p:nvPicPr>
          <p:cNvPr id="4" name="Picture 3" descr="Cut down tree.png"/>
          <p:cNvPicPr>
            <a:picLocks noChangeAspect="1"/>
          </p:cNvPicPr>
          <p:nvPr/>
        </p:nvPicPr>
        <p:blipFill>
          <a:blip r:embed="rId2" cstate="print"/>
          <a:stretch>
            <a:fillRect/>
          </a:stretch>
        </p:blipFill>
        <p:spPr>
          <a:xfrm>
            <a:off x="534943" y="1856232"/>
            <a:ext cx="6709500" cy="4544568"/>
          </a:xfrm>
          <a:prstGeom prst="rect">
            <a:avLst/>
          </a:prstGeom>
        </p:spPr>
      </p:pic>
      <p:sp>
        <p:nvSpPr>
          <p:cNvPr id="5" name="TextBox 4"/>
          <p:cNvSpPr txBox="1"/>
          <p:nvPr/>
        </p:nvSpPr>
        <p:spPr>
          <a:xfrm>
            <a:off x="3454228" y="1396425"/>
            <a:ext cx="4699172" cy="584775"/>
          </a:xfrm>
          <a:prstGeom prst="rect">
            <a:avLst/>
          </a:prstGeom>
          <a:solidFill>
            <a:srgbClr val="0070C0"/>
          </a:solidFill>
        </p:spPr>
        <p:txBody>
          <a:bodyPr wrap="none" rtlCol="0">
            <a:spAutoFit/>
          </a:bodyPr>
          <a:lstStyle/>
          <a:p>
            <a:r>
              <a:rPr lang="en-US" sz="3200" dirty="0" smtClean="0">
                <a:solidFill>
                  <a:schemeClr val="bg1"/>
                </a:solidFill>
              </a:rPr>
              <a:t>The boy cut down the tree.</a:t>
            </a:r>
            <a:endParaRPr lang="en-US" sz="3200" dirty="0">
              <a:solidFill>
                <a:schemeClr val="bg1"/>
              </a:solidFill>
            </a:endParaRPr>
          </a:p>
        </p:txBody>
      </p:sp>
      <p:sp>
        <p:nvSpPr>
          <p:cNvPr id="6" name="TextBox 5"/>
          <p:cNvSpPr txBox="1"/>
          <p:nvPr/>
        </p:nvSpPr>
        <p:spPr>
          <a:xfrm>
            <a:off x="4116343" y="2920425"/>
            <a:ext cx="4646657" cy="584775"/>
          </a:xfrm>
          <a:prstGeom prst="rect">
            <a:avLst/>
          </a:prstGeom>
          <a:solidFill>
            <a:srgbClr val="0070C0"/>
          </a:solidFill>
        </p:spPr>
        <p:txBody>
          <a:bodyPr wrap="none" rtlCol="0">
            <a:spAutoFit/>
          </a:bodyPr>
          <a:lstStyle/>
          <a:p>
            <a:r>
              <a:rPr lang="en-US" sz="3200" dirty="0" smtClean="0">
                <a:solidFill>
                  <a:schemeClr val="bg1"/>
                </a:solidFill>
              </a:rPr>
              <a:t>The axe cut down the tree.</a:t>
            </a:r>
            <a:endParaRPr lang="en-US" sz="3200" dirty="0">
              <a:solidFill>
                <a:schemeClr val="bg1"/>
              </a:solidFill>
            </a:endParaRPr>
          </a:p>
        </p:txBody>
      </p:sp>
      <p:sp>
        <p:nvSpPr>
          <p:cNvPr id="7" name="TextBox 6"/>
          <p:cNvSpPr txBox="1"/>
          <p:nvPr/>
        </p:nvSpPr>
        <p:spPr>
          <a:xfrm>
            <a:off x="838200" y="381000"/>
            <a:ext cx="7543800" cy="646331"/>
          </a:xfrm>
          <a:prstGeom prst="rect">
            <a:avLst/>
          </a:prstGeom>
          <a:solidFill>
            <a:schemeClr val="accent2"/>
          </a:solidFill>
        </p:spPr>
        <p:txBody>
          <a:bodyPr wrap="square" rtlCol="0">
            <a:spAutoFit/>
          </a:bodyPr>
          <a:lstStyle/>
          <a:p>
            <a:pPr algn="ctr"/>
            <a:r>
              <a:rPr lang="en-US" sz="3600" b="1" dirty="0" smtClean="0">
                <a:solidFill>
                  <a:schemeClr val="bg1"/>
                </a:solidFill>
              </a:rPr>
              <a:t>How was the tree cut down?</a:t>
            </a:r>
            <a:endParaRPr lang="en-US" sz="3600" b="1" dirty="0">
              <a:solidFill>
                <a:schemeClr val="bg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500" fill="hold"/>
                                        <p:tgtEl>
                                          <p:spTgt spid="5"/>
                                        </p:tgtEl>
                                        <p:attrNameLst>
                                          <p:attrName>ppt_w</p:attrName>
                                        </p:attrNameLst>
                                      </p:cBhvr>
                                      <p:tavLst>
                                        <p:tav tm="0">
                                          <p:val>
                                            <p:fltVal val="0"/>
                                          </p:val>
                                        </p:tav>
                                        <p:tav tm="100000">
                                          <p:val>
                                            <p:strVal val="#ppt_w"/>
                                          </p:val>
                                        </p:tav>
                                      </p:tavLst>
                                    </p:anim>
                                    <p:anim calcmode="lin" valueType="num">
                                      <p:cBhvr>
                                        <p:cTn id="8" dur="500" fill="hold"/>
                                        <p:tgtEl>
                                          <p:spTgt spid="5"/>
                                        </p:tgtEl>
                                        <p:attrNameLst>
                                          <p:attrName>ppt_h</p:attrName>
                                        </p:attrNameLst>
                                      </p:cBhvr>
                                      <p:tavLst>
                                        <p:tav tm="0">
                                          <p:val>
                                            <p:fltVal val="0"/>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23" presetClass="entr" presetSubtype="16" fill="hold" grpId="0" nodeType="clickEffect">
                                  <p:stCondLst>
                                    <p:cond delay="0"/>
                                  </p:stCondLst>
                                  <p:childTnLst>
                                    <p:set>
                                      <p:cBhvr>
                                        <p:cTn id="12" dur="1" fill="hold">
                                          <p:stCondLst>
                                            <p:cond delay="0"/>
                                          </p:stCondLst>
                                        </p:cTn>
                                        <p:tgtEl>
                                          <p:spTgt spid="6"/>
                                        </p:tgtEl>
                                        <p:attrNameLst>
                                          <p:attrName>style.visibility</p:attrName>
                                        </p:attrNameLst>
                                      </p:cBhvr>
                                      <p:to>
                                        <p:strVal val="visible"/>
                                      </p:to>
                                    </p:set>
                                    <p:anim calcmode="lin" valueType="num">
                                      <p:cBhvr>
                                        <p:cTn id="13" dur="500" fill="hold"/>
                                        <p:tgtEl>
                                          <p:spTgt spid="6"/>
                                        </p:tgtEl>
                                        <p:attrNameLst>
                                          <p:attrName>ppt_w</p:attrName>
                                        </p:attrNameLst>
                                      </p:cBhvr>
                                      <p:tavLst>
                                        <p:tav tm="0">
                                          <p:val>
                                            <p:fltVal val="0"/>
                                          </p:val>
                                        </p:tav>
                                        <p:tav tm="100000">
                                          <p:val>
                                            <p:strVal val="#ppt_w"/>
                                          </p:val>
                                        </p:tav>
                                      </p:tavLst>
                                    </p:anim>
                                    <p:anim calcmode="lin" valueType="num">
                                      <p:cBhvr>
                                        <p:cTn id="14" dur="500" fill="hold"/>
                                        <p:tgtEl>
                                          <p:spTgt spid="6"/>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Lst>
  </p:timing>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600200"/>
            <a:ext cx="7010400" cy="4525963"/>
          </a:xfrm>
        </p:spPr>
        <p:txBody>
          <a:bodyPr/>
          <a:lstStyle/>
          <a:p>
            <a:r>
              <a:rPr lang="en-US" dirty="0" smtClean="0"/>
              <a:t>The Holy Spirit’s work in converting the sinner was to inspire, reveal, and confirm the truth.</a:t>
            </a:r>
          </a:p>
          <a:p>
            <a:endParaRPr lang="en-US" sz="1200" dirty="0" smtClean="0"/>
          </a:p>
          <a:p>
            <a:r>
              <a:rPr lang="en-US" dirty="0" smtClean="0"/>
              <a:t>He convicts and converts the sinner by means of the inspired Word of God.</a:t>
            </a:r>
            <a:endParaRPr lang="en-US" dirty="0"/>
          </a:p>
        </p:txBody>
      </p:sp>
      <p:sp>
        <p:nvSpPr>
          <p:cNvPr id="4" name="Title 1"/>
          <p:cNvSpPr>
            <a:spLocks noGrp="1"/>
          </p:cNvSpPr>
          <p:nvPr>
            <p:ph type="title"/>
          </p:nvPr>
        </p:nvSpPr>
        <p:spPr>
          <a:xfrm>
            <a:off x="1143000" y="274638"/>
            <a:ext cx="5715000" cy="1143000"/>
          </a:xfrm>
          <a:solidFill>
            <a:srgbClr val="0070C0"/>
          </a:solidFill>
        </p:spPr>
        <p:txBody>
          <a:bodyPr>
            <a:noAutofit/>
          </a:bodyPr>
          <a:lstStyle/>
          <a:p>
            <a:pPr algn="l"/>
            <a:r>
              <a:rPr lang="en-US" sz="3600" dirty="0" smtClean="0">
                <a:solidFill>
                  <a:schemeClr val="bg1"/>
                </a:solidFill>
              </a:rPr>
              <a:t>The Holy Spirit </a:t>
            </a:r>
            <a:r>
              <a:rPr lang="en-US" sz="3600" b="1" u="sng" dirty="0" smtClean="0">
                <a:solidFill>
                  <a:schemeClr val="bg1"/>
                </a:solidFill>
              </a:rPr>
              <a:t>DOES</a:t>
            </a:r>
            <a:r>
              <a:rPr lang="en-US" sz="3600" dirty="0" smtClean="0">
                <a:solidFill>
                  <a:schemeClr val="bg1"/>
                </a:solidFill>
              </a:rPr>
              <a:t> Work in Redeeming Us from Sin!</a:t>
            </a:r>
            <a:endParaRPr lang="en-US" sz="3600" dirty="0">
              <a:solidFill>
                <a:schemeClr val="bg1"/>
              </a:solidFill>
            </a:endParaRPr>
          </a:p>
        </p:txBody>
      </p:sp>
      <p:pic>
        <p:nvPicPr>
          <p:cNvPr id="5" name="Picture 4" descr="Dove and Cross.gif"/>
          <p:cNvPicPr>
            <a:picLocks noChangeAspect="1"/>
          </p:cNvPicPr>
          <p:nvPr/>
        </p:nvPicPr>
        <p:blipFill>
          <a:blip r:embed="rId2" cstate="print"/>
          <a:stretch>
            <a:fillRect/>
          </a:stretch>
        </p:blipFill>
        <p:spPr>
          <a:xfrm>
            <a:off x="304800" y="228600"/>
            <a:ext cx="691897" cy="1219200"/>
          </a:xfrm>
          <a:prstGeom prst="rect">
            <a:avLst/>
          </a:prstGeom>
        </p:spPr>
      </p:pic>
      <p:pic>
        <p:nvPicPr>
          <p:cNvPr id="6" name="Picture 5" descr="Bible study.png"/>
          <p:cNvPicPr>
            <a:picLocks noChangeAspect="1"/>
          </p:cNvPicPr>
          <p:nvPr/>
        </p:nvPicPr>
        <p:blipFill>
          <a:blip r:embed="rId3" cstate="print"/>
          <a:stretch>
            <a:fillRect/>
          </a:stretch>
        </p:blipFill>
        <p:spPr>
          <a:xfrm>
            <a:off x="3276600" y="4419600"/>
            <a:ext cx="2398481" cy="220980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dissolv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dissolve">
                                      <p:cBhvr>
                                        <p:cTn id="12" dur="500"/>
                                        <p:tgtEl>
                                          <p:spTgt spid="3">
                                            <p:txEl>
                                              <p:pRg st="2" end="2"/>
                                            </p:txEl>
                                          </p:spTgt>
                                        </p:tgtEl>
                                      </p:cBhvr>
                                    </p:animEffect>
                                  </p:childTnLst>
                                </p:cTn>
                              </p:par>
                            </p:childTnLst>
                          </p:cTn>
                        </p:par>
                        <p:par>
                          <p:cTn id="13" fill="hold">
                            <p:stCondLst>
                              <p:cond delay="500"/>
                            </p:stCondLst>
                            <p:childTnLst>
                              <p:par>
                                <p:cTn id="14" presetID="9" presetClass="entr" presetSubtype="0" fill="hold" nodeType="afterEffect">
                                  <p:stCondLst>
                                    <p:cond delay="0"/>
                                  </p:stCondLst>
                                  <p:childTnLst>
                                    <p:set>
                                      <p:cBhvr>
                                        <p:cTn id="15" dur="1" fill="hold">
                                          <p:stCondLst>
                                            <p:cond delay="0"/>
                                          </p:stCondLst>
                                        </p:cTn>
                                        <p:tgtEl>
                                          <p:spTgt spid="6"/>
                                        </p:tgtEl>
                                        <p:attrNameLst>
                                          <p:attrName>style.visibility</p:attrName>
                                        </p:attrNameLst>
                                      </p:cBhvr>
                                      <p:to>
                                        <p:strVal val="visible"/>
                                      </p:to>
                                    </p:set>
                                    <p:animEffect transition="in" filter="dissolve">
                                      <p:cBhvr>
                                        <p:cTn id="16"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5257800" cy="1143000"/>
          </a:xfrm>
          <a:solidFill>
            <a:srgbClr val="0070C0"/>
          </a:solidFill>
        </p:spPr>
        <p:txBody>
          <a:bodyPr>
            <a:normAutofit fontScale="90000"/>
          </a:bodyPr>
          <a:lstStyle/>
          <a:p>
            <a:pPr algn="l"/>
            <a:r>
              <a:rPr lang="en-US" b="1" dirty="0" smtClean="0">
                <a:solidFill>
                  <a:schemeClr val="bg1"/>
                </a:solidFill>
              </a:rPr>
              <a:t>Definitions:  Holy Spirit</a:t>
            </a:r>
            <a:endParaRPr lang="en-US" b="1" dirty="0">
              <a:solidFill>
                <a:schemeClr val="bg1"/>
              </a:solidFill>
            </a:endParaRPr>
          </a:p>
        </p:txBody>
      </p:sp>
      <p:sp>
        <p:nvSpPr>
          <p:cNvPr id="3" name="Content Placeholder 2"/>
          <p:cNvSpPr>
            <a:spLocks noGrp="1"/>
          </p:cNvSpPr>
          <p:nvPr>
            <p:ph idx="1"/>
          </p:nvPr>
        </p:nvSpPr>
        <p:spPr>
          <a:xfrm>
            <a:off x="228600" y="1600200"/>
            <a:ext cx="8001000" cy="5029200"/>
          </a:xfrm>
        </p:spPr>
        <p:txBody>
          <a:bodyPr>
            <a:normAutofit lnSpcReduction="10000"/>
          </a:bodyPr>
          <a:lstStyle/>
          <a:p>
            <a:r>
              <a:rPr lang="en-US" b="1" dirty="0" smtClean="0"/>
              <a:t>Deity; God (Acts 5:3-9)</a:t>
            </a:r>
          </a:p>
          <a:p>
            <a:pPr lvl="1"/>
            <a:r>
              <a:rPr lang="en-US" dirty="0" smtClean="0"/>
              <a:t>Has all the attributes of deity: self-existent, eternal, immutable, omnipresent, omniscient, perfect in holiness, love, etc.</a:t>
            </a:r>
          </a:p>
          <a:p>
            <a:pPr lvl="1"/>
            <a:r>
              <a:rPr lang="en-US" dirty="0" smtClean="0"/>
              <a:t>When we honor and reverence God, we honor and reverence the Holy Spirit.</a:t>
            </a:r>
          </a:p>
          <a:p>
            <a:pPr lvl="1"/>
            <a:r>
              <a:rPr lang="en-US" dirty="0" smtClean="0"/>
              <a:t>A Person in the godhead (Eph. 4:4-6)</a:t>
            </a:r>
          </a:p>
          <a:p>
            <a:pPr lvl="1"/>
            <a:r>
              <a:rPr lang="en-US" dirty="0" smtClean="0"/>
              <a:t>He is not: mystical influence, the written word, the mind of God, another name for God, or some “better felt than told” feeling.</a:t>
            </a:r>
          </a:p>
          <a:p>
            <a:pPr lvl="1"/>
            <a:r>
              <a:rPr lang="en-US" dirty="0" smtClean="0"/>
              <a:t>One cannot lie to a feeling!</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dissolv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dissolv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dissolv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dissolv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9" presetClass="entr" presetSubtype="0"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dissolv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9" presetClass="entr" presetSubtype="0" fill="hold"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dissolve">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4343400" cy="1143000"/>
          </a:xfrm>
          <a:solidFill>
            <a:srgbClr val="0070C0"/>
          </a:solidFill>
        </p:spPr>
        <p:txBody>
          <a:bodyPr>
            <a:normAutofit fontScale="90000"/>
          </a:bodyPr>
          <a:lstStyle/>
          <a:p>
            <a:pPr algn="l"/>
            <a:r>
              <a:rPr lang="en-US" b="1" dirty="0" smtClean="0">
                <a:solidFill>
                  <a:schemeClr val="bg1"/>
                </a:solidFill>
              </a:rPr>
              <a:t>Definitions:  Work</a:t>
            </a:r>
            <a:endParaRPr lang="en-US" b="1" dirty="0">
              <a:solidFill>
                <a:schemeClr val="bg1"/>
              </a:solidFill>
            </a:endParaRPr>
          </a:p>
        </p:txBody>
      </p:sp>
      <p:sp>
        <p:nvSpPr>
          <p:cNvPr id="3" name="Content Placeholder 2"/>
          <p:cNvSpPr>
            <a:spLocks noGrp="1"/>
          </p:cNvSpPr>
          <p:nvPr>
            <p:ph idx="1"/>
          </p:nvPr>
        </p:nvSpPr>
        <p:spPr>
          <a:xfrm>
            <a:off x="228600" y="1600200"/>
            <a:ext cx="7315200" cy="5029200"/>
          </a:xfrm>
        </p:spPr>
        <p:txBody>
          <a:bodyPr>
            <a:normAutofit lnSpcReduction="10000"/>
          </a:bodyPr>
          <a:lstStyle/>
          <a:p>
            <a:r>
              <a:rPr lang="en-US" sz="2400" b="1" dirty="0" smtClean="0"/>
              <a:t>A specific task, duty, function, or assignment.</a:t>
            </a:r>
          </a:p>
          <a:p>
            <a:r>
              <a:rPr lang="en-US" sz="2400" dirty="0" smtClean="0"/>
              <a:t>Jesus defines the work (Jn. 16:7-13; Heb. 2:3-4)</a:t>
            </a:r>
          </a:p>
          <a:p>
            <a:r>
              <a:rPr lang="en-US" sz="2400" dirty="0" smtClean="0"/>
              <a:t>His work: To convince or convict and convert sinners through the call of the gospel.</a:t>
            </a:r>
          </a:p>
          <a:p>
            <a:r>
              <a:rPr lang="en-US" sz="2400" b="1" dirty="0" smtClean="0"/>
              <a:t>2 Thessalonians 2:13-14 </a:t>
            </a:r>
          </a:p>
          <a:p>
            <a:pPr lvl="1">
              <a:buNone/>
            </a:pPr>
            <a:r>
              <a:rPr lang="en-US" sz="2400" b="1" dirty="0" smtClean="0"/>
              <a:t> </a:t>
            </a:r>
            <a:r>
              <a:rPr lang="en-US" sz="2400" dirty="0" smtClean="0"/>
              <a:t>But we are bound to give thanks to God always for you, brethren beloved by the Lord, because God from the beginning chose you for salvation through sanctification by the Spirit and belief in the truth, to which He called you by our gospel, for the obtaining of the glory of our Lord Jesus Christ.</a:t>
            </a:r>
          </a:p>
          <a:p>
            <a:r>
              <a:rPr lang="en-US" sz="2400" dirty="0" smtClean="0"/>
              <a:t>The gospel gives us the faith which sanctifies        (Rom. 10:17; Jn. 17:17).</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dissolv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dissolv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dissolv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dissolve">
                                      <p:cBhvr>
                                        <p:cTn id="22" dur="500"/>
                                        <p:tgtEl>
                                          <p:spTgt spid="3">
                                            <p:txEl>
                                              <p:pRg st="3" end="3"/>
                                            </p:txEl>
                                          </p:spTgt>
                                        </p:tgtEl>
                                      </p:cBhvr>
                                    </p:animEffect>
                                  </p:childTnLst>
                                </p:cTn>
                              </p:par>
                              <p:par>
                                <p:cTn id="23" presetID="9" presetClass="entr" presetSubtype="0" fill="hold" nodeType="with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Effect transition="in" filter="dissolve">
                                      <p:cBhvr>
                                        <p:cTn id="25" dur="500"/>
                                        <p:tgtEl>
                                          <p:spTgt spid="3">
                                            <p:txEl>
                                              <p:pRg st="4" end="4"/>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9" presetClass="entr" presetSubtype="0" fill="hold" nodeType="clickEffect">
                                  <p:stCondLst>
                                    <p:cond delay="0"/>
                                  </p:stCondLst>
                                  <p:childTnLst>
                                    <p:set>
                                      <p:cBhvr>
                                        <p:cTn id="29" dur="1" fill="hold">
                                          <p:stCondLst>
                                            <p:cond delay="0"/>
                                          </p:stCondLst>
                                        </p:cTn>
                                        <p:tgtEl>
                                          <p:spTgt spid="3">
                                            <p:txEl>
                                              <p:pRg st="5" end="5"/>
                                            </p:txEl>
                                          </p:spTgt>
                                        </p:tgtEl>
                                        <p:attrNameLst>
                                          <p:attrName>style.visibility</p:attrName>
                                        </p:attrNameLst>
                                      </p:cBhvr>
                                      <p:to>
                                        <p:strVal val="visible"/>
                                      </p:to>
                                    </p:set>
                                    <p:animEffect transition="in" filter="dissolve">
                                      <p:cBhvr>
                                        <p:cTn id="30"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5638800" cy="1143000"/>
          </a:xfrm>
          <a:solidFill>
            <a:srgbClr val="0070C0"/>
          </a:solidFill>
        </p:spPr>
        <p:txBody>
          <a:bodyPr>
            <a:normAutofit fontScale="90000"/>
          </a:bodyPr>
          <a:lstStyle/>
          <a:p>
            <a:pPr algn="l"/>
            <a:r>
              <a:rPr lang="en-US" b="1" dirty="0" smtClean="0">
                <a:solidFill>
                  <a:schemeClr val="bg1"/>
                </a:solidFill>
              </a:rPr>
              <a:t>Definitions:  Redemption</a:t>
            </a:r>
            <a:endParaRPr lang="en-US" b="1" dirty="0">
              <a:solidFill>
                <a:schemeClr val="bg1"/>
              </a:solidFill>
            </a:endParaRPr>
          </a:p>
        </p:txBody>
      </p:sp>
      <p:sp>
        <p:nvSpPr>
          <p:cNvPr id="3" name="Content Placeholder 2"/>
          <p:cNvSpPr>
            <a:spLocks noGrp="1"/>
          </p:cNvSpPr>
          <p:nvPr>
            <p:ph idx="1"/>
          </p:nvPr>
        </p:nvSpPr>
        <p:spPr>
          <a:xfrm>
            <a:off x="228600" y="1600200"/>
            <a:ext cx="7315200" cy="5029200"/>
          </a:xfrm>
        </p:spPr>
        <p:txBody>
          <a:bodyPr>
            <a:normAutofit lnSpcReduction="10000"/>
          </a:bodyPr>
          <a:lstStyle/>
          <a:p>
            <a:r>
              <a:rPr lang="en-US" sz="2400" b="1" dirty="0" smtClean="0"/>
              <a:t>Act or process of buying back (Rom. 6:23)</a:t>
            </a:r>
          </a:p>
          <a:p>
            <a:r>
              <a:rPr lang="en-US" sz="2400" dirty="0" smtClean="0"/>
              <a:t>And according to the law almost all things are purified with blood, and without shedding of blood there is no remission (Heb. 9:22).</a:t>
            </a:r>
          </a:p>
          <a:p>
            <a:r>
              <a:rPr lang="en-US" sz="2400" dirty="0" smtClean="0"/>
              <a:t>Christ died for us and the Holy Spirit revealed and confirmed this message (Romans 5:6-11).</a:t>
            </a:r>
          </a:p>
          <a:p>
            <a:r>
              <a:rPr lang="en-US" sz="2400" dirty="0" smtClean="0"/>
              <a:t>Redeemed by blood of Christ:</a:t>
            </a:r>
          </a:p>
          <a:p>
            <a:pPr lvl="1"/>
            <a:r>
              <a:rPr lang="en-US" sz="2000" dirty="0" smtClean="0"/>
              <a:t>Knowing that you were not </a:t>
            </a:r>
            <a:r>
              <a:rPr lang="en-US" sz="2000" b="1" u="sng" dirty="0" smtClean="0"/>
              <a:t>redeemed</a:t>
            </a:r>
            <a:r>
              <a:rPr lang="en-US" sz="2000" dirty="0" smtClean="0"/>
              <a:t> with corruptible things, like silver or gold, from your aimless conduct received by tradition from your fathers, but with the precious blood of Christ, as of a lamb without blemish and without spot (1 Pet. 1:18-19).</a:t>
            </a:r>
          </a:p>
          <a:p>
            <a:r>
              <a:rPr lang="en-US" sz="2400" dirty="0" smtClean="0"/>
              <a:t>And having been perfected, He became the author of eternal salvation to all who obey Him (Heb. 5:9).</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dissolv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dissolv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dissolv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dissolv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9" presetClass="entr" presetSubtype="0"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dissolv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9" presetClass="entr" presetSubtype="0" fill="hold"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dissolve">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tx2"/>
          </a:solidFill>
        </p:spPr>
        <p:txBody>
          <a:bodyPr>
            <a:noAutofit/>
          </a:bodyPr>
          <a:lstStyle/>
          <a:p>
            <a:pPr algn="l"/>
            <a:r>
              <a:rPr lang="en-US" sz="3200" b="1" dirty="0" smtClean="0">
                <a:solidFill>
                  <a:schemeClr val="bg1"/>
                </a:solidFill>
              </a:rPr>
              <a:t>The Spirit Convicts of Sin</a:t>
            </a:r>
            <a:br>
              <a:rPr lang="en-US" sz="3200" b="1" dirty="0" smtClean="0">
                <a:solidFill>
                  <a:schemeClr val="bg1"/>
                </a:solidFill>
              </a:rPr>
            </a:br>
            <a:r>
              <a:rPr lang="en-US" sz="3200" b="1" dirty="0" smtClean="0">
                <a:solidFill>
                  <a:schemeClr val="bg1"/>
                </a:solidFill>
              </a:rPr>
              <a:t>John 16:8</a:t>
            </a:r>
            <a:endParaRPr lang="en-US" sz="3200" b="1" dirty="0">
              <a:solidFill>
                <a:schemeClr val="bg1"/>
              </a:solidFill>
            </a:endParaRPr>
          </a:p>
        </p:txBody>
      </p:sp>
      <p:sp>
        <p:nvSpPr>
          <p:cNvPr id="3" name="Content Placeholder 2"/>
          <p:cNvSpPr>
            <a:spLocks noGrp="1"/>
          </p:cNvSpPr>
          <p:nvPr>
            <p:ph idx="1"/>
          </p:nvPr>
        </p:nvSpPr>
        <p:spPr>
          <a:xfrm>
            <a:off x="457200" y="1600200"/>
            <a:ext cx="7848600" cy="5257800"/>
          </a:xfrm>
        </p:spPr>
        <p:txBody>
          <a:bodyPr>
            <a:normAutofit/>
          </a:bodyPr>
          <a:lstStyle/>
          <a:p>
            <a:r>
              <a:rPr lang="en-US" sz="2800" dirty="0" smtClean="0"/>
              <a:t>Why is this needed?</a:t>
            </a:r>
          </a:p>
          <a:p>
            <a:pPr lvl="1"/>
            <a:r>
              <a:rPr lang="en-US" sz="2400" b="1" dirty="0" smtClean="0">
                <a:solidFill>
                  <a:srgbClr val="FF0000"/>
                </a:solidFill>
              </a:rPr>
              <a:t>Must know of danger!</a:t>
            </a:r>
          </a:p>
          <a:p>
            <a:r>
              <a:rPr lang="en-US" sz="2800" dirty="0" smtClean="0"/>
              <a:t>Spirit uses the truth to convince the sinner he is in sin (Acts 24:24-25).</a:t>
            </a:r>
          </a:p>
          <a:p>
            <a:pPr lvl="1">
              <a:buNone/>
            </a:pPr>
            <a:r>
              <a:rPr lang="en-US" sz="2400" dirty="0" smtClean="0"/>
              <a:t> And after some days, when Felix came with his wife Drusilla, who was Jewish, he sent for Paul and heard him concerning the faith in Christ.  Now as he reasoned about righteousness, self-control, and the judgment to come, Felix was afraid and answered, “Go away for now; when I have a convenient time I will call for you” (Acts 24:24-25).</a:t>
            </a:r>
          </a:p>
        </p:txBody>
      </p:sp>
      <p:sp>
        <p:nvSpPr>
          <p:cNvPr id="4" name="TextBox 3"/>
          <p:cNvSpPr txBox="1"/>
          <p:nvPr/>
        </p:nvSpPr>
        <p:spPr>
          <a:xfrm>
            <a:off x="685800" y="3581400"/>
            <a:ext cx="7543800" cy="1384995"/>
          </a:xfrm>
          <a:prstGeom prst="rect">
            <a:avLst/>
          </a:prstGeom>
          <a:solidFill>
            <a:srgbClr val="FF0000"/>
          </a:solidFill>
        </p:spPr>
        <p:txBody>
          <a:bodyPr wrap="square" rtlCol="0">
            <a:spAutoFit/>
          </a:bodyPr>
          <a:lstStyle/>
          <a:p>
            <a:r>
              <a:rPr lang="en-US" sz="2800" b="1" dirty="0" smtClean="0">
                <a:solidFill>
                  <a:schemeClr val="bg1"/>
                </a:solidFill>
              </a:rPr>
              <a:t>The Mormon is not going to change until he is convinced that following Joseph Smith will lead to damnation.</a:t>
            </a:r>
            <a:endParaRPr lang="en-US" sz="2800" b="1" dirty="0">
              <a:solidFill>
                <a:schemeClr val="bg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dissolv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dissolv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dissolve">
                                      <p:cBhvr>
                                        <p:cTn id="17" dur="500"/>
                                        <p:tgtEl>
                                          <p:spTgt spid="3">
                                            <p:txEl>
                                              <p:pRg st="2" end="2"/>
                                            </p:txEl>
                                          </p:spTgt>
                                        </p:tgtEl>
                                      </p:cBhvr>
                                    </p:animEffect>
                                  </p:childTnLst>
                                </p:cTn>
                              </p:par>
                            </p:childTnLst>
                          </p:cTn>
                        </p:par>
                        <p:par>
                          <p:cTn id="18" fill="hold">
                            <p:stCondLst>
                              <p:cond delay="500"/>
                            </p:stCondLst>
                            <p:childTnLst>
                              <p:par>
                                <p:cTn id="19" presetID="9" presetClass="entr" presetSubtype="0" fill="hold" nodeType="after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Effect transition="in" filter="dissolve">
                                      <p:cBhvr>
                                        <p:cTn id="21" dur="500"/>
                                        <p:tgtEl>
                                          <p:spTgt spid="3">
                                            <p:txEl>
                                              <p:pRg st="3" end="3"/>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2" presetClass="entr" presetSubtype="4" fill="hold" grpId="0" nodeType="clickEffect">
                                  <p:stCondLst>
                                    <p:cond delay="0"/>
                                  </p:stCondLst>
                                  <p:childTnLst>
                                    <p:set>
                                      <p:cBhvr>
                                        <p:cTn id="25" dur="1" fill="hold">
                                          <p:stCondLst>
                                            <p:cond delay="0"/>
                                          </p:stCondLst>
                                        </p:cTn>
                                        <p:tgtEl>
                                          <p:spTgt spid="4"/>
                                        </p:tgtEl>
                                        <p:attrNameLst>
                                          <p:attrName>style.visibility</p:attrName>
                                        </p:attrNameLst>
                                      </p:cBhvr>
                                      <p:to>
                                        <p:strVal val="visible"/>
                                      </p:to>
                                    </p:set>
                                    <p:anim calcmode="lin" valueType="num">
                                      <p:cBhvr additive="base">
                                        <p:cTn id="26" dur="500" fill="hold"/>
                                        <p:tgtEl>
                                          <p:spTgt spid="4"/>
                                        </p:tgtEl>
                                        <p:attrNameLst>
                                          <p:attrName>ppt_x</p:attrName>
                                        </p:attrNameLst>
                                      </p:cBhvr>
                                      <p:tavLst>
                                        <p:tav tm="0">
                                          <p:val>
                                            <p:strVal val="#ppt_x"/>
                                          </p:val>
                                        </p:tav>
                                        <p:tav tm="100000">
                                          <p:val>
                                            <p:strVal val="#ppt_x"/>
                                          </p:val>
                                        </p:tav>
                                      </p:tavLst>
                                    </p:anim>
                                    <p:anim calcmode="lin" valueType="num">
                                      <p:cBhvr additive="base">
                                        <p:cTn id="27"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27038"/>
            <a:ext cx="7696200" cy="639762"/>
          </a:xfrm>
          <a:solidFill>
            <a:schemeClr val="tx2"/>
          </a:solidFill>
        </p:spPr>
        <p:txBody>
          <a:bodyPr>
            <a:noAutofit/>
          </a:bodyPr>
          <a:lstStyle/>
          <a:p>
            <a:pPr algn="l"/>
            <a:r>
              <a:rPr lang="en-US" sz="2800" b="1" dirty="0" smtClean="0">
                <a:solidFill>
                  <a:schemeClr val="bg1"/>
                </a:solidFill>
              </a:rPr>
              <a:t>The Spirit Convicts of Sin Using the Power of Truth</a:t>
            </a:r>
            <a:endParaRPr lang="en-US" sz="2800" b="1" dirty="0">
              <a:solidFill>
                <a:schemeClr val="bg1"/>
              </a:solidFill>
            </a:endParaRPr>
          </a:p>
        </p:txBody>
      </p:sp>
      <p:sp>
        <p:nvSpPr>
          <p:cNvPr id="3" name="Content Placeholder 2"/>
          <p:cNvSpPr>
            <a:spLocks noGrp="1"/>
          </p:cNvSpPr>
          <p:nvPr>
            <p:ph idx="1"/>
          </p:nvPr>
        </p:nvSpPr>
        <p:spPr>
          <a:xfrm>
            <a:off x="457200" y="1295400"/>
            <a:ext cx="7696200" cy="5334000"/>
          </a:xfrm>
        </p:spPr>
        <p:txBody>
          <a:bodyPr>
            <a:normAutofit/>
          </a:bodyPr>
          <a:lstStyle/>
          <a:p>
            <a:r>
              <a:rPr lang="en-US" sz="2400" dirty="0" smtClean="0"/>
              <a:t>How do men believe? – 1 Cor. 1:21</a:t>
            </a:r>
          </a:p>
          <a:p>
            <a:r>
              <a:rPr lang="en-US" sz="2400" dirty="0" smtClean="0"/>
              <a:t>Christ prayed for those who believe on Him through the apostles’ Word – John 17:20</a:t>
            </a:r>
          </a:p>
          <a:p>
            <a:r>
              <a:rPr lang="en-US" sz="2400" dirty="0" smtClean="0"/>
              <a:t>Faith comes as a result of the things that are written – Rom. 10:17; Jn. 20:30-31</a:t>
            </a:r>
          </a:p>
          <a:p>
            <a:r>
              <a:rPr lang="en-US" sz="2400" dirty="0" smtClean="0"/>
              <a:t>Hearing Word resulted in belief – Acts 4:4</a:t>
            </a:r>
          </a:p>
          <a:p>
            <a:r>
              <a:rPr lang="en-US" sz="2400" dirty="0" smtClean="0"/>
              <a:t>Gentiles heard &amp; believed – Acts 15:7</a:t>
            </a:r>
          </a:p>
          <a:p>
            <a:r>
              <a:rPr lang="en-US" sz="2400" dirty="0" smtClean="0"/>
              <a:t>Even Satan knows the power of the Word – Lk. 8:12</a:t>
            </a:r>
          </a:p>
          <a:p>
            <a:r>
              <a:rPr lang="en-US" sz="2400" dirty="0" smtClean="0"/>
              <a:t>Power to save in the gospel – Rom. 1:16</a:t>
            </a:r>
          </a:p>
          <a:p>
            <a:r>
              <a:rPr lang="en-US" sz="2400" dirty="0" smtClean="0"/>
              <a:t>Corinthians born again through the gospel – 1 Cor. 4:15</a:t>
            </a:r>
          </a:p>
          <a:p>
            <a:r>
              <a:rPr lang="en-US" sz="2400" dirty="0" smtClean="0"/>
              <a:t>Made free through the Law of the Spirit – Rom. 8:2</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dissolv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dissolv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dissolv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dissolv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9" presetClass="entr" presetSubtype="0"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dissolv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9" presetClass="entr" presetSubtype="0" fill="hold"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dissolv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9" presetClass="entr" presetSubtype="0" fill="hold"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dissolve">
                                      <p:cBhvr>
                                        <p:cTn id="37" dur="5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9" presetClass="entr" presetSubtype="0" fill="hold"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dissolve">
                                      <p:cBhvr>
                                        <p:cTn id="42" dur="500"/>
                                        <p:tgtEl>
                                          <p:spTgt spid="3">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9" presetClass="entr" presetSubtype="0" fill="hold" nodeType="clickEffect">
                                  <p:stCondLst>
                                    <p:cond delay="0"/>
                                  </p:stCondLst>
                                  <p:childTnLst>
                                    <p:set>
                                      <p:cBhvr>
                                        <p:cTn id="46" dur="1" fill="hold">
                                          <p:stCondLst>
                                            <p:cond delay="0"/>
                                          </p:stCondLst>
                                        </p:cTn>
                                        <p:tgtEl>
                                          <p:spTgt spid="3">
                                            <p:txEl>
                                              <p:pRg st="8" end="8"/>
                                            </p:txEl>
                                          </p:spTgt>
                                        </p:tgtEl>
                                        <p:attrNameLst>
                                          <p:attrName>style.visibility</p:attrName>
                                        </p:attrNameLst>
                                      </p:cBhvr>
                                      <p:to>
                                        <p:strVal val="visible"/>
                                      </p:to>
                                    </p:set>
                                    <p:animEffect transition="in" filter="dissolve">
                                      <p:cBhvr>
                                        <p:cTn id="47" dur="5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908</TotalTime>
  <Words>3092</Words>
  <Application>Microsoft Macintosh PowerPoint</Application>
  <PresentationFormat>On-screen Show (4:3)</PresentationFormat>
  <Paragraphs>192</Paragraphs>
  <Slides>25</Slides>
  <Notes>0</Notes>
  <HiddenSlides>0</HiddenSlides>
  <MMClips>0</MMClips>
  <ScaleCrop>false</ScaleCrop>
  <HeadingPairs>
    <vt:vector size="4" baseType="variant">
      <vt:variant>
        <vt:lpstr>Design Template</vt:lpstr>
      </vt:variant>
      <vt:variant>
        <vt:i4>1</vt:i4>
      </vt:variant>
      <vt:variant>
        <vt:lpstr>Slide Titles</vt:lpstr>
      </vt:variant>
      <vt:variant>
        <vt:i4>25</vt:i4>
      </vt:variant>
    </vt:vector>
  </HeadingPairs>
  <TitlesOfParts>
    <vt:vector size="26" baseType="lpstr">
      <vt:lpstr>Office Theme</vt:lpstr>
      <vt:lpstr>Slide 1</vt:lpstr>
      <vt:lpstr>The Holy Spirit DOES Work in Redeeming Us from Sin!</vt:lpstr>
      <vt:lpstr>Slide 3</vt:lpstr>
      <vt:lpstr>The Holy Spirit DOES Work in Redeeming Us from Sin!</vt:lpstr>
      <vt:lpstr>Definitions:  Holy Spirit</vt:lpstr>
      <vt:lpstr>Definitions:  Work</vt:lpstr>
      <vt:lpstr>Definitions:  Redemption</vt:lpstr>
      <vt:lpstr>The Spirit Convicts of Sin John 16:8</vt:lpstr>
      <vt:lpstr>The Spirit Convicts of Sin Using the Power of Truth</vt:lpstr>
      <vt:lpstr>The Spirit Convicts of Sin Using the Power of Truth</vt:lpstr>
      <vt:lpstr>The Spirit Converts Using the Power of Gospel</vt:lpstr>
      <vt:lpstr>The Spirit Converts Using the Power of Gospel</vt:lpstr>
      <vt:lpstr>The Spirit and the Word</vt:lpstr>
      <vt:lpstr>The Spirit and the Word</vt:lpstr>
      <vt:lpstr>The Spirit and the Word</vt:lpstr>
      <vt:lpstr>The Spirit and the Word</vt:lpstr>
      <vt:lpstr>Spirit-Guided Conversions</vt:lpstr>
      <vt:lpstr>Errors of a Direct Working of the Holy Spirit</vt:lpstr>
      <vt:lpstr>Errors of a Direct Working of the Holy Spirit</vt:lpstr>
      <vt:lpstr>Errors of a Direct Working of the Holy Spirit</vt:lpstr>
      <vt:lpstr>Errors of a Direct Working of the Holy Spirit</vt:lpstr>
      <vt:lpstr>Errors of a Direct Working of the Holy Spirit</vt:lpstr>
      <vt:lpstr>Errors of a Direct Working of the Holy Spirit</vt:lpstr>
      <vt:lpstr>Errors of a Direct Working of the Holy Spirit</vt:lpstr>
      <vt:lpstr>Slide 25</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Andy</dc:creator>
  <cp:lastModifiedBy>Andrew Alexander</cp:lastModifiedBy>
  <cp:revision>62</cp:revision>
  <dcterms:created xsi:type="dcterms:W3CDTF">2010-05-13T21:22:14Z</dcterms:created>
  <dcterms:modified xsi:type="dcterms:W3CDTF">2010-05-14T01:05:37Z</dcterms:modified>
</cp:coreProperties>
</file>